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7"/>
  </p:notesMasterIdLst>
  <p:handoutMasterIdLst>
    <p:handoutMasterId r:id="rId48"/>
  </p:handoutMasterIdLst>
  <p:sldIdLst>
    <p:sldId id="308" r:id="rId5"/>
    <p:sldId id="263" r:id="rId6"/>
    <p:sldId id="310" r:id="rId7"/>
    <p:sldId id="311" r:id="rId8"/>
    <p:sldId id="312" r:id="rId9"/>
    <p:sldId id="313" r:id="rId10"/>
    <p:sldId id="314" r:id="rId11"/>
    <p:sldId id="315" r:id="rId12"/>
    <p:sldId id="316" r:id="rId13"/>
    <p:sldId id="317" r:id="rId14"/>
    <p:sldId id="318" r:id="rId15"/>
    <p:sldId id="320" r:id="rId16"/>
    <p:sldId id="321" r:id="rId17"/>
    <p:sldId id="322" r:id="rId18"/>
    <p:sldId id="323" r:id="rId19"/>
    <p:sldId id="324" r:id="rId20"/>
    <p:sldId id="325" r:id="rId21"/>
    <p:sldId id="326" r:id="rId22"/>
    <p:sldId id="327" r:id="rId23"/>
    <p:sldId id="328" r:id="rId24"/>
    <p:sldId id="329" r:id="rId25"/>
    <p:sldId id="330" r:id="rId26"/>
    <p:sldId id="331" r:id="rId27"/>
    <p:sldId id="333" r:id="rId28"/>
    <p:sldId id="334" r:id="rId29"/>
    <p:sldId id="335" r:id="rId30"/>
    <p:sldId id="336" r:id="rId31"/>
    <p:sldId id="340" r:id="rId32"/>
    <p:sldId id="341" r:id="rId33"/>
    <p:sldId id="366" r:id="rId34"/>
    <p:sldId id="351" r:id="rId35"/>
    <p:sldId id="352" r:id="rId36"/>
    <p:sldId id="348" r:id="rId37"/>
    <p:sldId id="349" r:id="rId38"/>
    <p:sldId id="353" r:id="rId39"/>
    <p:sldId id="363" r:id="rId40"/>
    <p:sldId id="367" r:id="rId41"/>
    <p:sldId id="354" r:id="rId42"/>
    <p:sldId id="355" r:id="rId43"/>
    <p:sldId id="364" r:id="rId44"/>
    <p:sldId id="368" r:id="rId45"/>
    <p:sldId id="260"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57" autoAdjust="0"/>
    <p:restoredTop sz="94219" autoAdjust="0"/>
  </p:normalViewPr>
  <p:slideViewPr>
    <p:cSldViewPr snapToGrid="0" snapToObjects="1">
      <p:cViewPr varScale="1">
        <p:scale>
          <a:sx n="64" d="100"/>
          <a:sy n="64" d="100"/>
        </p:scale>
        <p:origin x="1500" y="72"/>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7/8/2021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‹N›</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7/8/2021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‹N›</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000">
              <a:latin typeface="+mn-lt"/>
            </a:endParaRPr>
          </a:p>
        </p:txBody>
      </p:sp>
      <p:sp>
        <p:nvSpPr>
          <p:cNvPr id="4" name="Slide Number Placeholder 3"/>
          <p:cNvSpPr>
            <a:spLocks noGrp="1"/>
          </p:cNvSpPr>
          <p:nvPr>
            <p:ph type="sldNum" sz="quarter" idx="10"/>
          </p:nvPr>
        </p:nvSpPr>
        <p:spPr/>
        <p:txBody>
          <a:bodyPr/>
          <a:lstStyle/>
          <a:p>
            <a:fld id="{3E25D25C-76D9-4193-B915-A11EB9E6B2B7}" type="slidenum">
              <a:rPr lang="en-US" smtClean="0"/>
              <a:pPr/>
              <a:t>4</a:t>
            </a:fld>
            <a:endParaRPr lang="en-US"/>
          </a:p>
        </p:txBody>
      </p:sp>
    </p:spTree>
    <p:extLst>
      <p:ext uri="{BB962C8B-B14F-4D97-AF65-F5344CB8AC3E}">
        <p14:creationId xmlns:p14="http://schemas.microsoft.com/office/powerpoint/2010/main" val="1162359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20</a:t>
            </a:fld>
            <a:endParaRPr lang="en-US"/>
          </a:p>
        </p:txBody>
      </p:sp>
    </p:spTree>
    <p:extLst>
      <p:ext uri="{BB962C8B-B14F-4D97-AF65-F5344CB8AC3E}">
        <p14:creationId xmlns:p14="http://schemas.microsoft.com/office/powerpoint/2010/main" val="3922280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23</a:t>
            </a:fld>
            <a:endParaRPr lang="en-US"/>
          </a:p>
        </p:txBody>
      </p:sp>
    </p:spTree>
    <p:extLst>
      <p:ext uri="{BB962C8B-B14F-4D97-AF65-F5344CB8AC3E}">
        <p14:creationId xmlns:p14="http://schemas.microsoft.com/office/powerpoint/2010/main" val="2593910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25</a:t>
            </a:fld>
            <a:endParaRPr lang="en-US"/>
          </a:p>
        </p:txBody>
      </p:sp>
    </p:spTree>
    <p:extLst>
      <p:ext uri="{BB962C8B-B14F-4D97-AF65-F5344CB8AC3E}">
        <p14:creationId xmlns:p14="http://schemas.microsoft.com/office/powerpoint/2010/main" val="3501736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26</a:t>
            </a:fld>
            <a:endParaRPr lang="en-US"/>
          </a:p>
        </p:txBody>
      </p:sp>
    </p:spTree>
    <p:extLst>
      <p:ext uri="{BB962C8B-B14F-4D97-AF65-F5344CB8AC3E}">
        <p14:creationId xmlns:p14="http://schemas.microsoft.com/office/powerpoint/2010/main" val="3864602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5"/>
          </p:nvPr>
        </p:nvSpPr>
        <p:spPr/>
        <p:txBody>
          <a:bodyPr/>
          <a:lstStyle/>
          <a:p>
            <a:fld id="{43E39286-1182-484A-BB9F-6D716B2D9409}" type="slidenum">
              <a:rPr lang="en-GB" smtClean="0"/>
              <a:pPr/>
              <a:t>27</a:t>
            </a:fld>
            <a:endParaRPr lang="en-GB"/>
          </a:p>
        </p:txBody>
      </p:sp>
    </p:spTree>
    <p:extLst>
      <p:ext uri="{BB962C8B-B14F-4D97-AF65-F5344CB8AC3E}">
        <p14:creationId xmlns:p14="http://schemas.microsoft.com/office/powerpoint/2010/main" val="2901440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77AF7FF-D45D-45D0-8D51-FB0965EF4E20}" type="slidenum">
              <a:rPr lang="en-US" smtClean="0"/>
              <a:pPr/>
              <a:t>28</a:t>
            </a:fld>
            <a:endParaRPr lang="en-US"/>
          </a:p>
        </p:txBody>
      </p:sp>
    </p:spTree>
    <p:extLst>
      <p:ext uri="{BB962C8B-B14F-4D97-AF65-F5344CB8AC3E}">
        <p14:creationId xmlns:p14="http://schemas.microsoft.com/office/powerpoint/2010/main" val="3563433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25D25C-76D9-4193-B915-A11EB9E6B2B7}" type="slidenum">
              <a:rPr lang="en-US" smtClean="0"/>
              <a:pPr/>
              <a:t>29</a:t>
            </a:fld>
            <a:endParaRPr lang="en-US"/>
          </a:p>
        </p:txBody>
      </p:sp>
    </p:spTree>
    <p:extLst>
      <p:ext uri="{BB962C8B-B14F-4D97-AF65-F5344CB8AC3E}">
        <p14:creationId xmlns:p14="http://schemas.microsoft.com/office/powerpoint/2010/main" val="3009412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a:p>
        </p:txBody>
      </p:sp>
      <p:sp>
        <p:nvSpPr>
          <p:cNvPr id="4" name="Slide Number Placeholder 3"/>
          <p:cNvSpPr>
            <a:spLocks noGrp="1"/>
          </p:cNvSpPr>
          <p:nvPr>
            <p:ph type="sldNum" sz="quarter" idx="10"/>
          </p:nvPr>
        </p:nvSpPr>
        <p:spPr/>
        <p:txBody>
          <a:bodyPr/>
          <a:lstStyle/>
          <a:p>
            <a:fld id="{3E25D25C-76D9-4193-B915-A11EB9E6B2B7}" type="slidenum">
              <a:rPr lang="en-US" smtClean="0"/>
              <a:pPr/>
              <a:t>5</a:t>
            </a:fld>
            <a:endParaRPr lang="en-US"/>
          </a:p>
        </p:txBody>
      </p:sp>
    </p:spTree>
    <p:extLst>
      <p:ext uri="{BB962C8B-B14F-4D97-AF65-F5344CB8AC3E}">
        <p14:creationId xmlns:p14="http://schemas.microsoft.com/office/powerpoint/2010/main" val="2948307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fld id="{3E25D25C-76D9-4193-B915-A11EB9E6B2B7}" type="slidenum">
              <a:rPr lang="en-US" smtClean="0"/>
              <a:pPr/>
              <a:t>6</a:t>
            </a:fld>
            <a:endParaRPr lang="en-US"/>
          </a:p>
        </p:txBody>
      </p:sp>
    </p:spTree>
    <p:extLst>
      <p:ext uri="{BB962C8B-B14F-4D97-AF65-F5344CB8AC3E}">
        <p14:creationId xmlns:p14="http://schemas.microsoft.com/office/powerpoint/2010/main" val="2014785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25D25C-76D9-4193-B915-A11EB9E6B2B7}" type="slidenum">
              <a:rPr lang="en-US" smtClean="0"/>
              <a:pPr/>
              <a:t>7</a:t>
            </a:fld>
            <a:endParaRPr lang="en-US"/>
          </a:p>
        </p:txBody>
      </p:sp>
    </p:spTree>
    <p:extLst>
      <p:ext uri="{BB962C8B-B14F-4D97-AF65-F5344CB8AC3E}">
        <p14:creationId xmlns:p14="http://schemas.microsoft.com/office/powerpoint/2010/main" val="2806629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25D25C-76D9-4193-B915-A11EB9E6B2B7}" type="slidenum">
              <a:rPr lang="en-US" smtClean="0"/>
              <a:pPr/>
              <a:t>8</a:t>
            </a:fld>
            <a:endParaRPr lang="en-US"/>
          </a:p>
        </p:txBody>
      </p:sp>
    </p:spTree>
    <p:extLst>
      <p:ext uri="{BB962C8B-B14F-4D97-AF65-F5344CB8AC3E}">
        <p14:creationId xmlns:p14="http://schemas.microsoft.com/office/powerpoint/2010/main" val="3140552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11</a:t>
            </a:fld>
            <a:endParaRPr lang="en-US"/>
          </a:p>
        </p:txBody>
      </p:sp>
    </p:spTree>
    <p:extLst>
      <p:ext uri="{BB962C8B-B14F-4D97-AF65-F5344CB8AC3E}">
        <p14:creationId xmlns:p14="http://schemas.microsoft.com/office/powerpoint/2010/main" val="3652600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E39286-1182-484A-BB9F-6D716B2D9409}" type="slidenum">
              <a:rPr lang="en-US" smtClean="0"/>
              <a:pPr/>
              <a:t>16</a:t>
            </a:fld>
            <a:endParaRPr lang="en-US"/>
          </a:p>
        </p:txBody>
      </p:sp>
    </p:spTree>
    <p:extLst>
      <p:ext uri="{BB962C8B-B14F-4D97-AF65-F5344CB8AC3E}">
        <p14:creationId xmlns:p14="http://schemas.microsoft.com/office/powerpoint/2010/main" val="231780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25D25C-76D9-4193-B915-A11EB9E6B2B7}" type="slidenum">
              <a:rPr lang="en-US" smtClean="0"/>
              <a:pPr/>
              <a:t>17</a:t>
            </a:fld>
            <a:endParaRPr lang="en-US"/>
          </a:p>
        </p:txBody>
      </p:sp>
    </p:spTree>
    <p:extLst>
      <p:ext uri="{BB962C8B-B14F-4D97-AF65-F5344CB8AC3E}">
        <p14:creationId xmlns:p14="http://schemas.microsoft.com/office/powerpoint/2010/main" val="1614372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E39286-1182-484A-BB9F-6D716B2D9409}" type="slidenum">
              <a:rPr lang="en-US" smtClean="0"/>
              <a:pPr/>
              <a:t>19</a:t>
            </a:fld>
            <a:endParaRPr lang="en-US"/>
          </a:p>
        </p:txBody>
      </p:sp>
    </p:spTree>
    <p:extLst>
      <p:ext uri="{BB962C8B-B14F-4D97-AF65-F5344CB8AC3E}">
        <p14:creationId xmlns:p14="http://schemas.microsoft.com/office/powerpoint/2010/main" val="2165728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a:t>Airline network planning and design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1057710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a:p>
        </p:txBody>
      </p:sp>
      <p:sp>
        <p:nvSpPr>
          <p:cNvPr id="4" name="Footer Placeholder 3"/>
          <p:cNvSpPr>
            <a:spLocks noGrp="1"/>
          </p:cNvSpPr>
          <p:nvPr>
            <p:ph type="ftr" sz="quarter" idx="10"/>
          </p:nvPr>
        </p:nvSpPr>
        <p:spPr/>
        <p:txBody>
          <a:bodyPr/>
          <a:lstStyle/>
          <a:p>
            <a:r>
              <a:rPr lang="en-US"/>
              <a:t>Airline network planning and design</a:t>
            </a:r>
          </a:p>
        </p:txBody>
      </p:sp>
    </p:spTree>
    <p:extLst>
      <p:ext uri="{BB962C8B-B14F-4D97-AF65-F5344CB8AC3E}">
        <p14:creationId xmlns:p14="http://schemas.microsoft.com/office/powerpoint/2010/main" val="1552341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a:solidFill>
                  <a:schemeClr val="bg1"/>
                </a:solidFill>
              </a:rPr>
              <a:t>This network has received funding from the SESAR Joint Undertaking under the European Union’s Horizon 2020 research and innovation </a:t>
            </a:r>
            <a:r>
              <a:rPr lang="en-US" sz="700" err="1">
                <a:solidFill>
                  <a:schemeClr val="bg1"/>
                </a:solidFill>
              </a:rPr>
              <a:t>programme</a:t>
            </a:r>
            <a:r>
              <a:rPr lang="en-US" sz="70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a:t>The opinions expressed herein reflect the author’s view only. </a:t>
            </a:r>
          </a:p>
          <a:p>
            <a:r>
              <a:rPr lang="en-GB" sz="90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en-US"/>
              <a:t>Airline network planning and design</a:t>
            </a:r>
          </a:p>
        </p:txBody>
      </p:sp>
      <p:sp>
        <p:nvSpPr>
          <p:cNvPr id="6" name="Slide Number Placeholder 5"/>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en-US"/>
              <a:t>Airline network planning and design</a:t>
            </a:r>
          </a:p>
        </p:txBody>
      </p:sp>
      <p:sp>
        <p:nvSpPr>
          <p:cNvPr id="8" name="Slide Number Placeholder 7"/>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en-US"/>
              <a:t>Airline network planning and design</a:t>
            </a:r>
          </a:p>
        </p:txBody>
      </p:sp>
      <p:sp>
        <p:nvSpPr>
          <p:cNvPr id="4" name="Slide Number Placeholder 3"/>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Airline network planning and design</a:t>
            </a:r>
          </a:p>
        </p:txBody>
      </p:sp>
      <p:sp>
        <p:nvSpPr>
          <p:cNvPr id="3" name="Slide Number Placeholder 2"/>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en-US"/>
              <a:t>Airline network planning and design</a:t>
            </a:r>
          </a:p>
        </p:txBody>
      </p:sp>
      <p:sp>
        <p:nvSpPr>
          <p:cNvPr id="6" name="Slide Number Placeholder 5"/>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en-US"/>
              <a:t>Airline network planning and design</a:t>
            </a:r>
          </a:p>
        </p:txBody>
      </p:sp>
      <p:sp>
        <p:nvSpPr>
          <p:cNvPr id="5" name="Slide Number Placeholder 4"/>
          <p:cNvSpPr>
            <a:spLocks noGrp="1"/>
          </p:cNvSpPr>
          <p:nvPr>
            <p:ph type="sldNum" sz="quarter" idx="11"/>
          </p:nvPr>
        </p:nvSpPr>
        <p:spPr/>
        <p:txBody>
          <a:bodyPr/>
          <a:lstStyle/>
          <a:p>
            <a:fld id="{707FE137-0C1A-4C05-8B34-1D89C94DB814}" type="slidenum">
              <a:rPr lang="en-GB" smtClean="0"/>
              <a:pPr/>
              <a:t>‹N›</a:t>
            </a:fld>
            <a:endParaRPr lang="en-GB"/>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en-US"/>
              <a:t>Airline network planning and design</a:t>
            </a:r>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‹N›</a:t>
            </a:fld>
            <a:endParaRPr lang="en-GB"/>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a:t>Danica Babić</a:t>
            </a:r>
          </a:p>
        </p:txBody>
      </p:sp>
      <p:sp>
        <p:nvSpPr>
          <p:cNvPr id="3" name="Title 2"/>
          <p:cNvSpPr>
            <a:spLocks noGrp="1"/>
          </p:cNvSpPr>
          <p:nvPr>
            <p:ph type="title"/>
          </p:nvPr>
        </p:nvSpPr>
        <p:spPr>
          <a:xfrm>
            <a:off x="1080488" y="2713038"/>
            <a:ext cx="7405785" cy="1143000"/>
          </a:xfrm>
        </p:spPr>
        <p:txBody>
          <a:bodyPr>
            <a:normAutofit/>
          </a:bodyPr>
          <a:lstStyle/>
          <a:p>
            <a:r>
              <a:rPr lang="en-US" sz="3200" dirty="0"/>
              <a:t>Airline Planning and Operations</a:t>
            </a:r>
            <a:br>
              <a:rPr lang="en-US" dirty="0"/>
            </a:br>
            <a:r>
              <a:rPr lang="en-US" dirty="0"/>
              <a:t>Airline networks</a:t>
            </a:r>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2085274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Point-to-Point</a:t>
            </a:r>
            <a:r>
              <a:rPr lang="sr-Latn-CS"/>
              <a:t> </a:t>
            </a:r>
            <a:r>
              <a:rPr lang="en-US"/>
              <a:t>Network </a:t>
            </a:r>
            <a:r>
              <a:rPr lang="sr-Latn-RS"/>
              <a:t>- </a:t>
            </a:r>
            <a:r>
              <a:rPr lang="en-GB"/>
              <a:t>Benefits</a:t>
            </a:r>
            <a:endParaRPr lang="en-US"/>
          </a:p>
        </p:txBody>
      </p:sp>
      <p:sp>
        <p:nvSpPr>
          <p:cNvPr id="3" name="Content Placeholder 2"/>
          <p:cNvSpPr>
            <a:spLocks noGrp="1"/>
          </p:cNvSpPr>
          <p:nvPr>
            <p:ph sz="quarter" idx="1"/>
          </p:nvPr>
        </p:nvSpPr>
        <p:spPr>
          <a:xfrm>
            <a:off x="301752" y="1905000"/>
            <a:ext cx="8503920" cy="4194048"/>
          </a:xfrm>
        </p:spPr>
        <p:txBody>
          <a:bodyPr/>
          <a:lstStyle/>
          <a:p>
            <a:pPr marL="285750" indent="-285750" algn="just">
              <a:buFont typeface="Arial" panose="020B0604020202020204" pitchFamily="34" charset="0"/>
              <a:buChar char="•"/>
            </a:pPr>
            <a:r>
              <a:rPr lang="en-US" sz="2000"/>
              <a:t>Greater reliability of flight schedule</a:t>
            </a:r>
            <a:r>
              <a:rPr lang="sr-Latn-RS" sz="2000"/>
              <a:t>:</a:t>
            </a:r>
          </a:p>
          <a:p>
            <a:pPr lvl="1" algn="just">
              <a:spcBef>
                <a:spcPts val="1200"/>
              </a:spcBef>
            </a:pPr>
            <a:r>
              <a:rPr lang="en-US" sz="2000"/>
              <a:t>Direct flights do not depend on other flights in the flight schedule</a:t>
            </a:r>
            <a:r>
              <a:rPr lang="sr-Latn-RS" sz="2000"/>
              <a:t>,</a:t>
            </a:r>
          </a:p>
          <a:p>
            <a:pPr lvl="1" algn="just">
              <a:spcBef>
                <a:spcPts val="1200"/>
              </a:spcBef>
              <a:spcAft>
                <a:spcPts val="1200"/>
              </a:spcAft>
            </a:pPr>
            <a:r>
              <a:rPr lang="en-US" sz="2000"/>
              <a:t>the possibility of a “domino effect” is reduced – the case in which one flight delay causes a delay of subsequent flights in the schedule and an increase in that delay during the day</a:t>
            </a:r>
            <a:r>
              <a:rPr lang="sr-Latn-RS" sz="2000"/>
              <a:t>.</a:t>
            </a:r>
          </a:p>
          <a:p>
            <a:pPr marL="285750" indent="-285750" algn="just">
              <a:buFont typeface="Arial" panose="020B0604020202020204" pitchFamily="34" charset="0"/>
              <a:buChar char="•"/>
            </a:pPr>
            <a:r>
              <a:rPr lang="en-US" sz="2000"/>
              <a:t>Greater utilization of aircraft in the fleet</a:t>
            </a:r>
            <a:r>
              <a:rPr lang="sr-Latn-RS" sz="2000"/>
              <a:t>:</a:t>
            </a:r>
          </a:p>
          <a:p>
            <a:pPr lvl="1" algn="just">
              <a:spcBef>
                <a:spcPts val="1200"/>
              </a:spcBef>
            </a:pPr>
            <a:r>
              <a:rPr lang="en-US" sz="2000"/>
              <a:t>Flights in the flight schedule are not connected, which leaves the freedom to plan flights during the day that maximize the utilization of each individual aircraft.</a:t>
            </a:r>
          </a:p>
        </p:txBody>
      </p:sp>
      <p:sp>
        <p:nvSpPr>
          <p:cNvPr id="5" name="Slide Number Placeholder 65"/>
          <p:cNvSpPr>
            <a:spLocks noGrp="1"/>
          </p:cNvSpPr>
          <p:nvPr>
            <p:ph type="sldNum" sz="quarter" idx="4294967295"/>
          </p:nvPr>
        </p:nvSpPr>
        <p:spPr>
          <a:xfrm>
            <a:off x="6535208" y="6492875"/>
            <a:ext cx="2133600" cy="365125"/>
          </a:xfrm>
          <a:prstGeom prst="rect">
            <a:avLst/>
          </a:prstGeom>
        </p:spPr>
        <p:txBody>
          <a:bodyPr/>
          <a:lstStyle/>
          <a:p>
            <a:r>
              <a:rPr lang="en-US"/>
              <a:t>10</a:t>
            </a:r>
          </a:p>
        </p:txBody>
      </p:sp>
    </p:spTree>
    <p:extLst>
      <p:ext uri="{BB962C8B-B14F-4D97-AF65-F5344CB8AC3E}">
        <p14:creationId xmlns:p14="http://schemas.microsoft.com/office/powerpoint/2010/main" val="3955978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Point-to-point</a:t>
            </a:r>
            <a:r>
              <a:rPr lang="sr-Latn-CS"/>
              <a:t> </a:t>
            </a:r>
            <a:r>
              <a:rPr lang="en-US"/>
              <a:t>network </a:t>
            </a:r>
            <a:r>
              <a:rPr lang="sr-Latn-RS"/>
              <a:t>- </a:t>
            </a:r>
            <a:r>
              <a:rPr lang="en-GB"/>
              <a:t>shortcomings</a:t>
            </a:r>
            <a:endParaRPr lang="en-US"/>
          </a:p>
        </p:txBody>
      </p:sp>
      <mc:AlternateContent xmlns:mc="http://schemas.openxmlformats.org/markup-compatibility/2006" xmlns:a14="http://schemas.microsoft.com/office/drawing/2010/main">
        <mc:Choice Requires="a14">
          <p:sp>
            <p:nvSpPr>
              <p:cNvPr id="3" name="Content Placeholder 2"/>
              <p:cNvSpPr>
                <a:spLocks noGrp="1"/>
              </p:cNvSpPr>
              <p:nvPr>
                <p:ph sz="quarter" idx="1"/>
              </p:nvPr>
            </p:nvSpPr>
            <p:spPr>
              <a:xfrm>
                <a:off x="301752" y="1905000"/>
                <a:ext cx="8503920" cy="4194048"/>
              </a:xfrm>
            </p:spPr>
            <p:txBody>
              <a:bodyPr>
                <a:normAutofit/>
              </a:bodyPr>
              <a:lstStyle/>
              <a:p>
                <a:pPr marL="285750" indent="-285750" algn="just">
                  <a:spcAft>
                    <a:spcPts val="1800"/>
                  </a:spcAft>
                  <a:buFont typeface="Arial" panose="020B0604020202020204" pitchFamily="34" charset="0"/>
                  <a:buChar char="•"/>
                </a:pPr>
                <a:r>
                  <a:rPr lang="en-US" sz="2200"/>
                  <a:t>The frequency on each route during the day is relatively small</a:t>
                </a:r>
                <a:r>
                  <a:rPr lang="sr-Latn-RS" sz="2200"/>
                  <a:t>.</a:t>
                </a:r>
              </a:p>
              <a:p>
                <a:pPr marL="285750" indent="-285750" algn="just">
                  <a:spcAft>
                    <a:spcPts val="1800"/>
                  </a:spcAft>
                  <a:buFont typeface="Arial" panose="020B0604020202020204" pitchFamily="34" charset="0"/>
                  <a:buChar char="•"/>
                </a:pPr>
                <a:r>
                  <a:rPr lang="en-US" sz="2200"/>
                  <a:t>A large number of routes necessary to achieve greater network connectivity</a:t>
                </a:r>
                <a:r>
                  <a:rPr lang="sr-Latn-RS" sz="2200"/>
                  <a:t>:</a:t>
                </a:r>
              </a:p>
              <a:p>
                <a:pPr marL="457200" lvl="1" indent="0" algn="ctr">
                  <a:spcAft>
                    <a:spcPts val="1800"/>
                  </a:spcAft>
                  <a:buNone/>
                </a:pPr>
                <a:r>
                  <a:rPr lang="en-US" sz="2200"/>
                  <a:t>If there are </a:t>
                </a:r>
                <a:r>
                  <a:rPr lang="en-US" sz="2200" i="1"/>
                  <a:t>n </a:t>
                </a:r>
                <a:r>
                  <a:rPr lang="en-US" sz="2200"/>
                  <a:t>airports in the network, it is necessary</a:t>
                </a:r>
              </a:p>
              <a:p>
                <a:pPr marL="457200" lvl="1" indent="0" algn="ctr">
                  <a:spcAft>
                    <a:spcPts val="1800"/>
                  </a:spcAft>
                  <a:buNone/>
                </a:pPr>
                <a:r>
                  <a:rPr lang="en-US" sz="2200"/>
                  <a:t> </a:t>
                </a:r>
                <a14:m>
                  <m:oMath xmlns:m="http://schemas.openxmlformats.org/officeDocument/2006/math">
                    <m:r>
                      <a:rPr lang="sr-Latn-RS" sz="2200" i="1" smtClean="0">
                        <a:latin typeface="Cambria Math" panose="02040503050406030204" pitchFamily="18" charset="0"/>
                      </a:rPr>
                      <m:t>𝑛</m:t>
                    </m:r>
                    <m:r>
                      <a:rPr lang="sr-Latn-CS" sz="2200" i="1" smtClean="0">
                        <a:latin typeface="Cambria Math" panose="02040503050406030204" pitchFamily="18" charset="0"/>
                      </a:rPr>
                      <m:t>∙</m:t>
                    </m:r>
                    <m:f>
                      <m:fPr>
                        <m:ctrlPr>
                          <a:rPr lang="sr-Latn-RS" sz="2200" i="1" smtClean="0">
                            <a:latin typeface="Cambria Math" panose="02040503050406030204" pitchFamily="18" charset="0"/>
                          </a:rPr>
                        </m:ctrlPr>
                      </m:fPr>
                      <m:num>
                        <m:d>
                          <m:dPr>
                            <m:ctrlPr>
                              <a:rPr lang="sr-Latn-RS" sz="2200" i="1" smtClean="0">
                                <a:latin typeface="Cambria Math" panose="02040503050406030204" pitchFamily="18" charset="0"/>
                              </a:rPr>
                            </m:ctrlPr>
                          </m:dPr>
                          <m:e>
                            <m:r>
                              <a:rPr lang="en-US" sz="2200" b="0" i="1" smtClean="0">
                                <a:latin typeface="Cambria Math" panose="02040503050406030204" pitchFamily="18" charset="0"/>
                              </a:rPr>
                              <m:t>𝑛</m:t>
                            </m:r>
                            <m:r>
                              <a:rPr lang="en-US" sz="2200" b="0" i="1" smtClean="0">
                                <a:latin typeface="Cambria Math" panose="02040503050406030204" pitchFamily="18" charset="0"/>
                              </a:rPr>
                              <m:t>−1</m:t>
                            </m:r>
                          </m:e>
                        </m:d>
                      </m:num>
                      <m:den>
                        <m:r>
                          <a:rPr lang="en-US" sz="2200" b="0" i="1" smtClean="0">
                            <a:latin typeface="Cambria Math" panose="02040503050406030204" pitchFamily="18" charset="0"/>
                          </a:rPr>
                          <m:t>2</m:t>
                        </m:r>
                      </m:den>
                    </m:f>
                    <m:r>
                      <a:rPr lang="sr-Latn-RS" sz="2200" i="1" smtClean="0">
                        <a:latin typeface="Cambria Math" panose="02040503050406030204" pitchFamily="18" charset="0"/>
                      </a:rPr>
                      <m:t> </m:t>
                    </m:r>
                  </m:oMath>
                </a14:m>
                <a:r>
                  <a:rPr lang="en-US" sz="2200"/>
                  <a:t> </a:t>
                </a:r>
                <a:r>
                  <a:rPr lang="en-GB" sz="2200"/>
                  <a:t>routes</a:t>
                </a:r>
              </a:p>
              <a:p>
                <a:pPr marL="457200" lvl="1" indent="0" algn="ctr">
                  <a:spcAft>
                    <a:spcPts val="1800"/>
                  </a:spcAft>
                  <a:buNone/>
                </a:pPr>
                <a:r>
                  <a:rPr lang="sr-Latn-RS" sz="2200"/>
                  <a:t>to connect all airports</a:t>
                </a:r>
                <a:r>
                  <a:rPr lang="en-GB" sz="2200"/>
                  <a:t>!</a:t>
                </a:r>
                <a:endParaRPr lang="sr-Latn-RS" sz="2200"/>
              </a:p>
            </p:txBody>
          </p:sp>
        </mc:Choice>
        <mc:Fallback xmlns="">
          <p:sp>
            <p:nvSpPr>
              <p:cNvPr id="3" name="Content Placeholder 2"/>
              <p:cNvSpPr>
                <a:spLocks noGrp="1" noRot="1" noChangeAspect="1" noMove="1" noResize="1" noEditPoints="1" noAdjustHandles="1" noChangeArrowheads="1" noChangeShapeType="1" noTextEdit="1"/>
              </p:cNvSpPr>
              <p:nvPr>
                <p:ph sz="quarter" idx="1"/>
              </p:nvPr>
            </p:nvSpPr>
            <p:spPr>
              <a:xfrm>
                <a:off x="301752" y="1905000"/>
                <a:ext cx="8503920" cy="4194048"/>
              </a:xfrm>
              <a:blipFill rotWithShape="0">
                <a:blip r:embed="rId3"/>
                <a:stretch>
                  <a:fillRect l="-860" t="-1017" r="-860"/>
                </a:stretch>
              </a:blipFill>
            </p:spPr>
            <p:txBody>
              <a:bodyPr/>
              <a:lstStyle/>
              <a:p>
                <a:r>
                  <a:rPr lang="en-US">
                    <a:noFill/>
                  </a:rPr>
                  <a:t> </a:t>
                </a:r>
              </a:p>
            </p:txBody>
          </p:sp>
        </mc:Fallback>
      </mc:AlternateContent>
      <p:sp>
        <p:nvSpPr>
          <p:cNvPr id="4" name="Rectangle 3"/>
          <p:cNvSpPr/>
          <p:nvPr/>
        </p:nvSpPr>
        <p:spPr>
          <a:xfrm>
            <a:off x="1199535" y="3451123"/>
            <a:ext cx="7098891" cy="2241754"/>
          </a:xfrm>
          <a:prstGeom prst="rect">
            <a:avLst/>
          </a:prstGeom>
          <a:noFill/>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6" name="Slide Number Placeholder 65"/>
          <p:cNvSpPr>
            <a:spLocks noGrp="1"/>
          </p:cNvSpPr>
          <p:nvPr>
            <p:ph type="sldNum" sz="quarter" idx="4294967295"/>
          </p:nvPr>
        </p:nvSpPr>
        <p:spPr>
          <a:xfrm>
            <a:off x="6535208" y="6492875"/>
            <a:ext cx="2133600" cy="365125"/>
          </a:xfrm>
          <a:prstGeom prst="rect">
            <a:avLst/>
          </a:prstGeom>
        </p:spPr>
        <p:txBody>
          <a:bodyPr/>
          <a:lstStyle/>
          <a:p>
            <a:r>
              <a:rPr lang="en-GB"/>
              <a:t>11</a:t>
            </a:r>
            <a:endParaRPr lang="en-US"/>
          </a:p>
        </p:txBody>
      </p:sp>
    </p:spTree>
    <p:extLst>
      <p:ext uri="{BB962C8B-B14F-4D97-AF65-F5344CB8AC3E}">
        <p14:creationId xmlns:p14="http://schemas.microsoft.com/office/powerpoint/2010/main" val="4292608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H</a:t>
            </a:r>
            <a:r>
              <a:rPr lang="sr-Latn-RS" err="1"/>
              <a:t>ub-and-Spoke</a:t>
            </a:r>
            <a:r>
              <a:rPr lang="sr-Latn-RS"/>
              <a:t> (HS)</a:t>
            </a:r>
            <a:r>
              <a:rPr lang="en-GB"/>
              <a:t> Network</a:t>
            </a:r>
            <a:endParaRPr lang="en-US"/>
          </a:p>
        </p:txBody>
      </p:sp>
      <p:sp>
        <p:nvSpPr>
          <p:cNvPr id="3" name="Content Placeholder 2"/>
          <p:cNvSpPr>
            <a:spLocks noGrp="1"/>
          </p:cNvSpPr>
          <p:nvPr>
            <p:ph sz="quarter" idx="1"/>
          </p:nvPr>
        </p:nvSpPr>
        <p:spPr>
          <a:xfrm>
            <a:off x="301752" y="1527048"/>
            <a:ext cx="8503920" cy="3730752"/>
          </a:xfrm>
        </p:spPr>
        <p:txBody>
          <a:bodyPr>
            <a:normAutofit/>
          </a:bodyPr>
          <a:lstStyle/>
          <a:p>
            <a:pPr marL="342900" indent="-342900" algn="just">
              <a:buFont typeface="Arial" panose="020B0604020202020204" pitchFamily="34" charset="0"/>
              <a:buChar char="•"/>
            </a:pPr>
            <a:r>
              <a:rPr lang="sr-Latn-CS" sz="2200"/>
              <a:t>HS</a:t>
            </a:r>
            <a:r>
              <a:rPr lang="sr-Latn-CS" sz="2200" i="1"/>
              <a:t> </a:t>
            </a:r>
            <a:r>
              <a:rPr lang="en-GB" sz="2200"/>
              <a:t>networks</a:t>
            </a:r>
            <a:r>
              <a:rPr lang="sr-Latn-CS" sz="2200"/>
              <a:t> </a:t>
            </a:r>
            <a:r>
              <a:rPr lang="en-US" sz="2200"/>
              <a:t>consists of a </a:t>
            </a:r>
            <a:r>
              <a:rPr lang="en-US" sz="2200">
                <a:solidFill>
                  <a:srgbClr val="C00000"/>
                </a:solidFill>
              </a:rPr>
              <a:t>hub</a:t>
            </a:r>
            <a:r>
              <a:rPr lang="en-US" sz="2200"/>
              <a:t>, which is a central airport, and a  number of city airport pairs (</a:t>
            </a:r>
            <a:r>
              <a:rPr lang="en-US" sz="2200">
                <a:solidFill>
                  <a:srgbClr val="C00000"/>
                </a:solidFill>
              </a:rPr>
              <a:t>spokes</a:t>
            </a:r>
            <a:r>
              <a:rPr lang="en-US" sz="2200"/>
              <a:t>) that extend radially relative to it</a:t>
            </a:r>
            <a:endParaRPr lang="sr-Latn-CS" sz="1000"/>
          </a:p>
          <a:p>
            <a:pPr marL="342900" indent="-342900" algn="just">
              <a:spcAft>
                <a:spcPts val="1200"/>
              </a:spcAft>
              <a:buFont typeface="Arial" panose="020B0604020202020204" pitchFamily="34" charset="0"/>
              <a:buChar char="•"/>
            </a:pPr>
            <a:r>
              <a:rPr lang="en-US" sz="2200"/>
              <a:t>Conditions that favor HS network</a:t>
            </a:r>
            <a:r>
              <a:rPr lang="sr-Latn-RS" sz="2200"/>
              <a:t>:</a:t>
            </a:r>
          </a:p>
          <a:p>
            <a:pPr lvl="1" algn="just">
              <a:spcAft>
                <a:spcPts val="600"/>
              </a:spcAft>
            </a:pPr>
            <a:r>
              <a:rPr lang="en-US" sz="2000"/>
              <a:t>Demand between the two airports is comparatively low</a:t>
            </a:r>
          </a:p>
          <a:p>
            <a:pPr lvl="1" algn="just">
              <a:spcAft>
                <a:spcPts val="600"/>
              </a:spcAft>
            </a:pPr>
            <a:r>
              <a:rPr lang="en-US" sz="2000"/>
              <a:t>The total number of airports served by the airline is large</a:t>
            </a:r>
          </a:p>
        </p:txBody>
      </p:sp>
      <p:sp>
        <p:nvSpPr>
          <p:cNvPr id="3092"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3073" name="Canvas 143"/>
          <p:cNvGrpSpPr>
            <a:grpSpLocks/>
          </p:cNvGrpSpPr>
          <p:nvPr/>
        </p:nvGrpSpPr>
        <p:grpSpPr bwMode="auto">
          <a:xfrm>
            <a:off x="2971800" y="4267200"/>
            <a:ext cx="3276600" cy="2057400"/>
            <a:chOff x="0" y="0"/>
            <a:chExt cx="32766" cy="20574"/>
          </a:xfrm>
        </p:grpSpPr>
        <p:sp>
          <p:nvSpPr>
            <p:cNvPr id="3091" name="AutoShape 19"/>
            <p:cNvSpPr>
              <a:spLocks noChangeAspect="1" noChangeArrowheads="1"/>
            </p:cNvSpPr>
            <p:nvPr/>
          </p:nvSpPr>
          <p:spPr bwMode="auto">
            <a:xfrm>
              <a:off x="0" y="0"/>
              <a:ext cx="32766" cy="20574"/>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090" name="Oval 145"/>
            <p:cNvSpPr>
              <a:spLocks noChangeArrowheads="1"/>
            </p:cNvSpPr>
            <p:nvPr/>
          </p:nvSpPr>
          <p:spPr bwMode="auto">
            <a:xfrm>
              <a:off x="10744" y="9144"/>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chemeClr val="tx1"/>
                  </a:solidFill>
                  <a:effectLst/>
                  <a:latin typeface="Arial" pitchFamily="34" charset="0"/>
                  <a:ea typeface="Times New Roman" pitchFamily="18" charset="0"/>
                  <a:cs typeface="Arial" pitchFamily="34" charset="0"/>
                </a:rPr>
                <a:t>I</a:t>
              </a:r>
              <a:endParaRPr kumimoji="0" lang="sr-Latn-CS" sz="1800" b="0" i="0" u="none" strike="noStrike" cap="none" normalizeH="0" baseline="0">
                <a:ln>
                  <a:noFill/>
                </a:ln>
                <a:solidFill>
                  <a:schemeClr val="tx1"/>
                </a:solidFill>
                <a:effectLst/>
                <a:latin typeface="Arial" pitchFamily="34" charset="0"/>
                <a:cs typeface="Arial" pitchFamily="34" charset="0"/>
              </a:endParaRPr>
            </a:p>
          </p:txBody>
        </p:sp>
        <p:sp>
          <p:nvSpPr>
            <p:cNvPr id="3089" name="Oval 146"/>
            <p:cNvSpPr>
              <a:spLocks noChangeArrowheads="1"/>
            </p:cNvSpPr>
            <p:nvPr/>
          </p:nvSpPr>
          <p:spPr bwMode="auto">
            <a:xfrm>
              <a:off x="21031" y="4572"/>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chemeClr val="tx1"/>
                  </a:solidFill>
                  <a:effectLst/>
                  <a:latin typeface="Arial" pitchFamily="34" charset="0"/>
                  <a:ea typeface="Times New Roman" pitchFamily="18" charset="0"/>
                  <a:cs typeface="Arial" pitchFamily="34" charset="0"/>
                </a:rPr>
                <a:t>C</a:t>
              </a:r>
              <a:endParaRPr kumimoji="0" lang="sr-Latn-CS" sz="1800" b="0" i="0" u="none" strike="noStrike" cap="none" normalizeH="0" baseline="0">
                <a:ln>
                  <a:noFill/>
                </a:ln>
                <a:solidFill>
                  <a:schemeClr val="tx1"/>
                </a:solidFill>
                <a:effectLst/>
                <a:latin typeface="Arial" pitchFamily="34" charset="0"/>
                <a:cs typeface="Arial" pitchFamily="34" charset="0"/>
              </a:endParaRPr>
            </a:p>
          </p:txBody>
        </p:sp>
        <p:sp>
          <p:nvSpPr>
            <p:cNvPr id="3088" name="Oval 147"/>
            <p:cNvSpPr>
              <a:spLocks noChangeArrowheads="1"/>
            </p:cNvSpPr>
            <p:nvPr/>
          </p:nvSpPr>
          <p:spPr bwMode="auto">
            <a:xfrm>
              <a:off x="29032" y="8001"/>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chemeClr val="tx1"/>
                  </a:solidFill>
                  <a:effectLst/>
                  <a:latin typeface="Arial" pitchFamily="34" charset="0"/>
                  <a:ea typeface="Times New Roman" pitchFamily="18" charset="0"/>
                  <a:cs typeface="Arial" pitchFamily="34" charset="0"/>
                </a:rPr>
                <a:t>D</a:t>
              </a:r>
              <a:endParaRPr kumimoji="0" lang="sr-Latn-CS" sz="1800" b="0" i="0" u="none" strike="noStrike" cap="none" normalizeH="0" baseline="0">
                <a:ln>
                  <a:noFill/>
                </a:ln>
                <a:solidFill>
                  <a:schemeClr val="tx1"/>
                </a:solidFill>
                <a:effectLst/>
                <a:latin typeface="Arial" pitchFamily="34" charset="0"/>
                <a:cs typeface="Arial" pitchFamily="34" charset="0"/>
              </a:endParaRPr>
            </a:p>
          </p:txBody>
        </p:sp>
        <p:sp>
          <p:nvSpPr>
            <p:cNvPr id="3087" name="Oval 150"/>
            <p:cNvSpPr>
              <a:spLocks noChangeArrowheads="1"/>
            </p:cNvSpPr>
            <p:nvPr/>
          </p:nvSpPr>
          <p:spPr bwMode="auto">
            <a:xfrm>
              <a:off x="7613" y="2286"/>
              <a:ext cx="2293"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chemeClr val="tx1"/>
                  </a:solidFill>
                  <a:effectLst/>
                  <a:latin typeface="Arial" pitchFamily="34" charset="0"/>
                  <a:ea typeface="Times New Roman" pitchFamily="18" charset="0"/>
                  <a:cs typeface="Arial" pitchFamily="34" charset="0"/>
                </a:rPr>
                <a:t>A</a:t>
              </a:r>
              <a:endParaRPr kumimoji="0" lang="sr-Latn-CS" sz="1800" b="0" i="0" u="none" strike="noStrike" cap="none" normalizeH="0" baseline="0">
                <a:ln>
                  <a:noFill/>
                </a:ln>
                <a:solidFill>
                  <a:schemeClr val="tx1"/>
                </a:solidFill>
                <a:effectLst/>
                <a:latin typeface="Arial" pitchFamily="34" charset="0"/>
                <a:cs typeface="Arial" pitchFamily="34" charset="0"/>
              </a:endParaRPr>
            </a:p>
          </p:txBody>
        </p:sp>
        <p:sp>
          <p:nvSpPr>
            <p:cNvPr id="3086" name="Oval 151"/>
            <p:cNvSpPr>
              <a:spLocks noChangeArrowheads="1"/>
            </p:cNvSpPr>
            <p:nvPr/>
          </p:nvSpPr>
          <p:spPr bwMode="auto">
            <a:xfrm>
              <a:off x="8458" y="17145"/>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chemeClr val="tx1"/>
                  </a:solidFill>
                  <a:effectLst/>
                  <a:latin typeface="Arial" pitchFamily="34" charset="0"/>
                  <a:ea typeface="Times New Roman" pitchFamily="18" charset="0"/>
                  <a:cs typeface="Arial" pitchFamily="34" charset="0"/>
                </a:rPr>
                <a:t>G</a:t>
              </a:r>
              <a:endParaRPr kumimoji="0" lang="sr-Latn-CS" sz="1800" b="0" i="0" u="none" strike="noStrike" cap="none" normalizeH="0" baseline="0">
                <a:ln>
                  <a:noFill/>
                </a:ln>
                <a:solidFill>
                  <a:schemeClr val="tx1"/>
                </a:solidFill>
                <a:effectLst/>
                <a:latin typeface="Arial" pitchFamily="34" charset="0"/>
                <a:cs typeface="Arial" pitchFamily="34" charset="0"/>
              </a:endParaRPr>
            </a:p>
          </p:txBody>
        </p:sp>
        <p:sp>
          <p:nvSpPr>
            <p:cNvPr id="3085" name="Oval 152"/>
            <p:cNvSpPr>
              <a:spLocks noChangeArrowheads="1"/>
            </p:cNvSpPr>
            <p:nvPr/>
          </p:nvSpPr>
          <p:spPr bwMode="auto">
            <a:xfrm>
              <a:off x="22174" y="13716"/>
              <a:ext cx="2292"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chemeClr val="tx1"/>
                  </a:solidFill>
                  <a:effectLst/>
                  <a:latin typeface="Arial" pitchFamily="34" charset="0"/>
                  <a:ea typeface="Times New Roman" pitchFamily="18" charset="0"/>
                  <a:cs typeface="Arial" pitchFamily="34" charset="0"/>
                </a:rPr>
                <a:t>E</a:t>
              </a:r>
              <a:endParaRPr kumimoji="0" lang="sr-Latn-CS" sz="1800" b="0" i="0" u="none" strike="noStrike" cap="none" normalizeH="0" baseline="0">
                <a:ln>
                  <a:noFill/>
                </a:ln>
                <a:solidFill>
                  <a:schemeClr val="tx1"/>
                </a:solidFill>
                <a:effectLst/>
                <a:latin typeface="Arial" pitchFamily="34" charset="0"/>
                <a:cs typeface="Arial" pitchFamily="34" charset="0"/>
              </a:endParaRPr>
            </a:p>
          </p:txBody>
        </p:sp>
        <p:sp>
          <p:nvSpPr>
            <p:cNvPr id="3084" name="Oval 153"/>
            <p:cNvSpPr>
              <a:spLocks noChangeArrowheads="1"/>
            </p:cNvSpPr>
            <p:nvPr/>
          </p:nvSpPr>
          <p:spPr bwMode="auto">
            <a:xfrm>
              <a:off x="18745" y="18288"/>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chemeClr val="tx1"/>
                  </a:solidFill>
                  <a:effectLst/>
                  <a:latin typeface="Arial" pitchFamily="34" charset="0"/>
                  <a:ea typeface="Times New Roman" pitchFamily="18" charset="0"/>
                  <a:cs typeface="Arial" pitchFamily="34" charset="0"/>
                </a:rPr>
                <a:t>F</a:t>
              </a:r>
              <a:endParaRPr kumimoji="0" lang="sr-Latn-CS" sz="1800" b="0" i="0" u="none" strike="noStrike" cap="none" normalizeH="0" baseline="0">
                <a:ln>
                  <a:noFill/>
                </a:ln>
                <a:solidFill>
                  <a:schemeClr val="tx1"/>
                </a:solidFill>
                <a:effectLst/>
                <a:latin typeface="Arial" pitchFamily="34" charset="0"/>
                <a:cs typeface="Arial" pitchFamily="34" charset="0"/>
              </a:endParaRPr>
            </a:p>
          </p:txBody>
        </p:sp>
        <p:sp>
          <p:nvSpPr>
            <p:cNvPr id="3083" name="Oval 154"/>
            <p:cNvSpPr>
              <a:spLocks noChangeArrowheads="1"/>
            </p:cNvSpPr>
            <p:nvPr/>
          </p:nvSpPr>
          <p:spPr bwMode="auto">
            <a:xfrm>
              <a:off x="16459" y="1143"/>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chemeClr val="tx1"/>
                  </a:solidFill>
                  <a:effectLst/>
                  <a:latin typeface="Arial" pitchFamily="34" charset="0"/>
                  <a:ea typeface="Times New Roman" pitchFamily="18" charset="0"/>
                  <a:cs typeface="Arial" pitchFamily="34" charset="0"/>
                </a:rPr>
                <a:t>B</a:t>
              </a:r>
              <a:endParaRPr kumimoji="0" lang="sr-Latn-CS" sz="1800" b="0" i="0" u="none" strike="noStrike" cap="none" normalizeH="0" baseline="0">
                <a:ln>
                  <a:noFill/>
                </a:ln>
                <a:solidFill>
                  <a:schemeClr val="tx1"/>
                </a:solidFill>
                <a:effectLst/>
                <a:latin typeface="Arial" pitchFamily="34" charset="0"/>
                <a:cs typeface="Arial" pitchFamily="34" charset="0"/>
              </a:endParaRPr>
            </a:p>
          </p:txBody>
        </p:sp>
        <p:sp>
          <p:nvSpPr>
            <p:cNvPr id="3082" name="Oval 239"/>
            <p:cNvSpPr>
              <a:spLocks noChangeAspect="1" noChangeArrowheads="1"/>
            </p:cNvSpPr>
            <p:nvPr/>
          </p:nvSpPr>
          <p:spPr bwMode="auto">
            <a:xfrm>
              <a:off x="16459" y="9144"/>
              <a:ext cx="2806" cy="2806"/>
            </a:xfrm>
            <a:prstGeom prst="ellipse">
              <a:avLst/>
            </a:prstGeom>
            <a:solidFill>
              <a:srgbClr val="FF6600"/>
            </a:solidFill>
            <a:ln w="15875">
              <a:solidFill>
                <a:srgbClr val="000000"/>
              </a:solidFill>
              <a:round/>
              <a:headEnd/>
              <a:tailEnd/>
            </a:ln>
          </p:spPr>
          <p:txBody>
            <a:bodyPr vert="horz" wrap="square" lIns="18000" tIns="0" rIns="18000" bIns="1080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a:ln>
                    <a:noFill/>
                  </a:ln>
                  <a:solidFill>
                    <a:schemeClr val="tx1"/>
                  </a:solidFill>
                  <a:effectLst/>
                  <a:latin typeface="Arial" pitchFamily="34" charset="0"/>
                  <a:ea typeface="Times New Roman" pitchFamily="18" charset="0"/>
                  <a:cs typeface="Arial" pitchFamily="34" charset="0"/>
                </a:rPr>
                <a:t>H</a:t>
              </a:r>
              <a:endParaRPr kumimoji="0" lang="sr-Latn-CS" sz="1800" b="0" i="0" u="none" strike="noStrike" cap="none" normalizeH="0" baseline="0">
                <a:ln>
                  <a:noFill/>
                </a:ln>
                <a:solidFill>
                  <a:schemeClr val="tx1"/>
                </a:solidFill>
                <a:effectLst/>
                <a:latin typeface="Arial" pitchFamily="34" charset="0"/>
                <a:cs typeface="Arial" pitchFamily="34" charset="0"/>
              </a:endParaRPr>
            </a:p>
          </p:txBody>
        </p:sp>
        <p:sp>
          <p:nvSpPr>
            <p:cNvPr id="611" name="AutoShape 240"/>
            <p:cNvSpPr>
              <a:spLocks noChangeShapeType="1"/>
            </p:cNvSpPr>
            <p:nvPr/>
          </p:nvSpPr>
          <p:spPr bwMode="auto">
            <a:xfrm>
              <a:off x="18853" y="11614"/>
              <a:ext cx="3657" cy="2438"/>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 name="AutoShape 241"/>
            <p:cNvSpPr>
              <a:spLocks noChangeShapeType="1"/>
            </p:cNvSpPr>
            <p:nvPr/>
          </p:nvSpPr>
          <p:spPr bwMode="auto">
            <a:xfrm flipV="1">
              <a:off x="19342" y="9144"/>
              <a:ext cx="9690" cy="1403"/>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 name="AutoShape 242"/>
            <p:cNvSpPr>
              <a:spLocks noChangeShapeType="1"/>
            </p:cNvSpPr>
            <p:nvPr/>
          </p:nvSpPr>
          <p:spPr bwMode="auto">
            <a:xfrm flipV="1">
              <a:off x="18853" y="6521"/>
              <a:ext cx="2514" cy="2959"/>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 name="AutoShape 243"/>
            <p:cNvSpPr>
              <a:spLocks noChangeShapeType="1"/>
            </p:cNvSpPr>
            <p:nvPr/>
          </p:nvSpPr>
          <p:spPr bwMode="auto">
            <a:xfrm flipH="1" flipV="1">
              <a:off x="17602" y="3429"/>
              <a:ext cx="260" cy="5638"/>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 name="AutoShape 244"/>
            <p:cNvSpPr>
              <a:spLocks noChangeShapeType="1"/>
            </p:cNvSpPr>
            <p:nvPr/>
          </p:nvSpPr>
          <p:spPr bwMode="auto">
            <a:xfrm>
              <a:off x="9569" y="4235"/>
              <a:ext cx="7302" cy="5245"/>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 name="AutoShape 245"/>
            <p:cNvSpPr>
              <a:spLocks noChangeShapeType="1"/>
            </p:cNvSpPr>
            <p:nvPr/>
          </p:nvSpPr>
          <p:spPr bwMode="auto">
            <a:xfrm>
              <a:off x="13030" y="10287"/>
              <a:ext cx="3353" cy="260"/>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 name="AutoShape 246"/>
            <p:cNvSpPr>
              <a:spLocks noChangeShapeType="1"/>
            </p:cNvSpPr>
            <p:nvPr/>
          </p:nvSpPr>
          <p:spPr bwMode="auto">
            <a:xfrm flipV="1">
              <a:off x="10407" y="11614"/>
              <a:ext cx="6464" cy="5867"/>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 name="AutoShape 247"/>
            <p:cNvSpPr>
              <a:spLocks noChangeShapeType="1"/>
            </p:cNvSpPr>
            <p:nvPr/>
          </p:nvSpPr>
          <p:spPr bwMode="auto">
            <a:xfrm flipH="1" flipV="1">
              <a:off x="17862" y="12026"/>
              <a:ext cx="2026" cy="6262"/>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5" name="Slide Number Placeholder 65"/>
          <p:cNvSpPr>
            <a:spLocks noGrp="1"/>
          </p:cNvSpPr>
          <p:nvPr>
            <p:ph type="sldNum" sz="quarter" idx="4294967295"/>
          </p:nvPr>
        </p:nvSpPr>
        <p:spPr>
          <a:xfrm>
            <a:off x="6535208" y="6492875"/>
            <a:ext cx="2133600" cy="365125"/>
          </a:xfrm>
          <a:prstGeom prst="rect">
            <a:avLst/>
          </a:prstGeom>
        </p:spPr>
        <p:txBody>
          <a:bodyPr/>
          <a:lstStyle/>
          <a:p>
            <a:r>
              <a:rPr lang="en-GB"/>
              <a:t>12</a:t>
            </a:r>
            <a:endParaRPr lang="en-US"/>
          </a:p>
        </p:txBody>
      </p:sp>
    </p:spTree>
    <p:extLst>
      <p:ext uri="{BB962C8B-B14F-4D97-AF65-F5344CB8AC3E}">
        <p14:creationId xmlns:p14="http://schemas.microsoft.com/office/powerpoint/2010/main" val="1343921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fr-FR"/>
              <a:t>Hub Connectivity </a:t>
            </a:r>
            <a:endParaRPr lang="en-US"/>
          </a:p>
        </p:txBody>
      </p:sp>
      <p:sp>
        <p:nvSpPr>
          <p:cNvPr id="3" name="Content Placeholder 2"/>
          <p:cNvSpPr>
            <a:spLocks noGrp="1"/>
          </p:cNvSpPr>
          <p:nvPr>
            <p:ph sz="quarter" idx="1"/>
          </p:nvPr>
        </p:nvSpPr>
        <p:spPr/>
        <p:txBody>
          <a:bodyPr>
            <a:normAutofit/>
          </a:bodyPr>
          <a:lstStyle/>
          <a:p>
            <a:pPr marL="342900" indent="-342900" algn="just">
              <a:buFont typeface="Arial" panose="020B0604020202020204" pitchFamily="34" charset="0"/>
              <a:buChar char="•"/>
            </a:pPr>
            <a:r>
              <a:rPr lang="en-US" sz="2000"/>
              <a:t>The number of potential connections at the hub grows exponentially with the increase in the number of markets served from a given hub</a:t>
            </a:r>
            <a:r>
              <a:rPr lang="sr-Latn-CS" sz="2000"/>
              <a:t>. </a:t>
            </a:r>
            <a:endParaRPr lang="sr-Latn-RS" sz="2000"/>
          </a:p>
          <a:p>
            <a:pPr marL="342900" indent="-342900" algn="just">
              <a:buFont typeface="Arial" panose="020B0604020202020204" pitchFamily="34" charset="0"/>
              <a:buChar char="•"/>
            </a:pPr>
            <a:r>
              <a:rPr lang="en-US" sz="2000"/>
              <a:t>When airports are connected via hubs, the number of available city-pairs is then higher in comparison to being connected directly.</a:t>
            </a:r>
          </a:p>
          <a:p>
            <a:pPr marL="342900" indent="-342900" algn="just">
              <a:buFont typeface="Arial" panose="020B0604020202020204" pitchFamily="34" charset="0"/>
              <a:buChar char="•"/>
            </a:pPr>
            <a:r>
              <a:rPr lang="en-GB" sz="2000"/>
              <a:t>Example: </a:t>
            </a:r>
            <a:r>
              <a:rPr lang="en-US" sz="2000"/>
              <a:t>Replacing point to point routes by introducing a central  hub will increase possible routes 11 times over, maximizing the number of marketable connections.</a:t>
            </a:r>
            <a:endParaRPr lang="en-US" sz="2200"/>
          </a:p>
        </p:txBody>
      </p:sp>
      <p:grpSp>
        <p:nvGrpSpPr>
          <p:cNvPr id="4" name="Group 1"/>
          <p:cNvGrpSpPr>
            <a:grpSpLocks/>
          </p:cNvGrpSpPr>
          <p:nvPr/>
        </p:nvGrpSpPr>
        <p:grpSpPr bwMode="auto">
          <a:xfrm>
            <a:off x="2045019" y="4457871"/>
            <a:ext cx="4914900" cy="1485900"/>
            <a:chOff x="838" y="2286"/>
            <a:chExt cx="49149" cy="14859"/>
          </a:xfrm>
        </p:grpSpPr>
        <p:cxnSp>
          <p:nvCxnSpPr>
            <p:cNvPr id="5" name="AutoShape 291"/>
            <p:cNvCxnSpPr>
              <a:cxnSpLocks noChangeShapeType="1"/>
            </p:cNvCxnSpPr>
            <p:nvPr/>
          </p:nvCxnSpPr>
          <p:spPr bwMode="auto">
            <a:xfrm>
              <a:off x="38500" y="9715"/>
              <a:ext cx="11487" cy="6"/>
            </a:xfrm>
            <a:prstGeom prst="straightConnector1">
              <a:avLst/>
            </a:prstGeom>
            <a:noFill/>
            <a:ln w="9525" cap="rnd">
              <a:solidFill>
                <a:srgbClr val="000000"/>
              </a:solidFill>
              <a:prstDash val="sysDot"/>
              <a:round/>
              <a:headEnd/>
              <a:tailEnd/>
            </a:ln>
          </p:spPr>
        </p:cxnSp>
        <p:grpSp>
          <p:nvGrpSpPr>
            <p:cNvPr id="6" name="Group 304"/>
            <p:cNvGrpSpPr>
              <a:grpSpLocks/>
            </p:cNvGrpSpPr>
            <p:nvPr/>
          </p:nvGrpSpPr>
          <p:grpSpPr bwMode="auto">
            <a:xfrm rot="10800000">
              <a:off x="44634" y="4464"/>
              <a:ext cx="5296" cy="10395"/>
              <a:chOff x="7466" y="4871"/>
              <a:chExt cx="834" cy="1637"/>
            </a:xfrm>
          </p:grpSpPr>
          <p:cxnSp>
            <p:nvCxnSpPr>
              <p:cNvPr id="63" name="AutoShape 305"/>
              <p:cNvCxnSpPr>
                <a:cxnSpLocks noChangeShapeType="1"/>
              </p:cNvCxnSpPr>
              <p:nvPr/>
            </p:nvCxnSpPr>
            <p:spPr bwMode="auto">
              <a:xfrm flipV="1">
                <a:off x="8006" y="4871"/>
                <a:ext cx="180" cy="900"/>
              </a:xfrm>
              <a:prstGeom prst="straightConnector1">
                <a:avLst/>
              </a:prstGeom>
              <a:noFill/>
              <a:ln w="9525" cap="rnd">
                <a:solidFill>
                  <a:srgbClr val="000000"/>
                </a:solidFill>
                <a:prstDash val="sysDot"/>
                <a:round/>
                <a:headEnd/>
                <a:tailEnd/>
              </a:ln>
            </p:spPr>
          </p:cxnSp>
          <p:cxnSp>
            <p:nvCxnSpPr>
              <p:cNvPr id="64" name="AutoShape 306"/>
              <p:cNvCxnSpPr>
                <a:cxnSpLocks noChangeShapeType="1"/>
              </p:cNvCxnSpPr>
              <p:nvPr/>
            </p:nvCxnSpPr>
            <p:spPr bwMode="auto">
              <a:xfrm>
                <a:off x="8006" y="5591"/>
                <a:ext cx="200" cy="708"/>
              </a:xfrm>
              <a:prstGeom prst="straightConnector1">
                <a:avLst/>
              </a:prstGeom>
              <a:noFill/>
              <a:ln w="9525" cap="rnd">
                <a:solidFill>
                  <a:srgbClr val="000000"/>
                </a:solidFill>
                <a:prstDash val="sysDot"/>
                <a:round/>
                <a:headEnd/>
                <a:tailEnd/>
              </a:ln>
            </p:spPr>
          </p:cxnSp>
          <p:cxnSp>
            <p:nvCxnSpPr>
              <p:cNvPr id="65" name="AutoShape 307"/>
              <p:cNvCxnSpPr>
                <a:cxnSpLocks noChangeShapeType="1"/>
              </p:cNvCxnSpPr>
              <p:nvPr/>
            </p:nvCxnSpPr>
            <p:spPr bwMode="auto">
              <a:xfrm flipH="1">
                <a:off x="7826" y="5771"/>
                <a:ext cx="180" cy="720"/>
              </a:xfrm>
              <a:prstGeom prst="straightConnector1">
                <a:avLst/>
              </a:prstGeom>
              <a:noFill/>
              <a:ln w="9525" cap="rnd">
                <a:solidFill>
                  <a:srgbClr val="000000"/>
                </a:solidFill>
                <a:prstDash val="sysDot"/>
                <a:round/>
                <a:headEnd/>
                <a:tailEnd/>
              </a:ln>
            </p:spPr>
          </p:cxnSp>
          <p:cxnSp>
            <p:nvCxnSpPr>
              <p:cNvPr id="66" name="AutoShape 308"/>
              <p:cNvCxnSpPr>
                <a:cxnSpLocks noChangeShapeType="1"/>
              </p:cNvCxnSpPr>
              <p:nvPr/>
            </p:nvCxnSpPr>
            <p:spPr bwMode="auto">
              <a:xfrm flipH="1" flipV="1">
                <a:off x="7826" y="4871"/>
                <a:ext cx="180" cy="729"/>
              </a:xfrm>
              <a:prstGeom prst="straightConnector1">
                <a:avLst/>
              </a:prstGeom>
              <a:noFill/>
              <a:ln w="9525" cap="rnd">
                <a:solidFill>
                  <a:srgbClr val="000000"/>
                </a:solidFill>
                <a:prstDash val="sysDot"/>
                <a:round/>
                <a:headEnd/>
                <a:tailEnd/>
              </a:ln>
            </p:spPr>
          </p:cxnSp>
          <p:sp>
            <p:nvSpPr>
              <p:cNvPr id="67" name="Rectangle 309"/>
              <p:cNvSpPr>
                <a:spLocks noChangeArrowheads="1"/>
              </p:cNvSpPr>
              <p:nvPr/>
            </p:nvSpPr>
            <p:spPr bwMode="auto">
              <a:xfrm>
                <a:off x="7466" y="487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68" name="Rectangle 310"/>
              <p:cNvSpPr>
                <a:spLocks noChangeArrowheads="1"/>
              </p:cNvSpPr>
              <p:nvPr/>
            </p:nvSpPr>
            <p:spPr bwMode="auto">
              <a:xfrm>
                <a:off x="7826" y="487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69" name="AutoShape 311"/>
              <p:cNvCxnSpPr>
                <a:cxnSpLocks noChangeShapeType="1"/>
              </p:cNvCxnSpPr>
              <p:nvPr/>
            </p:nvCxnSpPr>
            <p:spPr bwMode="auto">
              <a:xfrm>
                <a:off x="7580" y="4969"/>
                <a:ext cx="380" cy="729"/>
              </a:xfrm>
              <a:prstGeom prst="straightConnector1">
                <a:avLst/>
              </a:prstGeom>
              <a:noFill/>
              <a:ln w="9525" cap="rnd">
                <a:solidFill>
                  <a:srgbClr val="000000"/>
                </a:solidFill>
                <a:prstDash val="sysDot"/>
                <a:round/>
                <a:headEnd/>
                <a:tailEnd/>
              </a:ln>
            </p:spPr>
          </p:cxnSp>
          <p:sp>
            <p:nvSpPr>
              <p:cNvPr id="70" name="Rectangle 312"/>
              <p:cNvSpPr>
                <a:spLocks noChangeArrowheads="1"/>
              </p:cNvSpPr>
              <p:nvPr/>
            </p:nvSpPr>
            <p:spPr bwMode="auto">
              <a:xfrm>
                <a:off x="7466" y="5253"/>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71" name="Rectangle 313"/>
              <p:cNvSpPr>
                <a:spLocks noChangeArrowheads="1"/>
              </p:cNvSpPr>
              <p:nvPr/>
            </p:nvSpPr>
            <p:spPr bwMode="auto">
              <a:xfrm>
                <a:off x="8072" y="487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72" name="AutoShape 314"/>
              <p:cNvCxnSpPr>
                <a:cxnSpLocks noChangeShapeType="1"/>
              </p:cNvCxnSpPr>
              <p:nvPr/>
            </p:nvCxnSpPr>
            <p:spPr bwMode="auto">
              <a:xfrm>
                <a:off x="7580" y="5351"/>
                <a:ext cx="380" cy="347"/>
              </a:xfrm>
              <a:prstGeom prst="straightConnector1">
                <a:avLst/>
              </a:prstGeom>
              <a:noFill/>
              <a:ln w="9525" cap="rnd">
                <a:solidFill>
                  <a:srgbClr val="000000"/>
                </a:solidFill>
                <a:prstDash val="sysDot"/>
                <a:round/>
                <a:headEnd/>
                <a:tailEnd/>
              </a:ln>
            </p:spPr>
          </p:cxnSp>
          <p:sp>
            <p:nvSpPr>
              <p:cNvPr id="73" name="Rectangle 315"/>
              <p:cNvSpPr>
                <a:spLocks noChangeArrowheads="1"/>
              </p:cNvSpPr>
              <p:nvPr/>
            </p:nvSpPr>
            <p:spPr bwMode="auto">
              <a:xfrm>
                <a:off x="7466" y="5600"/>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Rectangle 316"/>
              <p:cNvSpPr>
                <a:spLocks noChangeArrowheads="1"/>
              </p:cNvSpPr>
              <p:nvPr/>
            </p:nvSpPr>
            <p:spPr bwMode="auto">
              <a:xfrm>
                <a:off x="7466" y="6294"/>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75" name="Rectangle 317"/>
              <p:cNvSpPr>
                <a:spLocks noChangeArrowheads="1"/>
              </p:cNvSpPr>
              <p:nvPr/>
            </p:nvSpPr>
            <p:spPr bwMode="auto">
              <a:xfrm>
                <a:off x="7826" y="631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76" name="AutoShape 318"/>
              <p:cNvCxnSpPr>
                <a:cxnSpLocks noChangeShapeType="1"/>
              </p:cNvCxnSpPr>
              <p:nvPr/>
            </p:nvCxnSpPr>
            <p:spPr bwMode="auto">
              <a:xfrm flipV="1">
                <a:off x="7580" y="5698"/>
                <a:ext cx="380" cy="695"/>
              </a:xfrm>
              <a:prstGeom prst="straightConnector1">
                <a:avLst/>
              </a:prstGeom>
              <a:noFill/>
              <a:ln w="9525" cap="rnd">
                <a:solidFill>
                  <a:srgbClr val="000000"/>
                </a:solidFill>
                <a:prstDash val="sysDot"/>
                <a:round/>
                <a:headEnd/>
                <a:tailEnd/>
              </a:ln>
            </p:spPr>
          </p:cxnSp>
          <p:sp>
            <p:nvSpPr>
              <p:cNvPr id="77" name="Rectangle 319"/>
              <p:cNvSpPr>
                <a:spLocks noChangeArrowheads="1"/>
              </p:cNvSpPr>
              <p:nvPr/>
            </p:nvSpPr>
            <p:spPr bwMode="auto">
              <a:xfrm>
                <a:off x="7466" y="5947"/>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78" name="Rectangle 320"/>
              <p:cNvSpPr>
                <a:spLocks noChangeArrowheads="1"/>
              </p:cNvSpPr>
              <p:nvPr/>
            </p:nvSpPr>
            <p:spPr bwMode="auto">
              <a:xfrm>
                <a:off x="8186" y="631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79" name="AutoShape 321"/>
              <p:cNvCxnSpPr>
                <a:cxnSpLocks noChangeShapeType="1"/>
              </p:cNvCxnSpPr>
              <p:nvPr/>
            </p:nvCxnSpPr>
            <p:spPr bwMode="auto">
              <a:xfrm flipV="1">
                <a:off x="7580" y="5698"/>
                <a:ext cx="380" cy="348"/>
              </a:xfrm>
              <a:prstGeom prst="straightConnector1">
                <a:avLst/>
              </a:prstGeom>
              <a:noFill/>
              <a:ln w="9525" cap="rnd">
                <a:solidFill>
                  <a:srgbClr val="000000"/>
                </a:solidFill>
                <a:prstDash val="sysDot"/>
                <a:round/>
                <a:headEnd/>
                <a:tailEnd/>
              </a:ln>
            </p:spPr>
          </p:cxnSp>
          <p:sp>
            <p:nvSpPr>
              <p:cNvPr id="80" name="Rectangle 322"/>
              <p:cNvSpPr>
                <a:spLocks noChangeArrowheads="1"/>
              </p:cNvSpPr>
              <p:nvPr/>
            </p:nvSpPr>
            <p:spPr bwMode="auto">
              <a:xfrm>
                <a:off x="7960" y="5600"/>
                <a:ext cx="224" cy="197"/>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grpSp>
        <p:grpSp>
          <p:nvGrpSpPr>
            <p:cNvPr id="7" name="Group 280"/>
            <p:cNvGrpSpPr>
              <a:grpSpLocks/>
            </p:cNvGrpSpPr>
            <p:nvPr/>
          </p:nvGrpSpPr>
          <p:grpSpPr bwMode="auto">
            <a:xfrm>
              <a:off x="838" y="2286"/>
              <a:ext cx="11506" cy="14859"/>
              <a:chOff x="2414" y="4871"/>
              <a:chExt cx="2519" cy="2520"/>
            </a:xfrm>
          </p:grpSpPr>
          <p:sp>
            <p:nvSpPr>
              <p:cNvPr id="48" name="Rectangle 108"/>
              <p:cNvSpPr>
                <a:spLocks noChangeArrowheads="1"/>
              </p:cNvSpPr>
              <p:nvPr/>
            </p:nvSpPr>
            <p:spPr bwMode="auto">
              <a:xfrm>
                <a:off x="2414" y="4871"/>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A</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49" name="Rectangle 109"/>
              <p:cNvSpPr>
                <a:spLocks noChangeArrowheads="1"/>
              </p:cNvSpPr>
              <p:nvPr/>
            </p:nvSpPr>
            <p:spPr bwMode="auto">
              <a:xfrm>
                <a:off x="4627" y="4871"/>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B</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50" name="AutoShape 110"/>
              <p:cNvCxnSpPr>
                <a:cxnSpLocks noChangeShapeType="1"/>
              </p:cNvCxnSpPr>
              <p:nvPr/>
            </p:nvCxnSpPr>
            <p:spPr bwMode="auto">
              <a:xfrm>
                <a:off x="2720" y="5024"/>
                <a:ext cx="1907" cy="1"/>
              </a:xfrm>
              <a:prstGeom prst="straightConnector1">
                <a:avLst/>
              </a:prstGeom>
              <a:noFill/>
              <a:ln w="9525" cap="rnd">
                <a:solidFill>
                  <a:srgbClr val="000000"/>
                </a:solidFill>
                <a:prstDash val="sysDot"/>
                <a:round/>
                <a:headEnd/>
                <a:tailEnd/>
              </a:ln>
            </p:spPr>
          </p:cxnSp>
          <p:sp>
            <p:nvSpPr>
              <p:cNvPr id="51" name="Rectangle 111"/>
              <p:cNvSpPr>
                <a:spLocks noChangeArrowheads="1"/>
              </p:cNvSpPr>
              <p:nvPr/>
            </p:nvSpPr>
            <p:spPr bwMode="auto">
              <a:xfrm>
                <a:off x="2414" y="546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C</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2" name="Rectangle 112"/>
              <p:cNvSpPr>
                <a:spLocks noChangeArrowheads="1"/>
              </p:cNvSpPr>
              <p:nvPr/>
            </p:nvSpPr>
            <p:spPr bwMode="auto">
              <a:xfrm>
                <a:off x="4627" y="546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D</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53" name="AutoShape 113"/>
              <p:cNvCxnSpPr>
                <a:cxnSpLocks noChangeShapeType="1"/>
              </p:cNvCxnSpPr>
              <p:nvPr/>
            </p:nvCxnSpPr>
            <p:spPr bwMode="auto">
              <a:xfrm>
                <a:off x="2720" y="5618"/>
                <a:ext cx="1907" cy="1"/>
              </a:xfrm>
              <a:prstGeom prst="straightConnector1">
                <a:avLst/>
              </a:prstGeom>
              <a:noFill/>
              <a:ln w="9525" cap="rnd">
                <a:solidFill>
                  <a:srgbClr val="000000"/>
                </a:solidFill>
                <a:prstDash val="sysDot"/>
                <a:round/>
                <a:headEnd/>
                <a:tailEnd/>
              </a:ln>
            </p:spPr>
          </p:cxnSp>
          <p:sp>
            <p:nvSpPr>
              <p:cNvPr id="54" name="Rectangle 114"/>
              <p:cNvSpPr>
                <a:spLocks noChangeArrowheads="1"/>
              </p:cNvSpPr>
              <p:nvPr/>
            </p:nvSpPr>
            <p:spPr bwMode="auto">
              <a:xfrm>
                <a:off x="2414" y="600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E</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5" name="Rectangle 115"/>
              <p:cNvSpPr>
                <a:spLocks noChangeArrowheads="1"/>
              </p:cNvSpPr>
              <p:nvPr/>
            </p:nvSpPr>
            <p:spPr bwMode="auto">
              <a:xfrm>
                <a:off x="4627" y="600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F</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56" name="AutoShape 116"/>
              <p:cNvCxnSpPr>
                <a:cxnSpLocks noChangeShapeType="1"/>
              </p:cNvCxnSpPr>
              <p:nvPr/>
            </p:nvCxnSpPr>
            <p:spPr bwMode="auto">
              <a:xfrm>
                <a:off x="2720" y="6158"/>
                <a:ext cx="1907" cy="1"/>
              </a:xfrm>
              <a:prstGeom prst="straightConnector1">
                <a:avLst/>
              </a:prstGeom>
              <a:noFill/>
              <a:ln w="9525" cap="rnd">
                <a:solidFill>
                  <a:srgbClr val="000000"/>
                </a:solidFill>
                <a:prstDash val="sysDot"/>
                <a:round/>
                <a:headEnd/>
                <a:tailEnd/>
              </a:ln>
            </p:spPr>
          </p:cxnSp>
          <p:sp>
            <p:nvSpPr>
              <p:cNvPr id="57" name="Rectangle 117"/>
              <p:cNvSpPr>
                <a:spLocks noChangeArrowheads="1"/>
              </p:cNvSpPr>
              <p:nvPr/>
            </p:nvSpPr>
            <p:spPr bwMode="auto">
              <a:xfrm>
                <a:off x="2414" y="708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I</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58" name="Rectangle 118"/>
              <p:cNvSpPr>
                <a:spLocks noChangeArrowheads="1"/>
              </p:cNvSpPr>
              <p:nvPr/>
            </p:nvSpPr>
            <p:spPr bwMode="auto">
              <a:xfrm>
                <a:off x="4627" y="708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J</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59" name="AutoShape 119"/>
              <p:cNvCxnSpPr>
                <a:cxnSpLocks noChangeShapeType="1"/>
              </p:cNvCxnSpPr>
              <p:nvPr/>
            </p:nvCxnSpPr>
            <p:spPr bwMode="auto">
              <a:xfrm>
                <a:off x="2720" y="7238"/>
                <a:ext cx="1907" cy="1"/>
              </a:xfrm>
              <a:prstGeom prst="straightConnector1">
                <a:avLst/>
              </a:prstGeom>
              <a:noFill/>
              <a:ln w="9525" cap="rnd">
                <a:solidFill>
                  <a:srgbClr val="000000"/>
                </a:solidFill>
                <a:prstDash val="sysDot"/>
                <a:round/>
                <a:headEnd/>
                <a:tailEnd/>
              </a:ln>
            </p:spPr>
          </p:cxnSp>
          <p:sp>
            <p:nvSpPr>
              <p:cNvPr id="60" name="Rectangle 120"/>
              <p:cNvSpPr>
                <a:spLocks noChangeArrowheads="1"/>
              </p:cNvSpPr>
              <p:nvPr/>
            </p:nvSpPr>
            <p:spPr bwMode="auto">
              <a:xfrm>
                <a:off x="2414" y="654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G</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61" name="Rectangle 121"/>
              <p:cNvSpPr>
                <a:spLocks noChangeArrowheads="1"/>
              </p:cNvSpPr>
              <p:nvPr/>
            </p:nvSpPr>
            <p:spPr bwMode="auto">
              <a:xfrm>
                <a:off x="4627" y="654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H</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62" name="AutoShape 122"/>
              <p:cNvCxnSpPr>
                <a:cxnSpLocks noChangeShapeType="1"/>
              </p:cNvCxnSpPr>
              <p:nvPr/>
            </p:nvCxnSpPr>
            <p:spPr bwMode="auto">
              <a:xfrm>
                <a:off x="2720" y="6698"/>
                <a:ext cx="1907" cy="1"/>
              </a:xfrm>
              <a:prstGeom prst="straightConnector1">
                <a:avLst/>
              </a:prstGeom>
              <a:noFill/>
              <a:ln w="9525" cap="rnd">
                <a:solidFill>
                  <a:srgbClr val="000000"/>
                </a:solidFill>
                <a:prstDash val="sysDot"/>
                <a:round/>
                <a:headEnd/>
                <a:tailEnd/>
              </a:ln>
            </p:spPr>
          </p:cxnSp>
        </p:grpSp>
        <p:grpSp>
          <p:nvGrpSpPr>
            <p:cNvPr id="8" name="Group 281"/>
            <p:cNvGrpSpPr>
              <a:grpSpLocks/>
            </p:cNvGrpSpPr>
            <p:nvPr/>
          </p:nvGrpSpPr>
          <p:grpSpPr bwMode="auto">
            <a:xfrm>
              <a:off x="17983" y="2286"/>
              <a:ext cx="15697" cy="14859"/>
              <a:chOff x="6254" y="4871"/>
              <a:chExt cx="3240" cy="2520"/>
            </a:xfrm>
          </p:grpSpPr>
          <p:sp>
            <p:nvSpPr>
              <p:cNvPr id="28" name="Rectangle 123"/>
              <p:cNvSpPr>
                <a:spLocks noChangeArrowheads="1"/>
              </p:cNvSpPr>
              <p:nvPr/>
            </p:nvSpPr>
            <p:spPr bwMode="auto">
              <a:xfrm>
                <a:off x="6254" y="4871"/>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A</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9" name="Rectangle 124"/>
              <p:cNvSpPr>
                <a:spLocks noChangeArrowheads="1"/>
              </p:cNvSpPr>
              <p:nvPr/>
            </p:nvSpPr>
            <p:spPr bwMode="auto">
              <a:xfrm>
                <a:off x="9188" y="4871"/>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B</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30" name="AutoShape 125"/>
              <p:cNvCxnSpPr>
                <a:cxnSpLocks noChangeShapeType="1"/>
              </p:cNvCxnSpPr>
              <p:nvPr/>
            </p:nvCxnSpPr>
            <p:spPr bwMode="auto">
              <a:xfrm>
                <a:off x="6560" y="5024"/>
                <a:ext cx="1014" cy="1134"/>
              </a:xfrm>
              <a:prstGeom prst="straightConnector1">
                <a:avLst/>
              </a:prstGeom>
              <a:noFill/>
              <a:ln w="9525" cap="rnd">
                <a:solidFill>
                  <a:srgbClr val="000000"/>
                </a:solidFill>
                <a:prstDash val="sysDot"/>
                <a:round/>
                <a:headEnd/>
                <a:tailEnd/>
              </a:ln>
            </p:spPr>
          </p:cxnSp>
          <p:sp>
            <p:nvSpPr>
              <p:cNvPr id="31" name="Rectangle 126"/>
              <p:cNvSpPr>
                <a:spLocks noChangeArrowheads="1"/>
              </p:cNvSpPr>
              <p:nvPr/>
            </p:nvSpPr>
            <p:spPr bwMode="auto">
              <a:xfrm>
                <a:off x="6254" y="546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C</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32" name="Rectangle 127"/>
              <p:cNvSpPr>
                <a:spLocks noChangeArrowheads="1"/>
              </p:cNvSpPr>
              <p:nvPr/>
            </p:nvSpPr>
            <p:spPr bwMode="auto">
              <a:xfrm>
                <a:off x="9188" y="546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D</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33" name="AutoShape 128"/>
              <p:cNvCxnSpPr>
                <a:cxnSpLocks noChangeShapeType="1"/>
              </p:cNvCxnSpPr>
              <p:nvPr/>
            </p:nvCxnSpPr>
            <p:spPr bwMode="auto">
              <a:xfrm>
                <a:off x="6560" y="5618"/>
                <a:ext cx="1014" cy="540"/>
              </a:xfrm>
              <a:prstGeom prst="straightConnector1">
                <a:avLst/>
              </a:prstGeom>
              <a:noFill/>
              <a:ln w="9525" cap="rnd">
                <a:solidFill>
                  <a:srgbClr val="000000"/>
                </a:solidFill>
                <a:prstDash val="sysDot"/>
                <a:round/>
                <a:headEnd/>
                <a:tailEnd/>
              </a:ln>
            </p:spPr>
          </p:cxnSp>
          <p:sp>
            <p:nvSpPr>
              <p:cNvPr id="34" name="Rectangle 129"/>
              <p:cNvSpPr>
                <a:spLocks noChangeArrowheads="1"/>
              </p:cNvSpPr>
              <p:nvPr/>
            </p:nvSpPr>
            <p:spPr bwMode="auto">
              <a:xfrm>
                <a:off x="6254" y="600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E</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35" name="Rectangle 130"/>
              <p:cNvSpPr>
                <a:spLocks noChangeArrowheads="1"/>
              </p:cNvSpPr>
              <p:nvPr/>
            </p:nvSpPr>
            <p:spPr bwMode="auto">
              <a:xfrm>
                <a:off x="9188" y="600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F</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36" name="AutoShape 131"/>
              <p:cNvCxnSpPr>
                <a:cxnSpLocks noChangeShapeType="1"/>
              </p:cNvCxnSpPr>
              <p:nvPr/>
            </p:nvCxnSpPr>
            <p:spPr bwMode="auto">
              <a:xfrm>
                <a:off x="6560" y="6158"/>
                <a:ext cx="2628" cy="1"/>
              </a:xfrm>
              <a:prstGeom prst="straightConnector1">
                <a:avLst/>
              </a:prstGeom>
              <a:noFill/>
              <a:ln w="9525" cap="rnd">
                <a:solidFill>
                  <a:srgbClr val="000000"/>
                </a:solidFill>
                <a:prstDash val="sysDot"/>
                <a:round/>
                <a:headEnd/>
                <a:tailEnd/>
              </a:ln>
            </p:spPr>
          </p:cxnSp>
          <p:sp>
            <p:nvSpPr>
              <p:cNvPr id="37" name="Rectangle 132"/>
              <p:cNvSpPr>
                <a:spLocks noChangeArrowheads="1"/>
              </p:cNvSpPr>
              <p:nvPr/>
            </p:nvSpPr>
            <p:spPr bwMode="auto">
              <a:xfrm>
                <a:off x="6254" y="708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I</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38" name="Rectangle 133"/>
              <p:cNvSpPr>
                <a:spLocks noChangeArrowheads="1"/>
              </p:cNvSpPr>
              <p:nvPr/>
            </p:nvSpPr>
            <p:spPr bwMode="auto">
              <a:xfrm>
                <a:off x="9188" y="708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J</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39" name="AutoShape 134"/>
              <p:cNvCxnSpPr>
                <a:cxnSpLocks noChangeShapeType="1"/>
              </p:cNvCxnSpPr>
              <p:nvPr/>
            </p:nvCxnSpPr>
            <p:spPr bwMode="auto">
              <a:xfrm flipV="1">
                <a:off x="6560" y="6158"/>
                <a:ext cx="1014" cy="1080"/>
              </a:xfrm>
              <a:prstGeom prst="straightConnector1">
                <a:avLst/>
              </a:prstGeom>
              <a:noFill/>
              <a:ln w="9525" cap="rnd">
                <a:solidFill>
                  <a:srgbClr val="000000"/>
                </a:solidFill>
                <a:prstDash val="sysDot"/>
                <a:round/>
                <a:headEnd/>
                <a:tailEnd/>
              </a:ln>
            </p:spPr>
          </p:cxnSp>
          <p:sp>
            <p:nvSpPr>
              <p:cNvPr id="40" name="Rectangle 135"/>
              <p:cNvSpPr>
                <a:spLocks noChangeArrowheads="1"/>
              </p:cNvSpPr>
              <p:nvPr/>
            </p:nvSpPr>
            <p:spPr bwMode="auto">
              <a:xfrm>
                <a:off x="6254" y="654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G</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41" name="Rectangle 136"/>
              <p:cNvSpPr>
                <a:spLocks noChangeArrowheads="1"/>
              </p:cNvSpPr>
              <p:nvPr/>
            </p:nvSpPr>
            <p:spPr bwMode="auto">
              <a:xfrm>
                <a:off x="9188" y="6545"/>
                <a:ext cx="306" cy="306"/>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H</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42" name="AutoShape 137"/>
              <p:cNvCxnSpPr>
                <a:cxnSpLocks noChangeShapeType="1"/>
              </p:cNvCxnSpPr>
              <p:nvPr/>
            </p:nvCxnSpPr>
            <p:spPr bwMode="auto">
              <a:xfrm flipV="1">
                <a:off x="6560" y="6158"/>
                <a:ext cx="1014" cy="540"/>
              </a:xfrm>
              <a:prstGeom prst="straightConnector1">
                <a:avLst/>
              </a:prstGeom>
              <a:noFill/>
              <a:ln w="9525" cap="rnd">
                <a:solidFill>
                  <a:srgbClr val="000000"/>
                </a:solidFill>
                <a:prstDash val="sysDot"/>
                <a:round/>
                <a:headEnd/>
                <a:tailEnd/>
              </a:ln>
            </p:spPr>
          </p:cxnSp>
          <p:sp>
            <p:nvSpPr>
              <p:cNvPr id="43" name="Rectangle 138"/>
              <p:cNvSpPr>
                <a:spLocks noChangeArrowheads="1"/>
              </p:cNvSpPr>
              <p:nvPr/>
            </p:nvSpPr>
            <p:spPr bwMode="auto">
              <a:xfrm>
                <a:off x="7574" y="6005"/>
                <a:ext cx="600" cy="306"/>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100" b="0" i="0" u="none" strike="noStrike" cap="none" normalizeH="0" baseline="0">
                    <a:ln>
                      <a:noFill/>
                    </a:ln>
                    <a:solidFill>
                      <a:schemeClr val="tx1"/>
                    </a:solidFill>
                    <a:effectLst/>
                    <a:latin typeface="Calibri" pitchFamily="34" charset="0"/>
                    <a:cs typeface="Arial" pitchFamily="34" charset="0"/>
                  </a:rPr>
                  <a:t>Hub</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44" name="AutoShape 139"/>
              <p:cNvCxnSpPr>
                <a:cxnSpLocks noChangeShapeType="1"/>
              </p:cNvCxnSpPr>
              <p:nvPr/>
            </p:nvCxnSpPr>
            <p:spPr bwMode="auto">
              <a:xfrm flipV="1">
                <a:off x="8174" y="5024"/>
                <a:ext cx="1014" cy="1134"/>
              </a:xfrm>
              <a:prstGeom prst="straightConnector1">
                <a:avLst/>
              </a:prstGeom>
              <a:noFill/>
              <a:ln w="9525" cap="rnd">
                <a:solidFill>
                  <a:srgbClr val="000000"/>
                </a:solidFill>
                <a:prstDash val="sysDot"/>
                <a:round/>
                <a:headEnd/>
                <a:tailEnd/>
              </a:ln>
            </p:spPr>
          </p:cxnSp>
          <p:cxnSp>
            <p:nvCxnSpPr>
              <p:cNvPr id="45" name="AutoShape 140"/>
              <p:cNvCxnSpPr>
                <a:cxnSpLocks noChangeShapeType="1"/>
              </p:cNvCxnSpPr>
              <p:nvPr/>
            </p:nvCxnSpPr>
            <p:spPr bwMode="auto">
              <a:xfrm flipV="1">
                <a:off x="8174" y="5618"/>
                <a:ext cx="1014" cy="540"/>
              </a:xfrm>
              <a:prstGeom prst="straightConnector1">
                <a:avLst/>
              </a:prstGeom>
              <a:noFill/>
              <a:ln w="9525" cap="rnd">
                <a:solidFill>
                  <a:srgbClr val="000000"/>
                </a:solidFill>
                <a:prstDash val="sysDot"/>
                <a:round/>
                <a:headEnd/>
                <a:tailEnd/>
              </a:ln>
            </p:spPr>
          </p:cxnSp>
          <p:cxnSp>
            <p:nvCxnSpPr>
              <p:cNvPr id="46" name="AutoShape 141"/>
              <p:cNvCxnSpPr>
                <a:cxnSpLocks noChangeShapeType="1"/>
              </p:cNvCxnSpPr>
              <p:nvPr/>
            </p:nvCxnSpPr>
            <p:spPr bwMode="auto">
              <a:xfrm>
                <a:off x="8174" y="6158"/>
                <a:ext cx="1014" cy="1080"/>
              </a:xfrm>
              <a:prstGeom prst="straightConnector1">
                <a:avLst/>
              </a:prstGeom>
              <a:noFill/>
              <a:ln w="9525" cap="rnd">
                <a:solidFill>
                  <a:srgbClr val="000000"/>
                </a:solidFill>
                <a:prstDash val="sysDot"/>
                <a:round/>
                <a:headEnd/>
                <a:tailEnd/>
              </a:ln>
            </p:spPr>
          </p:cxnSp>
          <p:cxnSp>
            <p:nvCxnSpPr>
              <p:cNvPr id="47" name="AutoShape 142"/>
              <p:cNvCxnSpPr>
                <a:cxnSpLocks noChangeShapeType="1"/>
              </p:cNvCxnSpPr>
              <p:nvPr/>
            </p:nvCxnSpPr>
            <p:spPr bwMode="auto">
              <a:xfrm>
                <a:off x="8174" y="6158"/>
                <a:ext cx="1014" cy="540"/>
              </a:xfrm>
              <a:prstGeom prst="straightConnector1">
                <a:avLst/>
              </a:prstGeom>
              <a:noFill/>
              <a:ln w="9525" cap="rnd">
                <a:solidFill>
                  <a:srgbClr val="000000"/>
                </a:solidFill>
                <a:prstDash val="sysDot"/>
                <a:round/>
                <a:headEnd/>
                <a:tailEnd/>
              </a:ln>
            </p:spPr>
          </p:cxnSp>
        </p:grpSp>
        <p:grpSp>
          <p:nvGrpSpPr>
            <p:cNvPr id="9" name="Group 303"/>
            <p:cNvGrpSpPr>
              <a:grpSpLocks/>
            </p:cNvGrpSpPr>
            <p:nvPr/>
          </p:nvGrpSpPr>
          <p:grpSpPr bwMode="auto">
            <a:xfrm>
              <a:off x="37776" y="4464"/>
              <a:ext cx="5296" cy="10395"/>
              <a:chOff x="7466" y="4871"/>
              <a:chExt cx="834" cy="1637"/>
            </a:xfrm>
          </p:grpSpPr>
          <p:cxnSp>
            <p:nvCxnSpPr>
              <p:cNvPr id="10" name="AutoShape 300"/>
              <p:cNvCxnSpPr>
                <a:cxnSpLocks noChangeShapeType="1"/>
              </p:cNvCxnSpPr>
              <p:nvPr/>
            </p:nvCxnSpPr>
            <p:spPr bwMode="auto">
              <a:xfrm flipV="1">
                <a:off x="8006" y="4871"/>
                <a:ext cx="180" cy="900"/>
              </a:xfrm>
              <a:prstGeom prst="straightConnector1">
                <a:avLst/>
              </a:prstGeom>
              <a:noFill/>
              <a:ln w="9525" cap="rnd">
                <a:solidFill>
                  <a:srgbClr val="000000"/>
                </a:solidFill>
                <a:prstDash val="sysDot"/>
                <a:round/>
                <a:headEnd/>
                <a:tailEnd/>
              </a:ln>
            </p:spPr>
          </p:cxnSp>
          <p:cxnSp>
            <p:nvCxnSpPr>
              <p:cNvPr id="11" name="AutoShape 302"/>
              <p:cNvCxnSpPr>
                <a:cxnSpLocks noChangeShapeType="1"/>
              </p:cNvCxnSpPr>
              <p:nvPr/>
            </p:nvCxnSpPr>
            <p:spPr bwMode="auto">
              <a:xfrm>
                <a:off x="8006" y="5591"/>
                <a:ext cx="200" cy="708"/>
              </a:xfrm>
              <a:prstGeom prst="straightConnector1">
                <a:avLst/>
              </a:prstGeom>
              <a:noFill/>
              <a:ln w="9525" cap="rnd">
                <a:solidFill>
                  <a:srgbClr val="000000"/>
                </a:solidFill>
                <a:prstDash val="sysDot"/>
                <a:round/>
                <a:headEnd/>
                <a:tailEnd/>
              </a:ln>
            </p:spPr>
          </p:cxnSp>
          <p:cxnSp>
            <p:nvCxnSpPr>
              <p:cNvPr id="12" name="AutoShape 301"/>
              <p:cNvCxnSpPr>
                <a:cxnSpLocks noChangeShapeType="1"/>
              </p:cNvCxnSpPr>
              <p:nvPr/>
            </p:nvCxnSpPr>
            <p:spPr bwMode="auto">
              <a:xfrm flipH="1">
                <a:off x="7826" y="5771"/>
                <a:ext cx="180" cy="720"/>
              </a:xfrm>
              <a:prstGeom prst="straightConnector1">
                <a:avLst/>
              </a:prstGeom>
              <a:noFill/>
              <a:ln w="9525" cap="rnd">
                <a:solidFill>
                  <a:srgbClr val="000000"/>
                </a:solidFill>
                <a:prstDash val="sysDot"/>
                <a:round/>
                <a:headEnd/>
                <a:tailEnd/>
              </a:ln>
            </p:spPr>
          </p:cxnSp>
          <p:cxnSp>
            <p:nvCxnSpPr>
              <p:cNvPr id="13" name="AutoShape 299"/>
              <p:cNvCxnSpPr>
                <a:cxnSpLocks noChangeShapeType="1"/>
              </p:cNvCxnSpPr>
              <p:nvPr/>
            </p:nvCxnSpPr>
            <p:spPr bwMode="auto">
              <a:xfrm flipH="1" flipV="1">
                <a:off x="7826" y="4871"/>
                <a:ext cx="180" cy="729"/>
              </a:xfrm>
              <a:prstGeom prst="straightConnector1">
                <a:avLst/>
              </a:prstGeom>
              <a:noFill/>
              <a:ln w="9525" cap="rnd">
                <a:solidFill>
                  <a:srgbClr val="000000"/>
                </a:solidFill>
                <a:prstDash val="sysDot"/>
                <a:round/>
                <a:headEnd/>
                <a:tailEnd/>
              </a:ln>
            </p:spPr>
          </p:cxnSp>
          <p:sp>
            <p:nvSpPr>
              <p:cNvPr id="14" name="Rectangle 283"/>
              <p:cNvSpPr>
                <a:spLocks noChangeArrowheads="1"/>
              </p:cNvSpPr>
              <p:nvPr/>
            </p:nvSpPr>
            <p:spPr bwMode="auto">
              <a:xfrm>
                <a:off x="7466" y="487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5" name="Rectangle 284"/>
              <p:cNvSpPr>
                <a:spLocks noChangeArrowheads="1"/>
              </p:cNvSpPr>
              <p:nvPr/>
            </p:nvSpPr>
            <p:spPr bwMode="auto">
              <a:xfrm>
                <a:off x="7826" y="487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16" name="AutoShape 285"/>
              <p:cNvCxnSpPr>
                <a:cxnSpLocks noChangeShapeType="1"/>
              </p:cNvCxnSpPr>
              <p:nvPr/>
            </p:nvCxnSpPr>
            <p:spPr bwMode="auto">
              <a:xfrm>
                <a:off x="7580" y="4969"/>
                <a:ext cx="380" cy="729"/>
              </a:xfrm>
              <a:prstGeom prst="straightConnector1">
                <a:avLst/>
              </a:prstGeom>
              <a:noFill/>
              <a:ln w="9525" cap="rnd">
                <a:solidFill>
                  <a:srgbClr val="000000"/>
                </a:solidFill>
                <a:prstDash val="sysDot"/>
                <a:round/>
                <a:headEnd/>
                <a:tailEnd/>
              </a:ln>
            </p:spPr>
          </p:cxnSp>
          <p:sp>
            <p:nvSpPr>
              <p:cNvPr id="17" name="Rectangle 286"/>
              <p:cNvSpPr>
                <a:spLocks noChangeArrowheads="1"/>
              </p:cNvSpPr>
              <p:nvPr/>
            </p:nvSpPr>
            <p:spPr bwMode="auto">
              <a:xfrm>
                <a:off x="7466" y="5253"/>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8" name="Rectangle 287"/>
              <p:cNvSpPr>
                <a:spLocks noChangeArrowheads="1"/>
              </p:cNvSpPr>
              <p:nvPr/>
            </p:nvSpPr>
            <p:spPr bwMode="auto">
              <a:xfrm>
                <a:off x="8072" y="487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19" name="AutoShape 288"/>
              <p:cNvCxnSpPr>
                <a:cxnSpLocks noChangeShapeType="1"/>
              </p:cNvCxnSpPr>
              <p:nvPr/>
            </p:nvCxnSpPr>
            <p:spPr bwMode="auto">
              <a:xfrm>
                <a:off x="7580" y="5351"/>
                <a:ext cx="380" cy="347"/>
              </a:xfrm>
              <a:prstGeom prst="straightConnector1">
                <a:avLst/>
              </a:prstGeom>
              <a:noFill/>
              <a:ln w="9525" cap="rnd">
                <a:solidFill>
                  <a:srgbClr val="000000"/>
                </a:solidFill>
                <a:prstDash val="sysDot"/>
                <a:round/>
                <a:headEnd/>
                <a:tailEnd/>
              </a:ln>
            </p:spPr>
          </p:cxnSp>
          <p:sp>
            <p:nvSpPr>
              <p:cNvPr id="20" name="Rectangle 289"/>
              <p:cNvSpPr>
                <a:spLocks noChangeArrowheads="1"/>
              </p:cNvSpPr>
              <p:nvPr/>
            </p:nvSpPr>
            <p:spPr bwMode="auto">
              <a:xfrm>
                <a:off x="7466" y="5600"/>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1" name="Rectangle 292"/>
              <p:cNvSpPr>
                <a:spLocks noChangeArrowheads="1"/>
              </p:cNvSpPr>
              <p:nvPr/>
            </p:nvSpPr>
            <p:spPr bwMode="auto">
              <a:xfrm>
                <a:off x="7466" y="6294"/>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2" name="Rectangle 293"/>
              <p:cNvSpPr>
                <a:spLocks noChangeArrowheads="1"/>
              </p:cNvSpPr>
              <p:nvPr/>
            </p:nvSpPr>
            <p:spPr bwMode="auto">
              <a:xfrm>
                <a:off x="7826" y="631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23" name="AutoShape 294"/>
              <p:cNvCxnSpPr>
                <a:cxnSpLocks noChangeShapeType="1"/>
              </p:cNvCxnSpPr>
              <p:nvPr/>
            </p:nvCxnSpPr>
            <p:spPr bwMode="auto">
              <a:xfrm flipV="1">
                <a:off x="7580" y="5698"/>
                <a:ext cx="380" cy="695"/>
              </a:xfrm>
              <a:prstGeom prst="straightConnector1">
                <a:avLst/>
              </a:prstGeom>
              <a:noFill/>
              <a:ln w="9525" cap="rnd">
                <a:solidFill>
                  <a:srgbClr val="000000"/>
                </a:solidFill>
                <a:prstDash val="sysDot"/>
                <a:round/>
                <a:headEnd/>
                <a:tailEnd/>
              </a:ln>
            </p:spPr>
          </p:cxnSp>
          <p:sp>
            <p:nvSpPr>
              <p:cNvPr id="24" name="Rectangle 295"/>
              <p:cNvSpPr>
                <a:spLocks noChangeArrowheads="1"/>
              </p:cNvSpPr>
              <p:nvPr/>
            </p:nvSpPr>
            <p:spPr bwMode="auto">
              <a:xfrm>
                <a:off x="7466" y="5947"/>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25" name="Rectangle 296"/>
              <p:cNvSpPr>
                <a:spLocks noChangeArrowheads="1"/>
              </p:cNvSpPr>
              <p:nvPr/>
            </p:nvSpPr>
            <p:spPr bwMode="auto">
              <a:xfrm>
                <a:off x="8186" y="6311"/>
                <a:ext cx="114" cy="197"/>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cxnSp>
            <p:nvCxnSpPr>
              <p:cNvPr id="26" name="AutoShape 297"/>
              <p:cNvCxnSpPr>
                <a:cxnSpLocks noChangeShapeType="1"/>
              </p:cNvCxnSpPr>
              <p:nvPr/>
            </p:nvCxnSpPr>
            <p:spPr bwMode="auto">
              <a:xfrm flipV="1">
                <a:off x="7580" y="5698"/>
                <a:ext cx="380" cy="348"/>
              </a:xfrm>
              <a:prstGeom prst="straightConnector1">
                <a:avLst/>
              </a:prstGeom>
              <a:noFill/>
              <a:ln w="9525" cap="rnd">
                <a:solidFill>
                  <a:srgbClr val="000000"/>
                </a:solidFill>
                <a:prstDash val="sysDot"/>
                <a:round/>
                <a:headEnd/>
                <a:tailEnd/>
              </a:ln>
            </p:spPr>
          </p:cxnSp>
          <p:sp>
            <p:nvSpPr>
              <p:cNvPr id="27" name="Rectangle 298"/>
              <p:cNvSpPr>
                <a:spLocks noChangeArrowheads="1"/>
              </p:cNvSpPr>
              <p:nvPr/>
            </p:nvSpPr>
            <p:spPr bwMode="auto">
              <a:xfrm>
                <a:off x="7960" y="5600"/>
                <a:ext cx="224" cy="197"/>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grpSp>
      </p:grpSp>
      <p:sp>
        <p:nvSpPr>
          <p:cNvPr id="81" name="Rectangle 80"/>
          <p:cNvSpPr/>
          <p:nvPr/>
        </p:nvSpPr>
        <p:spPr>
          <a:xfrm>
            <a:off x="2073192" y="6069787"/>
            <a:ext cx="5257800" cy="307777"/>
          </a:xfrm>
          <a:prstGeom prst="rect">
            <a:avLst/>
          </a:prstGeom>
        </p:spPr>
        <p:txBody>
          <a:bodyPr wrap="square">
            <a:spAutoFit/>
          </a:bodyPr>
          <a:lstStyle/>
          <a:p>
            <a:r>
              <a:rPr lang="sr-Latn-CS" sz="1400">
                <a:latin typeface="Calibri" panose="020F0502020204030204" pitchFamily="34" charset="0"/>
                <a:cs typeface="Calibri" panose="020F0502020204030204" pitchFamily="34" charset="0"/>
              </a:rPr>
              <a:t>a)  5 </a:t>
            </a:r>
            <a:r>
              <a:rPr lang="en-GB" sz="1400">
                <a:latin typeface="Calibri" panose="020F0502020204030204" pitchFamily="34" charset="0"/>
                <a:cs typeface="Calibri" panose="020F0502020204030204" pitchFamily="34" charset="0"/>
              </a:rPr>
              <a:t>routes</a:t>
            </a:r>
            <a:r>
              <a:rPr lang="sr-Latn-CS" sz="1400">
                <a:latin typeface="Calibri" panose="020F0502020204030204" pitchFamily="34" charset="0"/>
                <a:cs typeface="Calibri" panose="020F0502020204030204" pitchFamily="34" charset="0"/>
              </a:rPr>
              <a:t>		</a:t>
            </a:r>
            <a:r>
              <a:rPr lang="en-GB" sz="1400">
                <a:latin typeface="Calibri" panose="020F0502020204030204" pitchFamily="34" charset="0"/>
                <a:cs typeface="Calibri" panose="020F0502020204030204" pitchFamily="34" charset="0"/>
              </a:rPr>
              <a:t>	</a:t>
            </a:r>
            <a:r>
              <a:rPr lang="sr-Latn-CS" sz="1400">
                <a:latin typeface="Calibri" panose="020F0502020204030204" pitchFamily="34" charset="0"/>
                <a:cs typeface="Calibri" panose="020F0502020204030204" pitchFamily="34" charset="0"/>
              </a:rPr>
              <a:t>b)  55 r</a:t>
            </a:r>
            <a:r>
              <a:rPr lang="en-GB" sz="1400" err="1">
                <a:latin typeface="Calibri" panose="020F0502020204030204" pitchFamily="34" charset="0"/>
                <a:cs typeface="Calibri" panose="020F0502020204030204" pitchFamily="34" charset="0"/>
              </a:rPr>
              <a:t>outes</a:t>
            </a:r>
            <a:r>
              <a:rPr lang="sr-Latn-CS" sz="1400">
                <a:latin typeface="Calibri" panose="020F0502020204030204" pitchFamily="34" charset="0"/>
                <a:cs typeface="Calibri" panose="020F0502020204030204" pitchFamily="34" charset="0"/>
              </a:rPr>
              <a:t>		 </a:t>
            </a:r>
            <a:r>
              <a:rPr lang="en-GB" sz="1400">
                <a:latin typeface="Calibri" panose="020F0502020204030204" pitchFamily="34" charset="0"/>
                <a:cs typeface="Calibri" panose="020F0502020204030204" pitchFamily="34" charset="0"/>
              </a:rPr>
              <a:t>	</a:t>
            </a:r>
            <a:r>
              <a:rPr lang="sr-Latn-CS" sz="1400">
                <a:latin typeface="Calibri" panose="020F0502020204030204" pitchFamily="34" charset="0"/>
                <a:cs typeface="Calibri" panose="020F0502020204030204" pitchFamily="34" charset="0"/>
              </a:rPr>
              <a:t> c) 190 r</a:t>
            </a:r>
            <a:r>
              <a:rPr lang="en-GB" sz="1400" err="1">
                <a:latin typeface="Calibri" panose="020F0502020204030204" pitchFamily="34" charset="0"/>
                <a:cs typeface="Calibri" panose="020F0502020204030204" pitchFamily="34" charset="0"/>
              </a:rPr>
              <a:t>outes</a:t>
            </a:r>
            <a:endParaRPr lang="en-US" sz="1400">
              <a:latin typeface="Calibri" panose="020F0502020204030204" pitchFamily="34" charset="0"/>
              <a:cs typeface="Calibri" panose="020F0502020204030204" pitchFamily="34" charset="0"/>
            </a:endParaRPr>
          </a:p>
        </p:txBody>
      </p:sp>
      <p:sp>
        <p:nvSpPr>
          <p:cNvPr id="83" name="Slide Number Placeholder 65"/>
          <p:cNvSpPr>
            <a:spLocks noGrp="1"/>
          </p:cNvSpPr>
          <p:nvPr>
            <p:ph type="sldNum" sz="quarter" idx="4294967295"/>
          </p:nvPr>
        </p:nvSpPr>
        <p:spPr>
          <a:xfrm>
            <a:off x="6535208" y="6492875"/>
            <a:ext cx="2133600" cy="365125"/>
          </a:xfrm>
          <a:prstGeom prst="rect">
            <a:avLst/>
          </a:prstGeom>
        </p:spPr>
        <p:txBody>
          <a:bodyPr/>
          <a:lstStyle/>
          <a:p>
            <a:r>
              <a:rPr lang="en-US"/>
              <a:t>13</a:t>
            </a:r>
          </a:p>
        </p:txBody>
      </p:sp>
    </p:spTree>
    <p:extLst>
      <p:ext uri="{BB962C8B-B14F-4D97-AF65-F5344CB8AC3E}">
        <p14:creationId xmlns:p14="http://schemas.microsoft.com/office/powerpoint/2010/main" val="6948863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fr-FR"/>
              <a:t>Hub Connectivity </a:t>
            </a:r>
            <a:endParaRPr lang="en-US"/>
          </a:p>
        </p:txBody>
      </p:sp>
      <p:sp>
        <p:nvSpPr>
          <p:cNvPr id="3" name="Content Placeholder 2"/>
          <p:cNvSpPr>
            <a:spLocks noGrp="1"/>
          </p:cNvSpPr>
          <p:nvPr>
            <p:ph sz="quarter" idx="1"/>
          </p:nvPr>
        </p:nvSpPr>
        <p:spPr>
          <a:xfrm>
            <a:off x="228600" y="4322981"/>
            <a:ext cx="8503920" cy="1520952"/>
          </a:xfrm>
        </p:spPr>
        <p:txBody>
          <a:bodyPr>
            <a:normAutofit/>
          </a:bodyPr>
          <a:lstStyle/>
          <a:p>
            <a:pPr marL="342900" indent="-342900" algn="just">
              <a:buFont typeface="Arial" panose="020B0604020202020204" pitchFamily="34" charset="0"/>
              <a:buChar char="•"/>
            </a:pPr>
            <a:r>
              <a:rPr lang="en-US" sz="2200"/>
              <a:t>Each market served in HS network is connected to a hub</a:t>
            </a:r>
          </a:p>
          <a:p>
            <a:pPr marL="342900" indent="-342900" algn="just">
              <a:buFont typeface="Arial" panose="020B0604020202020204" pitchFamily="34" charset="0"/>
              <a:buChar char="•"/>
            </a:pPr>
            <a:r>
              <a:rPr lang="en-US" sz="2200"/>
              <a:t>This requires a smaller number of flights, as opposed to the number of flights that would be required to cover all markets in the case of a point-to-point network.</a:t>
            </a:r>
          </a:p>
        </p:txBody>
      </p:sp>
      <p:graphicFrame>
        <p:nvGraphicFramePr>
          <p:cNvPr id="6" name="Object 5"/>
          <p:cNvGraphicFramePr>
            <a:graphicFrameLocks noChangeAspect="1"/>
          </p:cNvGraphicFramePr>
          <p:nvPr>
            <p:extLst>
              <p:ext uri="{D42A27DB-BD31-4B8C-83A1-F6EECF244321}">
                <p14:modId xmlns:p14="http://schemas.microsoft.com/office/powerpoint/2010/main" val="1741032289"/>
              </p:ext>
            </p:extLst>
          </p:nvPr>
        </p:nvGraphicFramePr>
        <p:xfrm>
          <a:off x="1219200" y="2628900"/>
          <a:ext cx="924232" cy="609600"/>
        </p:xfrm>
        <a:graphic>
          <a:graphicData uri="http://schemas.openxmlformats.org/presentationml/2006/ole">
            <mc:AlternateContent xmlns:mc="http://schemas.openxmlformats.org/markup-compatibility/2006">
              <mc:Choice xmlns:v="urn:schemas-microsoft-com:vml" Requires="v">
                <p:oleObj name="Equation" r:id="rId2" imgW="596641" imgH="393529" progId="Equation.3">
                  <p:embed/>
                </p:oleObj>
              </mc:Choice>
              <mc:Fallback>
                <p:oleObj name="Equation" r:id="rId2" imgW="596641" imgH="393529" progId="Equation.3">
                  <p:embed/>
                  <p:pic>
                    <p:nvPicPr>
                      <p:cNvPr id="0" name="Picture 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628900"/>
                        <a:ext cx="924232" cy="609600"/>
                      </a:xfrm>
                      <a:prstGeom prst="rect">
                        <a:avLst/>
                      </a:prstGeom>
                      <a:solidFill>
                        <a:schemeClr val="bg1"/>
                      </a:solidFill>
                      <a:ln w="9525">
                        <a:solidFill>
                          <a:srgbClr val="000000"/>
                        </a:solidFill>
                        <a:prstDash val="dash"/>
                        <a:miter lim="800000"/>
                        <a:headEnd/>
                        <a:tailEnd/>
                      </a:ln>
                    </p:spPr>
                  </p:pic>
                </p:oleObj>
              </mc:Fallback>
            </mc:AlternateContent>
          </a:graphicData>
        </a:graphic>
      </p:graphicFrame>
      <p:sp>
        <p:nvSpPr>
          <p:cNvPr id="7" name="TextBox 6"/>
          <p:cNvSpPr txBox="1"/>
          <p:nvPr/>
        </p:nvSpPr>
        <p:spPr>
          <a:xfrm>
            <a:off x="301752" y="1542120"/>
            <a:ext cx="3462948" cy="646331"/>
          </a:xfrm>
          <a:prstGeom prst="rect">
            <a:avLst/>
          </a:prstGeom>
          <a:solidFill>
            <a:schemeClr val="tx2">
              <a:lumMod val="40000"/>
              <a:lumOff val="60000"/>
            </a:schemeClr>
          </a:solidFill>
          <a:ln>
            <a:solidFill>
              <a:schemeClr val="accent2">
                <a:lumMod val="60000"/>
                <a:lumOff val="40000"/>
              </a:schemeClr>
            </a:solidFill>
          </a:ln>
        </p:spPr>
        <p:txBody>
          <a:bodyPr wrap="square" rtlCol="0">
            <a:spAutoFit/>
          </a:bodyPr>
          <a:lstStyle/>
          <a:p>
            <a:pPr algn="just"/>
            <a:r>
              <a:rPr lang="en-US">
                <a:solidFill>
                  <a:schemeClr val="tx1">
                    <a:lumMod val="95000"/>
                    <a:lumOff val="5000"/>
                  </a:schemeClr>
                </a:solidFill>
                <a:latin typeface="Calibri" panose="020F0502020204030204" pitchFamily="34" charset="0"/>
                <a:cs typeface="Calibri" panose="020F0502020204030204" pitchFamily="34" charset="0"/>
              </a:rPr>
              <a:t>If the network has </a:t>
            </a:r>
            <a:r>
              <a:rPr lang="en-US" i="1">
                <a:solidFill>
                  <a:schemeClr val="tx1">
                    <a:lumMod val="95000"/>
                    <a:lumOff val="5000"/>
                  </a:schemeClr>
                </a:solidFill>
                <a:latin typeface="Calibri" panose="020F0502020204030204" pitchFamily="34" charset="0"/>
                <a:cs typeface="Calibri" panose="020F0502020204030204" pitchFamily="34" charset="0"/>
              </a:rPr>
              <a:t>n</a:t>
            </a:r>
            <a:r>
              <a:rPr lang="en-US">
                <a:solidFill>
                  <a:schemeClr val="tx1">
                    <a:lumMod val="95000"/>
                    <a:lumOff val="5000"/>
                  </a:schemeClr>
                </a:solidFill>
                <a:latin typeface="Calibri" panose="020F0502020204030204" pitchFamily="34" charset="0"/>
                <a:cs typeface="Calibri" panose="020F0502020204030204" pitchFamily="34" charset="0"/>
              </a:rPr>
              <a:t> nodes, the number of connections is:</a:t>
            </a:r>
          </a:p>
        </p:txBody>
      </p:sp>
      <p:grpSp>
        <p:nvGrpSpPr>
          <p:cNvPr id="8" name="Group 41"/>
          <p:cNvGrpSpPr>
            <a:grpSpLocks/>
          </p:cNvGrpSpPr>
          <p:nvPr/>
        </p:nvGrpSpPr>
        <p:grpSpPr bwMode="auto">
          <a:xfrm>
            <a:off x="4984955" y="1905000"/>
            <a:ext cx="3559277" cy="1943100"/>
            <a:chOff x="7613" y="1143"/>
            <a:chExt cx="23705" cy="19431"/>
          </a:xfrm>
        </p:grpSpPr>
        <p:sp>
          <p:nvSpPr>
            <p:cNvPr id="9" name="Oval 145"/>
            <p:cNvSpPr>
              <a:spLocks noChangeArrowheads="1"/>
            </p:cNvSpPr>
            <p:nvPr/>
          </p:nvSpPr>
          <p:spPr bwMode="auto">
            <a:xfrm>
              <a:off x="10744" y="9144"/>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a:ln>
                    <a:noFill/>
                  </a:ln>
                  <a:solidFill>
                    <a:srgbClr val="000000"/>
                  </a:solidFill>
                  <a:effectLst/>
                  <a:latin typeface="Calibri" panose="020F0502020204030204" pitchFamily="34" charset="0"/>
                  <a:cs typeface="Calibri" panose="020F0502020204030204" pitchFamily="34" charset="0"/>
                </a:rPr>
                <a:t>I</a:t>
              </a:r>
              <a:endParaRPr kumimoji="0" 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p:txBody>
        </p:sp>
        <p:sp>
          <p:nvSpPr>
            <p:cNvPr id="10" name="Oval 146"/>
            <p:cNvSpPr>
              <a:spLocks noChangeArrowheads="1"/>
            </p:cNvSpPr>
            <p:nvPr/>
          </p:nvSpPr>
          <p:spPr bwMode="auto">
            <a:xfrm>
              <a:off x="24415" y="3601"/>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a:ln>
                    <a:noFill/>
                  </a:ln>
                  <a:solidFill>
                    <a:srgbClr val="000000"/>
                  </a:solidFill>
                  <a:effectLst/>
                  <a:latin typeface="Calibri" panose="020F0502020204030204" pitchFamily="34" charset="0"/>
                  <a:cs typeface="Calibri" panose="020F0502020204030204" pitchFamily="34" charset="0"/>
                </a:rPr>
                <a:t>C</a:t>
              </a:r>
              <a:endParaRPr kumimoji="0" 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p:txBody>
        </p:sp>
        <p:sp>
          <p:nvSpPr>
            <p:cNvPr id="11" name="Oval 147"/>
            <p:cNvSpPr>
              <a:spLocks noChangeArrowheads="1"/>
            </p:cNvSpPr>
            <p:nvPr/>
          </p:nvSpPr>
          <p:spPr bwMode="auto">
            <a:xfrm>
              <a:off x="29032" y="8001"/>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a:ln>
                    <a:noFill/>
                  </a:ln>
                  <a:solidFill>
                    <a:srgbClr val="000000"/>
                  </a:solidFill>
                  <a:effectLst/>
                  <a:latin typeface="Calibri" panose="020F0502020204030204" pitchFamily="34" charset="0"/>
                  <a:cs typeface="Calibri" panose="020F0502020204030204" pitchFamily="34" charset="0"/>
                </a:rPr>
                <a:t>D</a:t>
              </a:r>
              <a:endParaRPr kumimoji="0" 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p:txBody>
        </p:sp>
        <p:sp>
          <p:nvSpPr>
            <p:cNvPr id="12" name="Oval 150"/>
            <p:cNvSpPr>
              <a:spLocks noChangeArrowheads="1"/>
            </p:cNvSpPr>
            <p:nvPr/>
          </p:nvSpPr>
          <p:spPr bwMode="auto">
            <a:xfrm>
              <a:off x="7613" y="2286"/>
              <a:ext cx="2293"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a:ln>
                    <a:noFill/>
                  </a:ln>
                  <a:solidFill>
                    <a:srgbClr val="000000"/>
                  </a:solidFill>
                  <a:effectLst/>
                  <a:latin typeface="Calibri" panose="020F0502020204030204" pitchFamily="34" charset="0"/>
                  <a:cs typeface="Calibri" panose="020F0502020204030204" pitchFamily="34" charset="0"/>
                </a:rPr>
                <a:t>A</a:t>
              </a:r>
              <a:endParaRPr kumimoji="0" 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p:txBody>
        </p:sp>
        <p:sp>
          <p:nvSpPr>
            <p:cNvPr id="13" name="Oval 151"/>
            <p:cNvSpPr>
              <a:spLocks noChangeArrowheads="1"/>
            </p:cNvSpPr>
            <p:nvPr/>
          </p:nvSpPr>
          <p:spPr bwMode="auto">
            <a:xfrm>
              <a:off x="8458" y="17145"/>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a:ln>
                    <a:noFill/>
                  </a:ln>
                  <a:solidFill>
                    <a:srgbClr val="000000"/>
                  </a:solidFill>
                  <a:effectLst/>
                  <a:latin typeface="Calibri" panose="020F0502020204030204" pitchFamily="34" charset="0"/>
                  <a:cs typeface="Calibri" panose="020F0502020204030204" pitchFamily="34" charset="0"/>
                </a:rPr>
                <a:t>G</a:t>
              </a:r>
              <a:endParaRPr kumimoji="0" 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p:txBody>
        </p:sp>
        <p:sp>
          <p:nvSpPr>
            <p:cNvPr id="14" name="Oval 152"/>
            <p:cNvSpPr>
              <a:spLocks noChangeArrowheads="1"/>
            </p:cNvSpPr>
            <p:nvPr/>
          </p:nvSpPr>
          <p:spPr bwMode="auto">
            <a:xfrm>
              <a:off x="24714" y="14014"/>
              <a:ext cx="2292"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a:ln>
                    <a:noFill/>
                  </a:ln>
                  <a:solidFill>
                    <a:srgbClr val="000000"/>
                  </a:solidFill>
                  <a:effectLst/>
                  <a:latin typeface="Calibri" panose="020F0502020204030204" pitchFamily="34" charset="0"/>
                  <a:cs typeface="Calibri" panose="020F0502020204030204" pitchFamily="34" charset="0"/>
                </a:rPr>
                <a:t>E</a:t>
              </a:r>
              <a:endParaRPr kumimoji="0" 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p:txBody>
        </p:sp>
        <p:sp>
          <p:nvSpPr>
            <p:cNvPr id="15" name="Oval 153"/>
            <p:cNvSpPr>
              <a:spLocks noChangeArrowheads="1"/>
            </p:cNvSpPr>
            <p:nvPr/>
          </p:nvSpPr>
          <p:spPr bwMode="auto">
            <a:xfrm>
              <a:off x="18745" y="18288"/>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a:ln>
                    <a:noFill/>
                  </a:ln>
                  <a:solidFill>
                    <a:srgbClr val="000000"/>
                  </a:solidFill>
                  <a:effectLst/>
                  <a:latin typeface="Calibri" panose="020F0502020204030204" pitchFamily="34" charset="0"/>
                  <a:cs typeface="Calibri" panose="020F0502020204030204" pitchFamily="34" charset="0"/>
                </a:rPr>
                <a:t>F</a:t>
              </a:r>
              <a:endParaRPr kumimoji="0" 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p:txBody>
        </p:sp>
        <p:sp>
          <p:nvSpPr>
            <p:cNvPr id="16" name="Oval 154"/>
            <p:cNvSpPr>
              <a:spLocks noChangeArrowheads="1"/>
            </p:cNvSpPr>
            <p:nvPr/>
          </p:nvSpPr>
          <p:spPr bwMode="auto">
            <a:xfrm>
              <a:off x="16459" y="1143"/>
              <a:ext cx="2286" cy="2286"/>
            </a:xfrm>
            <a:prstGeom prst="ellipse">
              <a:avLst/>
            </a:prstGeom>
            <a:solidFill>
              <a:srgbClr val="B2B2B2"/>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000" b="1" i="0" u="none" strike="noStrike" cap="none" normalizeH="0" baseline="0">
                  <a:ln>
                    <a:noFill/>
                  </a:ln>
                  <a:solidFill>
                    <a:srgbClr val="000000"/>
                  </a:solidFill>
                  <a:effectLst/>
                  <a:latin typeface="Calibri" panose="020F0502020204030204" pitchFamily="34" charset="0"/>
                  <a:cs typeface="Calibri" panose="020F0502020204030204" pitchFamily="34" charset="0"/>
                </a:rPr>
                <a:t>B</a:t>
              </a:r>
              <a:endParaRPr kumimoji="0" 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p:txBody>
        </p:sp>
        <p:sp>
          <p:nvSpPr>
            <p:cNvPr id="17" name="Oval 239"/>
            <p:cNvSpPr>
              <a:spLocks noChangeAspect="1" noChangeArrowheads="1"/>
            </p:cNvSpPr>
            <p:nvPr/>
          </p:nvSpPr>
          <p:spPr bwMode="auto">
            <a:xfrm>
              <a:off x="16459" y="9144"/>
              <a:ext cx="4572" cy="2806"/>
            </a:xfrm>
            <a:prstGeom prst="ellipse">
              <a:avLst/>
            </a:prstGeom>
            <a:solidFill>
              <a:srgbClr val="00B0F0"/>
            </a:solidFill>
            <a:ln w="15875">
              <a:solidFill>
                <a:srgbClr val="000000"/>
              </a:solidFill>
              <a:round/>
              <a:headEnd/>
              <a:tailEnd/>
            </a:ln>
          </p:spPr>
          <p:txBody>
            <a:bodyPr vert="horz" wrap="square" lIns="18000" tIns="0" rIns="18000" bIns="108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sr-Latn-RS" sz="1400" b="1" i="0" u="none" strike="noStrike" cap="none" normalizeH="0" baseline="0">
                  <a:ln>
                    <a:noFill/>
                  </a:ln>
                  <a:solidFill>
                    <a:srgbClr val="000000"/>
                  </a:solidFill>
                  <a:effectLst/>
                  <a:latin typeface="Calibri" pitchFamily="34" charset="0"/>
                  <a:cs typeface="Calibri" panose="020F0502020204030204" pitchFamily="34" charset="0"/>
                </a:rPr>
                <a:t> </a:t>
              </a:r>
              <a:r>
                <a:rPr kumimoji="0" lang="en-US" sz="1400" b="1" i="0" u="none" strike="noStrike" cap="none" normalizeH="0" baseline="0">
                  <a:ln>
                    <a:noFill/>
                  </a:ln>
                  <a:solidFill>
                    <a:srgbClr val="000000"/>
                  </a:solidFill>
                  <a:effectLst/>
                  <a:latin typeface="Calibri" pitchFamily="34" charset="0"/>
                  <a:cs typeface="Calibri" panose="020F0502020204030204" pitchFamily="34" charset="0"/>
                </a:rPr>
                <a:t>Hub</a:t>
              </a:r>
              <a:endParaRPr kumimoji="0" lang="en-US" sz="18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p:txBody>
        </p:sp>
        <p:cxnSp>
          <p:nvCxnSpPr>
            <p:cNvPr id="18" name="AutoShape 240"/>
            <p:cNvCxnSpPr>
              <a:cxnSpLocks noChangeShapeType="1"/>
              <a:stCxn id="17" idx="5"/>
              <a:endCxn id="14" idx="2"/>
            </p:cNvCxnSpPr>
            <p:nvPr/>
          </p:nvCxnSpPr>
          <p:spPr bwMode="auto">
            <a:xfrm>
              <a:off x="20361" y="11539"/>
              <a:ext cx="4353" cy="3618"/>
            </a:xfrm>
            <a:prstGeom prst="straightConnector1">
              <a:avLst/>
            </a:prstGeom>
            <a:noFill/>
            <a:ln w="12700">
              <a:solidFill>
                <a:srgbClr val="000000"/>
              </a:solidFill>
              <a:round/>
              <a:headEnd/>
              <a:tailEnd/>
            </a:ln>
          </p:spPr>
        </p:cxnSp>
        <p:cxnSp>
          <p:nvCxnSpPr>
            <p:cNvPr id="19" name="AutoShape 241"/>
            <p:cNvCxnSpPr>
              <a:cxnSpLocks noChangeShapeType="1"/>
              <a:stCxn id="17" idx="6"/>
              <a:endCxn id="11" idx="2"/>
            </p:cNvCxnSpPr>
            <p:nvPr/>
          </p:nvCxnSpPr>
          <p:spPr bwMode="auto">
            <a:xfrm flipV="1">
              <a:off x="21031" y="9144"/>
              <a:ext cx="8001" cy="1403"/>
            </a:xfrm>
            <a:prstGeom prst="straightConnector1">
              <a:avLst/>
            </a:prstGeom>
            <a:noFill/>
            <a:ln w="12700">
              <a:solidFill>
                <a:srgbClr val="000000"/>
              </a:solidFill>
              <a:round/>
              <a:headEnd/>
              <a:tailEnd/>
            </a:ln>
          </p:spPr>
        </p:cxnSp>
        <p:cxnSp>
          <p:nvCxnSpPr>
            <p:cNvPr id="20" name="AutoShape 242"/>
            <p:cNvCxnSpPr>
              <a:cxnSpLocks noChangeShapeType="1"/>
              <a:stCxn id="17" idx="7"/>
              <a:endCxn id="10" idx="3"/>
            </p:cNvCxnSpPr>
            <p:nvPr/>
          </p:nvCxnSpPr>
          <p:spPr bwMode="auto">
            <a:xfrm flipV="1">
              <a:off x="20361" y="5552"/>
              <a:ext cx="4388" cy="4003"/>
            </a:xfrm>
            <a:prstGeom prst="straightConnector1">
              <a:avLst/>
            </a:prstGeom>
            <a:noFill/>
            <a:ln w="12700">
              <a:solidFill>
                <a:srgbClr val="000000"/>
              </a:solidFill>
              <a:round/>
              <a:headEnd/>
              <a:tailEnd/>
            </a:ln>
          </p:spPr>
        </p:cxnSp>
        <p:cxnSp>
          <p:nvCxnSpPr>
            <p:cNvPr id="21" name="AutoShape 243"/>
            <p:cNvCxnSpPr>
              <a:cxnSpLocks noChangeShapeType="1"/>
              <a:stCxn id="17" idx="0"/>
            </p:cNvCxnSpPr>
            <p:nvPr/>
          </p:nvCxnSpPr>
          <p:spPr bwMode="auto">
            <a:xfrm flipH="1" flipV="1">
              <a:off x="17602" y="3429"/>
              <a:ext cx="1143" cy="5715"/>
            </a:xfrm>
            <a:prstGeom prst="straightConnector1">
              <a:avLst/>
            </a:prstGeom>
            <a:noFill/>
            <a:ln w="12700">
              <a:solidFill>
                <a:srgbClr val="000000"/>
              </a:solidFill>
              <a:round/>
              <a:headEnd/>
              <a:tailEnd/>
            </a:ln>
          </p:spPr>
        </p:cxnSp>
        <p:cxnSp>
          <p:nvCxnSpPr>
            <p:cNvPr id="22" name="AutoShape 244"/>
            <p:cNvCxnSpPr>
              <a:cxnSpLocks noChangeShapeType="1"/>
              <a:endCxn id="17" idx="1"/>
            </p:cNvCxnSpPr>
            <p:nvPr/>
          </p:nvCxnSpPr>
          <p:spPr bwMode="auto">
            <a:xfrm>
              <a:off x="9569" y="4235"/>
              <a:ext cx="7560" cy="5320"/>
            </a:xfrm>
            <a:prstGeom prst="straightConnector1">
              <a:avLst/>
            </a:prstGeom>
            <a:noFill/>
            <a:ln w="12700">
              <a:solidFill>
                <a:srgbClr val="000000"/>
              </a:solidFill>
              <a:round/>
              <a:headEnd/>
              <a:tailEnd/>
            </a:ln>
          </p:spPr>
        </p:cxnSp>
        <p:cxnSp>
          <p:nvCxnSpPr>
            <p:cNvPr id="23" name="AutoShape 245"/>
            <p:cNvCxnSpPr>
              <a:cxnSpLocks noChangeShapeType="1"/>
              <a:stCxn id="9" idx="6"/>
              <a:endCxn id="17" idx="2"/>
            </p:cNvCxnSpPr>
            <p:nvPr/>
          </p:nvCxnSpPr>
          <p:spPr bwMode="auto">
            <a:xfrm>
              <a:off x="13030" y="10287"/>
              <a:ext cx="3429" cy="260"/>
            </a:xfrm>
            <a:prstGeom prst="straightConnector1">
              <a:avLst/>
            </a:prstGeom>
            <a:noFill/>
            <a:ln w="12700">
              <a:solidFill>
                <a:srgbClr val="000000"/>
              </a:solidFill>
              <a:round/>
              <a:headEnd/>
              <a:tailEnd/>
            </a:ln>
          </p:spPr>
        </p:cxnSp>
        <p:cxnSp>
          <p:nvCxnSpPr>
            <p:cNvPr id="24" name="AutoShape 246"/>
            <p:cNvCxnSpPr>
              <a:cxnSpLocks noChangeShapeType="1"/>
              <a:endCxn id="17" idx="3"/>
            </p:cNvCxnSpPr>
            <p:nvPr/>
          </p:nvCxnSpPr>
          <p:spPr bwMode="auto">
            <a:xfrm flipV="1">
              <a:off x="10407" y="11539"/>
              <a:ext cx="6722" cy="5942"/>
            </a:xfrm>
            <a:prstGeom prst="straightConnector1">
              <a:avLst/>
            </a:prstGeom>
            <a:noFill/>
            <a:ln w="12700">
              <a:solidFill>
                <a:srgbClr val="000000"/>
              </a:solidFill>
              <a:round/>
              <a:headEnd/>
              <a:tailEnd/>
            </a:ln>
          </p:spPr>
        </p:cxnSp>
        <p:cxnSp>
          <p:nvCxnSpPr>
            <p:cNvPr id="25" name="AutoShape 247"/>
            <p:cNvCxnSpPr>
              <a:cxnSpLocks noChangeShapeType="1"/>
              <a:stCxn id="15" idx="0"/>
              <a:endCxn id="17" idx="4"/>
            </p:cNvCxnSpPr>
            <p:nvPr/>
          </p:nvCxnSpPr>
          <p:spPr bwMode="auto">
            <a:xfrm flipH="1" flipV="1">
              <a:off x="18745" y="11950"/>
              <a:ext cx="1143" cy="6338"/>
            </a:xfrm>
            <a:prstGeom prst="straightConnector1">
              <a:avLst/>
            </a:prstGeom>
            <a:noFill/>
            <a:ln w="12700">
              <a:solidFill>
                <a:srgbClr val="000000"/>
              </a:solidFill>
              <a:round/>
              <a:headEnd/>
              <a:tailEnd/>
            </a:ln>
          </p:spPr>
        </p:cxnSp>
      </p:grpSp>
      <p:sp>
        <p:nvSpPr>
          <p:cNvPr id="26" name="Slide Number Placeholder 65"/>
          <p:cNvSpPr>
            <a:spLocks noGrp="1"/>
          </p:cNvSpPr>
          <p:nvPr>
            <p:ph type="sldNum" sz="quarter" idx="4294967295"/>
          </p:nvPr>
        </p:nvSpPr>
        <p:spPr>
          <a:xfrm>
            <a:off x="6535208" y="6492875"/>
            <a:ext cx="2133600" cy="365125"/>
          </a:xfrm>
          <a:prstGeom prst="rect">
            <a:avLst/>
          </a:prstGeom>
        </p:spPr>
        <p:txBody>
          <a:bodyPr/>
          <a:lstStyle/>
          <a:p>
            <a:r>
              <a:rPr lang="en-US"/>
              <a:t>14</a:t>
            </a:r>
          </a:p>
        </p:txBody>
      </p:sp>
    </p:spTree>
    <p:extLst>
      <p:ext uri="{BB962C8B-B14F-4D97-AF65-F5344CB8AC3E}">
        <p14:creationId xmlns:p14="http://schemas.microsoft.com/office/powerpoint/2010/main" val="437067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H</a:t>
            </a:r>
            <a:r>
              <a:rPr lang="sr-Latn-RS" err="1"/>
              <a:t>ub</a:t>
            </a:r>
            <a:r>
              <a:rPr lang="sr-Latn-RS"/>
              <a:t> </a:t>
            </a:r>
            <a:r>
              <a:rPr lang="sr-Latn-RS" err="1"/>
              <a:t>and</a:t>
            </a:r>
            <a:r>
              <a:rPr lang="sr-Latn-RS"/>
              <a:t> </a:t>
            </a:r>
            <a:r>
              <a:rPr lang="sr-Latn-RS" err="1"/>
              <a:t>Spoke</a:t>
            </a:r>
            <a:r>
              <a:rPr lang="sr-Latn-RS"/>
              <a:t> </a:t>
            </a:r>
            <a:r>
              <a:rPr lang="en-GB"/>
              <a:t>Network </a:t>
            </a:r>
            <a:r>
              <a:rPr lang="sr-Latn-RS"/>
              <a:t>- </a:t>
            </a:r>
            <a:r>
              <a:rPr lang="en-GB"/>
              <a:t>Benefits</a:t>
            </a:r>
            <a:endParaRPr lang="en-US"/>
          </a:p>
        </p:txBody>
      </p:sp>
      <p:sp>
        <p:nvSpPr>
          <p:cNvPr id="3" name="Content Placeholder 2"/>
          <p:cNvSpPr>
            <a:spLocks noGrp="1"/>
          </p:cNvSpPr>
          <p:nvPr>
            <p:ph sz="quarter" idx="1"/>
          </p:nvPr>
        </p:nvSpPr>
        <p:spPr/>
        <p:txBody>
          <a:bodyPr>
            <a:normAutofit/>
          </a:bodyPr>
          <a:lstStyle/>
          <a:p>
            <a:pPr marL="342900" indent="-342900" algn="just">
              <a:lnSpc>
                <a:spcPct val="150000"/>
              </a:lnSpc>
              <a:spcBef>
                <a:spcPts val="1200"/>
              </a:spcBef>
              <a:buFont typeface="Arial" panose="020B0604020202020204" pitchFamily="34" charset="0"/>
              <a:buChar char="•"/>
            </a:pPr>
            <a:r>
              <a:rPr lang="en-US" sz="2200"/>
              <a:t>Higher frequencies per day on each route </a:t>
            </a:r>
            <a:r>
              <a:rPr lang="sr-Latn-RS" sz="2200"/>
              <a:t>:</a:t>
            </a:r>
          </a:p>
          <a:p>
            <a:pPr lvl="1" algn="just">
              <a:lnSpc>
                <a:spcPct val="150000"/>
              </a:lnSpc>
              <a:spcBef>
                <a:spcPts val="1200"/>
              </a:spcBef>
            </a:pPr>
            <a:r>
              <a:rPr lang="en-US"/>
              <a:t>By directing passengers to the hub, the airline achieves a significantly higher traffic density and this allows offering a higher frequency.</a:t>
            </a:r>
            <a:endParaRPr lang="en-US" sz="2200"/>
          </a:p>
          <a:p>
            <a:pPr marL="342900" indent="-342900" algn="just">
              <a:lnSpc>
                <a:spcPct val="150000"/>
              </a:lnSpc>
              <a:spcBef>
                <a:spcPts val="1200"/>
              </a:spcBef>
              <a:buFont typeface="Arial" panose="020B0604020202020204" pitchFamily="34" charset="0"/>
              <a:buChar char="•"/>
            </a:pPr>
            <a:r>
              <a:rPr lang="en-US" sz="2200"/>
              <a:t>The number of available city pairs is higher in comparison to point-to-point network</a:t>
            </a:r>
          </a:p>
          <a:p>
            <a:pPr marL="342900" indent="-342900" algn="just">
              <a:lnSpc>
                <a:spcPct val="150000"/>
              </a:lnSpc>
              <a:spcBef>
                <a:spcPts val="1200"/>
              </a:spcBef>
              <a:buFont typeface="Arial" panose="020B0604020202020204" pitchFamily="34" charset="0"/>
              <a:buChar char="•"/>
            </a:pPr>
            <a:r>
              <a:rPr lang="en-US" sz="2200"/>
              <a:t>Fewer aircraft needed to serve the network</a:t>
            </a:r>
          </a:p>
        </p:txBody>
      </p:sp>
      <p:sp>
        <p:nvSpPr>
          <p:cNvPr id="5" name="Slide Number Placeholder 65"/>
          <p:cNvSpPr>
            <a:spLocks noGrp="1"/>
          </p:cNvSpPr>
          <p:nvPr>
            <p:ph type="sldNum" sz="quarter" idx="4294967295"/>
          </p:nvPr>
        </p:nvSpPr>
        <p:spPr>
          <a:xfrm>
            <a:off x="6535208" y="6492875"/>
            <a:ext cx="2133600" cy="365125"/>
          </a:xfrm>
          <a:prstGeom prst="rect">
            <a:avLst/>
          </a:prstGeom>
        </p:spPr>
        <p:txBody>
          <a:bodyPr/>
          <a:lstStyle/>
          <a:p>
            <a:r>
              <a:rPr lang="en-US"/>
              <a:t>15</a:t>
            </a:r>
          </a:p>
        </p:txBody>
      </p:sp>
    </p:spTree>
    <p:extLst>
      <p:ext uri="{BB962C8B-B14F-4D97-AF65-F5344CB8AC3E}">
        <p14:creationId xmlns:p14="http://schemas.microsoft.com/office/powerpoint/2010/main" val="3745025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995" y="457200"/>
            <a:ext cx="7202384" cy="1143000"/>
          </a:xfrm>
        </p:spPr>
        <p:txBody>
          <a:bodyPr/>
          <a:lstStyle/>
          <a:p>
            <a:r>
              <a:rPr lang="en-GB"/>
              <a:t>H</a:t>
            </a:r>
            <a:r>
              <a:rPr lang="sr-Latn-RS" err="1"/>
              <a:t>ub</a:t>
            </a:r>
            <a:r>
              <a:rPr lang="sr-Latn-RS"/>
              <a:t> </a:t>
            </a:r>
            <a:r>
              <a:rPr lang="sr-Latn-RS" err="1"/>
              <a:t>and</a:t>
            </a:r>
            <a:r>
              <a:rPr lang="sr-Latn-RS"/>
              <a:t> </a:t>
            </a:r>
            <a:r>
              <a:rPr lang="sr-Latn-RS" err="1"/>
              <a:t>Spoke</a:t>
            </a:r>
            <a:r>
              <a:rPr lang="sr-Latn-RS"/>
              <a:t> </a:t>
            </a:r>
            <a:r>
              <a:rPr lang="en-GB"/>
              <a:t>Network </a:t>
            </a:r>
            <a:r>
              <a:rPr lang="sr-Latn-RS"/>
              <a:t>- </a:t>
            </a:r>
            <a:r>
              <a:rPr lang="en-GB"/>
              <a:t>Disadvantages</a:t>
            </a:r>
            <a:endParaRPr lang="en-US"/>
          </a:p>
        </p:txBody>
      </p:sp>
      <p:sp>
        <p:nvSpPr>
          <p:cNvPr id="3" name="Content Placeholder 2"/>
          <p:cNvSpPr>
            <a:spLocks noGrp="1"/>
          </p:cNvSpPr>
          <p:nvPr>
            <p:ph sz="quarter" idx="1"/>
          </p:nvPr>
        </p:nvSpPr>
        <p:spPr>
          <a:xfrm>
            <a:off x="457199" y="1600200"/>
            <a:ext cx="8188859" cy="4525963"/>
          </a:xfrm>
        </p:spPr>
        <p:txBody>
          <a:bodyPr>
            <a:normAutofit/>
          </a:bodyPr>
          <a:lstStyle/>
          <a:p>
            <a:pPr marL="342900" indent="-342900" algn="just">
              <a:spcBef>
                <a:spcPts val="1200"/>
              </a:spcBef>
              <a:buFont typeface="Arial" panose="020B0604020202020204" pitchFamily="34" charset="0"/>
              <a:buChar char="•"/>
            </a:pPr>
            <a:r>
              <a:rPr lang="en-US" sz="2000"/>
              <a:t>Reliability in the flight schedule and integrity of the operation is low due to delays and congestion at the hub.</a:t>
            </a:r>
          </a:p>
          <a:p>
            <a:pPr marL="342900" indent="-342900" algn="just">
              <a:spcBef>
                <a:spcPts val="1200"/>
              </a:spcBef>
              <a:buFont typeface="Arial" panose="020B0604020202020204" pitchFamily="34" charset="0"/>
              <a:buChar char="•"/>
            </a:pPr>
            <a:r>
              <a:rPr lang="en-US" sz="2000"/>
              <a:t>Passengers travel longer distances to their final destinations (by additional  flights to the hub in relation to a direct route).</a:t>
            </a:r>
            <a:endParaRPr lang="sr-Latn-CS" sz="2000"/>
          </a:p>
          <a:p>
            <a:pPr marL="342900" indent="-342900" algn="just">
              <a:spcBef>
                <a:spcPts val="1200"/>
              </a:spcBef>
              <a:buFont typeface="Arial" panose="020B0604020202020204" pitchFamily="34" charset="0"/>
              <a:buChar char="•"/>
            </a:pPr>
            <a:r>
              <a:rPr lang="en-US" sz="2000"/>
              <a:t>Due to stopping in the hub, the average stage-length decreases</a:t>
            </a:r>
            <a:r>
              <a:rPr lang="sr-Latn-CS" sz="2000"/>
              <a:t>.</a:t>
            </a:r>
          </a:p>
          <a:p>
            <a:pPr marL="342900" indent="-342900" algn="just">
              <a:spcBef>
                <a:spcPts val="1200"/>
              </a:spcBef>
              <a:buFont typeface="Arial" panose="020B0604020202020204" pitchFamily="34" charset="0"/>
              <a:buChar char="•"/>
            </a:pPr>
            <a:r>
              <a:rPr lang="en-US" sz="2000"/>
              <a:t>Establishing a hub can be very expensive as a result of complex operations and capital costs</a:t>
            </a:r>
            <a:r>
              <a:rPr lang="sr-Latn-CS" sz="2000"/>
              <a:t>.</a:t>
            </a:r>
          </a:p>
          <a:p>
            <a:pPr marL="342900" indent="-342900" algn="just">
              <a:spcBef>
                <a:spcPts val="1200"/>
              </a:spcBef>
              <a:buFont typeface="Arial" panose="020B0604020202020204" pitchFamily="34" charset="0"/>
              <a:buChar char="•"/>
            </a:pPr>
            <a:r>
              <a:rPr lang="sr-Latn-CS" sz="2000"/>
              <a:t>Reduced aircraft utilization :</a:t>
            </a:r>
          </a:p>
          <a:p>
            <a:pPr lvl="1" algn="just">
              <a:spcBef>
                <a:spcPts val="1200"/>
              </a:spcBef>
            </a:pPr>
            <a:r>
              <a:rPr lang="en-US"/>
              <a:t>Aircraft may spend a significant amount of time on the ground during turn arounds, operating waves of flights that provide a suitable connecting timetable to allow all passengers to make their transfers. This can result in peak periods of activity resulting in slot delays.</a:t>
            </a:r>
            <a:endParaRPr lang="sr-Latn-CS" sz="1800"/>
          </a:p>
          <a:p>
            <a:pPr algn="just"/>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16</a:t>
            </a:fld>
            <a:endParaRPr lang="en-GB"/>
          </a:p>
        </p:txBody>
      </p:sp>
    </p:spTree>
    <p:extLst>
      <p:ext uri="{BB962C8B-B14F-4D97-AF65-F5344CB8AC3E}">
        <p14:creationId xmlns:p14="http://schemas.microsoft.com/office/powerpoint/2010/main" val="3282549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a:t>Hub Types (1)</a:t>
            </a:r>
          </a:p>
        </p:txBody>
      </p:sp>
      <p:sp>
        <p:nvSpPr>
          <p:cNvPr id="67" name="Slide Number Placeholder 66"/>
          <p:cNvSpPr>
            <a:spLocks noGrp="1"/>
          </p:cNvSpPr>
          <p:nvPr>
            <p:ph type="sldNum" sz="quarter" idx="4294967295"/>
          </p:nvPr>
        </p:nvSpPr>
        <p:spPr>
          <a:xfrm>
            <a:off x="6553200" y="6513709"/>
            <a:ext cx="2133600" cy="365125"/>
          </a:xfrm>
          <a:prstGeom prst="rect">
            <a:avLst/>
          </a:prstGeom>
        </p:spPr>
        <p:txBody>
          <a:bodyPr/>
          <a:lstStyle/>
          <a:p>
            <a:fld id="{6EDC9FBD-2DC2-420B-8B3D-AF0774BE869D}" type="slidenum">
              <a:rPr lang="en-US" smtClean="0"/>
              <a:pPr/>
              <a:t>17</a:t>
            </a:fld>
            <a:endParaRPr lang="en-US"/>
          </a:p>
        </p:txBody>
      </p:sp>
      <p:cxnSp>
        <p:nvCxnSpPr>
          <p:cNvPr id="296" name="AutoShape 251"/>
          <p:cNvCxnSpPr>
            <a:cxnSpLocks noChangeShapeType="1"/>
            <a:endCxn id="303" idx="1"/>
          </p:cNvCxnSpPr>
          <p:nvPr/>
        </p:nvCxnSpPr>
        <p:spPr bwMode="auto">
          <a:xfrm>
            <a:off x="4114800" y="1697411"/>
            <a:ext cx="239208" cy="841620"/>
          </a:xfrm>
          <a:prstGeom prst="straightConnector1">
            <a:avLst/>
          </a:prstGeom>
          <a:noFill/>
          <a:ln w="9525">
            <a:solidFill>
              <a:srgbClr val="000000"/>
            </a:solidFill>
            <a:round/>
            <a:headEnd type="diamond" w="med" len="med"/>
            <a:tailEnd type="stealth"/>
          </a:ln>
        </p:spPr>
      </p:cxnSp>
      <p:cxnSp>
        <p:nvCxnSpPr>
          <p:cNvPr id="297" name="AutoShape 252"/>
          <p:cNvCxnSpPr>
            <a:cxnSpLocks noChangeShapeType="1"/>
            <a:endCxn id="303" idx="0"/>
          </p:cNvCxnSpPr>
          <p:nvPr/>
        </p:nvCxnSpPr>
        <p:spPr bwMode="auto">
          <a:xfrm>
            <a:off x="4419600" y="1697411"/>
            <a:ext cx="33650" cy="800506"/>
          </a:xfrm>
          <a:prstGeom prst="straightConnector1">
            <a:avLst/>
          </a:prstGeom>
          <a:noFill/>
          <a:ln w="9525">
            <a:solidFill>
              <a:srgbClr val="000000"/>
            </a:solidFill>
            <a:round/>
            <a:headEnd type="diamond" w="med" len="med"/>
            <a:tailEnd type="stealth"/>
          </a:ln>
        </p:spPr>
      </p:cxnSp>
      <p:cxnSp>
        <p:nvCxnSpPr>
          <p:cNvPr id="298" name="AutoShape 253"/>
          <p:cNvCxnSpPr>
            <a:cxnSpLocks noChangeShapeType="1"/>
            <a:endCxn id="303" idx="7"/>
          </p:cNvCxnSpPr>
          <p:nvPr/>
        </p:nvCxnSpPr>
        <p:spPr bwMode="auto">
          <a:xfrm flipH="1">
            <a:off x="4552492" y="1697411"/>
            <a:ext cx="171908" cy="841620"/>
          </a:xfrm>
          <a:prstGeom prst="straightConnector1">
            <a:avLst/>
          </a:prstGeom>
          <a:noFill/>
          <a:ln w="9525">
            <a:solidFill>
              <a:srgbClr val="000000"/>
            </a:solidFill>
            <a:round/>
            <a:headEnd type="diamond" w="med" len="med"/>
            <a:tailEnd type="stealth"/>
          </a:ln>
        </p:spPr>
      </p:cxnSp>
      <p:cxnSp>
        <p:nvCxnSpPr>
          <p:cNvPr id="299" name="AutoShape 254"/>
          <p:cNvCxnSpPr>
            <a:cxnSpLocks noChangeShapeType="1"/>
            <a:stCxn id="303" idx="3"/>
          </p:cNvCxnSpPr>
          <p:nvPr/>
        </p:nvCxnSpPr>
        <p:spPr bwMode="auto">
          <a:xfrm flipH="1">
            <a:off x="4114800" y="2737545"/>
            <a:ext cx="239208" cy="789594"/>
          </a:xfrm>
          <a:prstGeom prst="straightConnector1">
            <a:avLst/>
          </a:prstGeom>
          <a:noFill/>
          <a:ln w="9525">
            <a:solidFill>
              <a:srgbClr val="000000"/>
            </a:solidFill>
            <a:round/>
            <a:headEnd/>
            <a:tailEnd type="stealth" w="med" len="med"/>
          </a:ln>
        </p:spPr>
      </p:cxnSp>
      <p:cxnSp>
        <p:nvCxnSpPr>
          <p:cNvPr id="300" name="AutoShape 255"/>
          <p:cNvCxnSpPr>
            <a:cxnSpLocks noChangeShapeType="1"/>
            <a:stCxn id="303" idx="4"/>
          </p:cNvCxnSpPr>
          <p:nvPr/>
        </p:nvCxnSpPr>
        <p:spPr bwMode="auto">
          <a:xfrm>
            <a:off x="4453250" y="2778659"/>
            <a:ext cx="0" cy="820203"/>
          </a:xfrm>
          <a:prstGeom prst="straightConnector1">
            <a:avLst/>
          </a:prstGeom>
          <a:noFill/>
          <a:ln w="9525">
            <a:solidFill>
              <a:srgbClr val="000000"/>
            </a:solidFill>
            <a:round/>
            <a:headEnd/>
            <a:tailEnd type="stealth" w="med" len="med"/>
          </a:ln>
        </p:spPr>
      </p:cxnSp>
      <p:cxnSp>
        <p:nvCxnSpPr>
          <p:cNvPr id="301" name="AutoShape 256"/>
          <p:cNvCxnSpPr>
            <a:cxnSpLocks noChangeShapeType="1"/>
            <a:stCxn id="303" idx="5"/>
          </p:cNvCxnSpPr>
          <p:nvPr/>
        </p:nvCxnSpPr>
        <p:spPr bwMode="auto">
          <a:xfrm>
            <a:off x="4552492" y="2737545"/>
            <a:ext cx="171908" cy="789594"/>
          </a:xfrm>
          <a:prstGeom prst="straightConnector1">
            <a:avLst/>
          </a:prstGeom>
          <a:noFill/>
          <a:ln w="9525">
            <a:solidFill>
              <a:srgbClr val="000000"/>
            </a:solidFill>
            <a:round/>
            <a:headEnd/>
            <a:tailEnd type="stealth" w="med" len="med"/>
          </a:ln>
        </p:spPr>
      </p:cxnSp>
      <p:cxnSp>
        <p:nvCxnSpPr>
          <p:cNvPr id="302" name="AutoShape 258"/>
          <p:cNvCxnSpPr>
            <a:cxnSpLocks noChangeShapeType="1"/>
          </p:cNvCxnSpPr>
          <p:nvPr/>
        </p:nvCxnSpPr>
        <p:spPr bwMode="auto">
          <a:xfrm>
            <a:off x="7428900" y="1676400"/>
            <a:ext cx="600" cy="1944687"/>
          </a:xfrm>
          <a:prstGeom prst="straightConnector1">
            <a:avLst/>
          </a:prstGeom>
          <a:noFill/>
          <a:ln w="9525">
            <a:solidFill>
              <a:srgbClr val="000000"/>
            </a:solidFill>
            <a:round/>
            <a:headEnd type="stealth" w="med" len="med"/>
            <a:tailEnd type="stealth" w="med" len="med"/>
          </a:ln>
        </p:spPr>
      </p:cxnSp>
      <p:sp>
        <p:nvSpPr>
          <p:cNvPr id="303" name="Oval 270"/>
          <p:cNvSpPr>
            <a:spLocks noChangeAspect="1" noChangeArrowheads="1"/>
          </p:cNvSpPr>
          <p:nvPr/>
        </p:nvSpPr>
        <p:spPr bwMode="auto">
          <a:xfrm>
            <a:off x="4312900" y="2497917"/>
            <a:ext cx="280700" cy="280742"/>
          </a:xfrm>
          <a:prstGeom prst="ellipse">
            <a:avLst/>
          </a:prstGeom>
          <a:solidFill>
            <a:schemeClr val="tx2">
              <a:lumMod val="40000"/>
              <a:lumOff val="60000"/>
            </a:schemeClr>
          </a:solidFill>
          <a:ln w="15875">
            <a:solidFill>
              <a:srgbClr val="000000"/>
            </a:solidFill>
            <a:round/>
            <a:headEnd/>
            <a:tailEnd/>
          </a:ln>
        </p:spPr>
        <p:txBody>
          <a:bodyPr vert="horz" wrap="square" lIns="18000" tIns="0" rIns="18000" bIns="108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400" b="1" i="0" u="none" strike="noStrike" cap="none" normalizeH="0" baseline="0">
                <a:ln>
                  <a:noFill/>
                </a:ln>
                <a:solidFill>
                  <a:srgbClr val="000000"/>
                </a:solidFill>
                <a:effectLst/>
                <a:latin typeface="Calibri" pitchFamily="34" charset="0"/>
                <a:cs typeface="Arial" pitchFamily="34" charset="0"/>
              </a:rPr>
              <a:t>H</a:t>
            </a:r>
            <a:endParaRPr kumimoji="0" lang="en-US" sz="1800" b="0" i="0" u="none" strike="noStrike" cap="none" normalizeH="0" baseline="0">
              <a:ln>
                <a:noFill/>
              </a:ln>
              <a:solidFill>
                <a:srgbClr val="000000"/>
              </a:solidFill>
              <a:effectLst/>
              <a:latin typeface="Arial" pitchFamily="34" charset="0"/>
              <a:cs typeface="Arial" pitchFamily="34" charset="0"/>
            </a:endParaRPr>
          </a:p>
        </p:txBody>
      </p:sp>
      <p:cxnSp>
        <p:nvCxnSpPr>
          <p:cNvPr id="305" name="AutoShape 796"/>
          <p:cNvCxnSpPr>
            <a:cxnSpLocks noChangeShapeType="1"/>
            <a:endCxn id="311" idx="1"/>
          </p:cNvCxnSpPr>
          <p:nvPr/>
        </p:nvCxnSpPr>
        <p:spPr bwMode="auto">
          <a:xfrm flipV="1">
            <a:off x="990600" y="2597828"/>
            <a:ext cx="841204" cy="239345"/>
          </a:xfrm>
          <a:prstGeom prst="straightConnector1">
            <a:avLst/>
          </a:prstGeom>
          <a:noFill/>
          <a:ln w="9525">
            <a:solidFill>
              <a:srgbClr val="000000"/>
            </a:solidFill>
            <a:round/>
            <a:headEnd type="diamond" w="med" len="med"/>
            <a:tailEnd type="stealth"/>
          </a:ln>
        </p:spPr>
      </p:cxnSp>
      <p:cxnSp>
        <p:nvCxnSpPr>
          <p:cNvPr id="306" name="AutoShape 797"/>
          <p:cNvCxnSpPr>
            <a:cxnSpLocks noChangeShapeType="1"/>
            <a:endCxn id="311" idx="0"/>
          </p:cNvCxnSpPr>
          <p:nvPr/>
        </p:nvCxnSpPr>
        <p:spPr bwMode="auto">
          <a:xfrm flipV="1">
            <a:off x="990600" y="2498545"/>
            <a:ext cx="800101" cy="33673"/>
          </a:xfrm>
          <a:prstGeom prst="straightConnector1">
            <a:avLst/>
          </a:prstGeom>
          <a:noFill/>
          <a:ln w="9525">
            <a:solidFill>
              <a:srgbClr val="000000"/>
            </a:solidFill>
            <a:round/>
            <a:headEnd type="diamond" w="med" len="med"/>
            <a:tailEnd type="stealth"/>
          </a:ln>
        </p:spPr>
      </p:cxnSp>
      <p:cxnSp>
        <p:nvCxnSpPr>
          <p:cNvPr id="307" name="AutoShape 798"/>
          <p:cNvCxnSpPr>
            <a:cxnSpLocks noChangeShapeType="1"/>
            <a:endCxn id="311" idx="7"/>
          </p:cNvCxnSpPr>
          <p:nvPr/>
        </p:nvCxnSpPr>
        <p:spPr bwMode="auto">
          <a:xfrm>
            <a:off x="990600" y="2227262"/>
            <a:ext cx="841204" cy="172001"/>
          </a:xfrm>
          <a:prstGeom prst="straightConnector1">
            <a:avLst/>
          </a:prstGeom>
          <a:noFill/>
          <a:ln w="9525">
            <a:solidFill>
              <a:srgbClr val="000000"/>
            </a:solidFill>
            <a:round/>
            <a:headEnd type="diamond" w="med" len="med"/>
            <a:tailEnd type="stealth"/>
          </a:ln>
        </p:spPr>
      </p:cxnSp>
      <p:cxnSp>
        <p:nvCxnSpPr>
          <p:cNvPr id="308" name="AutoShape 799"/>
          <p:cNvCxnSpPr>
            <a:cxnSpLocks noChangeShapeType="1"/>
            <a:stCxn id="311" idx="3"/>
          </p:cNvCxnSpPr>
          <p:nvPr/>
        </p:nvCxnSpPr>
        <p:spPr bwMode="auto">
          <a:xfrm>
            <a:off x="2030268" y="2597828"/>
            <a:ext cx="789132" cy="239344"/>
          </a:xfrm>
          <a:prstGeom prst="straightConnector1">
            <a:avLst/>
          </a:prstGeom>
          <a:noFill/>
          <a:ln w="9525">
            <a:solidFill>
              <a:srgbClr val="000000"/>
            </a:solidFill>
            <a:round/>
            <a:headEnd/>
            <a:tailEnd type="stealth" w="med" len="med"/>
          </a:ln>
        </p:spPr>
      </p:cxnSp>
      <p:cxnSp>
        <p:nvCxnSpPr>
          <p:cNvPr id="309" name="AutoShape 800"/>
          <p:cNvCxnSpPr>
            <a:cxnSpLocks noChangeShapeType="1"/>
            <a:stCxn id="311" idx="4"/>
          </p:cNvCxnSpPr>
          <p:nvPr/>
        </p:nvCxnSpPr>
        <p:spPr bwMode="auto">
          <a:xfrm>
            <a:off x="2071371" y="2498545"/>
            <a:ext cx="748029" cy="33673"/>
          </a:xfrm>
          <a:prstGeom prst="straightConnector1">
            <a:avLst/>
          </a:prstGeom>
          <a:noFill/>
          <a:ln w="9525">
            <a:solidFill>
              <a:srgbClr val="000000"/>
            </a:solidFill>
            <a:round/>
            <a:headEnd/>
            <a:tailEnd type="stealth" w="med" len="med"/>
          </a:ln>
        </p:spPr>
      </p:cxnSp>
      <p:cxnSp>
        <p:nvCxnSpPr>
          <p:cNvPr id="310" name="AutoShape 801"/>
          <p:cNvCxnSpPr>
            <a:cxnSpLocks noChangeShapeType="1"/>
            <a:stCxn id="311" idx="5"/>
          </p:cNvCxnSpPr>
          <p:nvPr/>
        </p:nvCxnSpPr>
        <p:spPr bwMode="auto">
          <a:xfrm flipV="1">
            <a:off x="2030268" y="2227263"/>
            <a:ext cx="789132" cy="172000"/>
          </a:xfrm>
          <a:prstGeom prst="straightConnector1">
            <a:avLst/>
          </a:prstGeom>
          <a:noFill/>
          <a:ln w="9525">
            <a:solidFill>
              <a:srgbClr val="000000"/>
            </a:solidFill>
            <a:round/>
            <a:headEnd/>
            <a:tailEnd type="stealth" w="med" len="med"/>
          </a:ln>
        </p:spPr>
      </p:cxnSp>
      <p:sp>
        <p:nvSpPr>
          <p:cNvPr id="311" name="Oval 802"/>
          <p:cNvSpPr>
            <a:spLocks noChangeAspect="1" noChangeArrowheads="1"/>
          </p:cNvSpPr>
          <p:nvPr/>
        </p:nvSpPr>
        <p:spPr bwMode="auto">
          <a:xfrm rot="16200000">
            <a:off x="1790629" y="2358210"/>
            <a:ext cx="280813" cy="280670"/>
          </a:xfrm>
          <a:prstGeom prst="ellipse">
            <a:avLst/>
          </a:prstGeom>
          <a:solidFill>
            <a:schemeClr val="tx2">
              <a:lumMod val="40000"/>
              <a:lumOff val="60000"/>
            </a:schemeClr>
          </a:solidFill>
          <a:ln w="15875">
            <a:solidFill>
              <a:srgbClr val="000000"/>
            </a:solidFill>
            <a:round/>
            <a:headEnd/>
            <a:tailEnd/>
          </a:ln>
        </p:spPr>
        <p:txBody>
          <a:bodyPr vert="vert" wrap="square" lIns="0" tIns="0" rIns="0" bIns="108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400" b="1" i="0" u="none" strike="noStrike" cap="none" normalizeH="0" baseline="0">
                <a:ln>
                  <a:noFill/>
                </a:ln>
                <a:solidFill>
                  <a:srgbClr val="000000"/>
                </a:solidFill>
                <a:effectLst/>
                <a:latin typeface="Calibri" pitchFamily="34" charset="0"/>
                <a:cs typeface="Arial" pitchFamily="34" charset="0"/>
              </a:rPr>
              <a:t>H</a:t>
            </a:r>
            <a:endParaRPr kumimoji="0" lang="en-US" sz="1800" b="0" i="0" u="none" strike="noStrike" cap="none" normalizeH="0" baseline="0">
              <a:ln>
                <a:noFill/>
              </a:ln>
              <a:solidFill>
                <a:srgbClr val="000000"/>
              </a:solidFill>
              <a:effectLst/>
              <a:latin typeface="Arial" pitchFamily="34" charset="0"/>
              <a:cs typeface="Arial" pitchFamily="34" charset="0"/>
            </a:endParaRPr>
          </a:p>
        </p:txBody>
      </p:sp>
      <p:cxnSp>
        <p:nvCxnSpPr>
          <p:cNvPr id="312" name="AutoShape 257"/>
          <p:cNvCxnSpPr>
            <a:cxnSpLocks noChangeShapeType="1"/>
          </p:cNvCxnSpPr>
          <p:nvPr/>
        </p:nvCxnSpPr>
        <p:spPr bwMode="auto">
          <a:xfrm>
            <a:off x="6362100" y="2624281"/>
            <a:ext cx="1943700" cy="700"/>
          </a:xfrm>
          <a:prstGeom prst="straightConnector1">
            <a:avLst/>
          </a:prstGeom>
          <a:noFill/>
          <a:ln w="9525">
            <a:solidFill>
              <a:srgbClr val="000000"/>
            </a:solidFill>
            <a:round/>
            <a:headEnd type="stealth" w="med" len="med"/>
            <a:tailEnd type="stealth" w="med" len="med"/>
          </a:ln>
        </p:spPr>
      </p:cxnSp>
      <p:cxnSp>
        <p:nvCxnSpPr>
          <p:cNvPr id="313" name="AutoShape 259"/>
          <p:cNvCxnSpPr>
            <a:cxnSpLocks noChangeShapeType="1"/>
          </p:cNvCxnSpPr>
          <p:nvPr/>
        </p:nvCxnSpPr>
        <p:spPr bwMode="auto">
          <a:xfrm rot="2700000">
            <a:off x="7511500" y="1617363"/>
            <a:ext cx="600" cy="1943700"/>
          </a:xfrm>
          <a:prstGeom prst="straightConnector1">
            <a:avLst/>
          </a:prstGeom>
          <a:noFill/>
          <a:ln w="9525">
            <a:solidFill>
              <a:srgbClr val="000000"/>
            </a:solidFill>
            <a:round/>
            <a:headEnd type="stealth" w="med" len="med"/>
            <a:tailEnd type="stealth" w="med" len="med"/>
          </a:ln>
        </p:spPr>
      </p:cxnSp>
      <p:cxnSp>
        <p:nvCxnSpPr>
          <p:cNvPr id="314" name="AutoShape 260"/>
          <p:cNvCxnSpPr>
            <a:cxnSpLocks noChangeShapeType="1"/>
          </p:cNvCxnSpPr>
          <p:nvPr/>
        </p:nvCxnSpPr>
        <p:spPr bwMode="auto">
          <a:xfrm rot="18900000" flipV="1">
            <a:off x="7360381" y="1626868"/>
            <a:ext cx="76839" cy="1943100"/>
          </a:xfrm>
          <a:prstGeom prst="straightConnector1">
            <a:avLst/>
          </a:prstGeom>
          <a:noFill/>
          <a:ln w="9525">
            <a:solidFill>
              <a:srgbClr val="000000"/>
            </a:solidFill>
            <a:round/>
            <a:headEnd type="stealth" w="med" len="med"/>
            <a:tailEnd type="stealth" w="med" len="med"/>
          </a:ln>
        </p:spPr>
      </p:cxnSp>
      <p:sp>
        <p:nvSpPr>
          <p:cNvPr id="315" name="Line 261"/>
          <p:cNvSpPr>
            <a:spLocks noChangeShapeType="1"/>
          </p:cNvSpPr>
          <p:nvPr/>
        </p:nvSpPr>
        <p:spPr bwMode="auto">
          <a:xfrm>
            <a:off x="7428900" y="2642090"/>
            <a:ext cx="152400" cy="343074"/>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317" name="Line 262"/>
          <p:cNvSpPr>
            <a:spLocks noChangeShapeType="1"/>
          </p:cNvSpPr>
          <p:nvPr/>
        </p:nvSpPr>
        <p:spPr bwMode="auto">
          <a:xfrm rot="2700000">
            <a:off x="7295561" y="2660787"/>
            <a:ext cx="152477" cy="342900"/>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318" name="Line 263"/>
          <p:cNvSpPr>
            <a:spLocks noChangeShapeType="1"/>
          </p:cNvSpPr>
          <p:nvPr/>
        </p:nvSpPr>
        <p:spPr bwMode="auto">
          <a:xfrm rot="18900000">
            <a:off x="7505100" y="2527732"/>
            <a:ext cx="152400" cy="343074"/>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319" name="Line 264"/>
          <p:cNvSpPr>
            <a:spLocks noChangeShapeType="1"/>
          </p:cNvSpPr>
          <p:nvPr/>
        </p:nvSpPr>
        <p:spPr bwMode="auto">
          <a:xfrm rot="16200000">
            <a:off x="7524161" y="2432071"/>
            <a:ext cx="152477" cy="342900"/>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128" name="Line 265"/>
          <p:cNvSpPr>
            <a:spLocks noChangeShapeType="1"/>
          </p:cNvSpPr>
          <p:nvPr/>
        </p:nvSpPr>
        <p:spPr bwMode="auto">
          <a:xfrm rot="13500000">
            <a:off x="7447961" y="2317713"/>
            <a:ext cx="152477" cy="342900"/>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130" name="Line 266"/>
          <p:cNvSpPr>
            <a:spLocks noChangeShapeType="1"/>
          </p:cNvSpPr>
          <p:nvPr/>
        </p:nvSpPr>
        <p:spPr bwMode="auto">
          <a:xfrm rot="11400000">
            <a:off x="7276500" y="2299016"/>
            <a:ext cx="152400" cy="343074"/>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131" name="Line 267"/>
          <p:cNvSpPr>
            <a:spLocks noChangeShapeType="1"/>
          </p:cNvSpPr>
          <p:nvPr/>
        </p:nvSpPr>
        <p:spPr bwMode="auto">
          <a:xfrm rot="9300000">
            <a:off x="7200300" y="2413374"/>
            <a:ext cx="152400" cy="343074"/>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132" name="Line 268"/>
          <p:cNvSpPr>
            <a:spLocks noChangeShapeType="1"/>
          </p:cNvSpPr>
          <p:nvPr/>
        </p:nvSpPr>
        <p:spPr bwMode="auto">
          <a:xfrm rot="6000000">
            <a:off x="7143161" y="2546429"/>
            <a:ext cx="152477" cy="342900"/>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133" name="Oval 271"/>
          <p:cNvSpPr>
            <a:spLocks noChangeAspect="1" noChangeArrowheads="1"/>
          </p:cNvSpPr>
          <p:nvPr/>
        </p:nvSpPr>
        <p:spPr bwMode="auto">
          <a:xfrm>
            <a:off x="7276500" y="2527732"/>
            <a:ext cx="280600" cy="280843"/>
          </a:xfrm>
          <a:prstGeom prst="ellipse">
            <a:avLst/>
          </a:prstGeom>
          <a:solidFill>
            <a:schemeClr val="tx2">
              <a:lumMod val="40000"/>
              <a:lumOff val="60000"/>
            </a:schemeClr>
          </a:solidFill>
          <a:ln w="15875">
            <a:solidFill>
              <a:srgbClr val="000000"/>
            </a:solidFill>
            <a:round/>
            <a:headEnd/>
            <a:tailEnd/>
          </a:ln>
        </p:spPr>
        <p:txBody>
          <a:bodyPr vert="horz" wrap="square" lIns="18000" tIns="0" rIns="18000" bIns="108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400" b="1" i="0" u="none" strike="noStrike" cap="none" normalizeH="0" baseline="0">
                <a:ln>
                  <a:noFill/>
                </a:ln>
                <a:solidFill>
                  <a:srgbClr val="000000"/>
                </a:solidFill>
                <a:effectLst/>
                <a:latin typeface="Calibri" pitchFamily="34" charset="0"/>
                <a:cs typeface="Arial" pitchFamily="34" charset="0"/>
              </a:rPr>
              <a:t>H</a:t>
            </a:r>
            <a:endParaRPr kumimoji="0" lang="en-US" sz="1800" b="0" i="0" u="none" strike="noStrike" cap="none" normalizeH="0" baseline="0">
              <a:ln>
                <a:noFill/>
              </a:ln>
              <a:solidFill>
                <a:srgbClr val="000000"/>
              </a:solidFill>
              <a:effectLst/>
              <a:latin typeface="Arial" pitchFamily="34" charset="0"/>
              <a:cs typeface="Arial" pitchFamily="34" charset="0"/>
            </a:endParaRPr>
          </a:p>
        </p:txBody>
      </p:sp>
      <p:cxnSp>
        <p:nvCxnSpPr>
          <p:cNvPr id="53" name="AutoShape 796"/>
          <p:cNvCxnSpPr>
            <a:cxnSpLocks noChangeShapeType="1"/>
          </p:cNvCxnSpPr>
          <p:nvPr/>
        </p:nvCxnSpPr>
        <p:spPr bwMode="auto">
          <a:xfrm flipV="1">
            <a:off x="3505200" y="2760662"/>
            <a:ext cx="841204" cy="239345"/>
          </a:xfrm>
          <a:prstGeom prst="straightConnector1">
            <a:avLst/>
          </a:prstGeom>
          <a:noFill/>
          <a:ln w="9525">
            <a:solidFill>
              <a:srgbClr val="000000"/>
            </a:solidFill>
            <a:round/>
            <a:headEnd type="diamond" w="med" len="med"/>
            <a:tailEnd type="stealth"/>
          </a:ln>
        </p:spPr>
      </p:cxnSp>
      <p:cxnSp>
        <p:nvCxnSpPr>
          <p:cNvPr id="54" name="AutoShape 797"/>
          <p:cNvCxnSpPr>
            <a:cxnSpLocks noChangeShapeType="1"/>
          </p:cNvCxnSpPr>
          <p:nvPr/>
        </p:nvCxnSpPr>
        <p:spPr bwMode="auto">
          <a:xfrm flipV="1">
            <a:off x="3505200" y="2661379"/>
            <a:ext cx="800101" cy="33673"/>
          </a:xfrm>
          <a:prstGeom prst="straightConnector1">
            <a:avLst/>
          </a:prstGeom>
          <a:noFill/>
          <a:ln w="9525">
            <a:solidFill>
              <a:srgbClr val="000000"/>
            </a:solidFill>
            <a:round/>
            <a:headEnd type="diamond" w="med" len="med"/>
            <a:tailEnd type="stealth"/>
          </a:ln>
        </p:spPr>
      </p:cxnSp>
      <p:cxnSp>
        <p:nvCxnSpPr>
          <p:cNvPr id="55" name="AutoShape 798"/>
          <p:cNvCxnSpPr>
            <a:cxnSpLocks noChangeShapeType="1"/>
          </p:cNvCxnSpPr>
          <p:nvPr/>
        </p:nvCxnSpPr>
        <p:spPr bwMode="auto">
          <a:xfrm>
            <a:off x="3505200" y="2390096"/>
            <a:ext cx="841204" cy="172001"/>
          </a:xfrm>
          <a:prstGeom prst="straightConnector1">
            <a:avLst/>
          </a:prstGeom>
          <a:noFill/>
          <a:ln w="9525">
            <a:solidFill>
              <a:srgbClr val="000000"/>
            </a:solidFill>
            <a:round/>
            <a:headEnd type="diamond" w="med" len="med"/>
            <a:tailEnd type="stealth"/>
          </a:ln>
        </p:spPr>
      </p:cxnSp>
      <p:cxnSp>
        <p:nvCxnSpPr>
          <p:cNvPr id="56" name="AutoShape 799"/>
          <p:cNvCxnSpPr>
            <a:cxnSpLocks noChangeShapeType="1"/>
          </p:cNvCxnSpPr>
          <p:nvPr/>
        </p:nvCxnSpPr>
        <p:spPr bwMode="auto">
          <a:xfrm>
            <a:off x="4572000" y="2760662"/>
            <a:ext cx="789132" cy="239344"/>
          </a:xfrm>
          <a:prstGeom prst="straightConnector1">
            <a:avLst/>
          </a:prstGeom>
          <a:noFill/>
          <a:ln w="9525">
            <a:solidFill>
              <a:srgbClr val="000000"/>
            </a:solidFill>
            <a:round/>
            <a:headEnd/>
            <a:tailEnd type="stealth" w="med" len="med"/>
          </a:ln>
        </p:spPr>
      </p:cxnSp>
      <p:cxnSp>
        <p:nvCxnSpPr>
          <p:cNvPr id="57" name="AutoShape 800"/>
          <p:cNvCxnSpPr>
            <a:cxnSpLocks noChangeShapeType="1"/>
          </p:cNvCxnSpPr>
          <p:nvPr/>
        </p:nvCxnSpPr>
        <p:spPr bwMode="auto">
          <a:xfrm>
            <a:off x="4613103" y="2661379"/>
            <a:ext cx="748029" cy="33673"/>
          </a:xfrm>
          <a:prstGeom prst="straightConnector1">
            <a:avLst/>
          </a:prstGeom>
          <a:noFill/>
          <a:ln w="9525">
            <a:solidFill>
              <a:srgbClr val="000000"/>
            </a:solidFill>
            <a:round/>
            <a:headEnd/>
            <a:tailEnd type="stealth" w="med" len="med"/>
          </a:ln>
        </p:spPr>
      </p:cxnSp>
      <p:cxnSp>
        <p:nvCxnSpPr>
          <p:cNvPr id="58" name="AutoShape 801"/>
          <p:cNvCxnSpPr>
            <a:cxnSpLocks noChangeShapeType="1"/>
          </p:cNvCxnSpPr>
          <p:nvPr/>
        </p:nvCxnSpPr>
        <p:spPr bwMode="auto">
          <a:xfrm flipV="1">
            <a:off x="4572000" y="2390097"/>
            <a:ext cx="789132" cy="172000"/>
          </a:xfrm>
          <a:prstGeom prst="straightConnector1">
            <a:avLst/>
          </a:prstGeom>
          <a:noFill/>
          <a:ln w="9525">
            <a:solidFill>
              <a:srgbClr val="000000"/>
            </a:solidFill>
            <a:round/>
            <a:headEnd/>
            <a:tailEnd type="stealth" w="med" len="med"/>
          </a:ln>
        </p:spPr>
      </p:cxnSp>
      <p:cxnSp>
        <p:nvCxnSpPr>
          <p:cNvPr id="59" name="AutoShape 796"/>
          <p:cNvCxnSpPr>
            <a:cxnSpLocks noChangeShapeType="1"/>
            <a:endCxn id="65" idx="1"/>
          </p:cNvCxnSpPr>
          <p:nvPr/>
        </p:nvCxnSpPr>
        <p:spPr bwMode="auto">
          <a:xfrm flipV="1">
            <a:off x="2514600" y="5210542"/>
            <a:ext cx="841204" cy="239345"/>
          </a:xfrm>
          <a:prstGeom prst="straightConnector1">
            <a:avLst/>
          </a:prstGeom>
          <a:noFill/>
          <a:ln w="9525">
            <a:solidFill>
              <a:srgbClr val="000000"/>
            </a:solidFill>
            <a:prstDash val="dash"/>
            <a:round/>
            <a:headEnd type="diamond" w="med" len="med"/>
            <a:tailEnd type="stealth"/>
          </a:ln>
        </p:spPr>
      </p:cxnSp>
      <p:cxnSp>
        <p:nvCxnSpPr>
          <p:cNvPr id="60" name="AutoShape 797"/>
          <p:cNvCxnSpPr>
            <a:cxnSpLocks noChangeShapeType="1"/>
            <a:endCxn id="65" idx="0"/>
          </p:cNvCxnSpPr>
          <p:nvPr/>
        </p:nvCxnSpPr>
        <p:spPr bwMode="auto">
          <a:xfrm flipV="1">
            <a:off x="2514600" y="5111259"/>
            <a:ext cx="800101" cy="33673"/>
          </a:xfrm>
          <a:prstGeom prst="straightConnector1">
            <a:avLst/>
          </a:prstGeom>
          <a:noFill/>
          <a:ln w="9525">
            <a:solidFill>
              <a:srgbClr val="000000"/>
            </a:solidFill>
            <a:prstDash val="dash"/>
            <a:round/>
            <a:headEnd type="diamond" w="med" len="med"/>
            <a:tailEnd type="stealth"/>
          </a:ln>
        </p:spPr>
      </p:cxnSp>
      <p:cxnSp>
        <p:nvCxnSpPr>
          <p:cNvPr id="61" name="AutoShape 798"/>
          <p:cNvCxnSpPr>
            <a:cxnSpLocks noChangeShapeType="1"/>
            <a:endCxn id="65" idx="7"/>
          </p:cNvCxnSpPr>
          <p:nvPr/>
        </p:nvCxnSpPr>
        <p:spPr bwMode="auto">
          <a:xfrm>
            <a:off x="2514600" y="4839976"/>
            <a:ext cx="841204" cy="172001"/>
          </a:xfrm>
          <a:prstGeom prst="straightConnector1">
            <a:avLst/>
          </a:prstGeom>
          <a:noFill/>
          <a:ln w="9525">
            <a:solidFill>
              <a:srgbClr val="000000"/>
            </a:solidFill>
            <a:prstDash val="dash"/>
            <a:round/>
            <a:headEnd type="diamond" w="med" len="med"/>
            <a:tailEnd type="stealth"/>
          </a:ln>
        </p:spPr>
      </p:cxnSp>
      <p:cxnSp>
        <p:nvCxnSpPr>
          <p:cNvPr id="62" name="AutoShape 799"/>
          <p:cNvCxnSpPr>
            <a:cxnSpLocks noChangeShapeType="1"/>
            <a:stCxn id="65" idx="3"/>
          </p:cNvCxnSpPr>
          <p:nvPr/>
        </p:nvCxnSpPr>
        <p:spPr bwMode="auto">
          <a:xfrm>
            <a:off x="3554268" y="5210542"/>
            <a:ext cx="789132" cy="239345"/>
          </a:xfrm>
          <a:prstGeom prst="straightConnector1">
            <a:avLst/>
          </a:prstGeom>
          <a:noFill/>
          <a:ln w="9525">
            <a:solidFill>
              <a:srgbClr val="000000"/>
            </a:solidFill>
            <a:prstDash val="dash"/>
            <a:round/>
            <a:headEnd/>
            <a:tailEnd type="stealth" w="med" len="med"/>
          </a:ln>
        </p:spPr>
      </p:cxnSp>
      <p:cxnSp>
        <p:nvCxnSpPr>
          <p:cNvPr id="63" name="AutoShape 800"/>
          <p:cNvCxnSpPr>
            <a:cxnSpLocks noChangeShapeType="1"/>
            <a:stCxn id="65" idx="4"/>
          </p:cNvCxnSpPr>
          <p:nvPr/>
        </p:nvCxnSpPr>
        <p:spPr bwMode="auto">
          <a:xfrm>
            <a:off x="3595371" y="5111259"/>
            <a:ext cx="748029" cy="33673"/>
          </a:xfrm>
          <a:prstGeom prst="straightConnector1">
            <a:avLst/>
          </a:prstGeom>
          <a:noFill/>
          <a:ln w="9525">
            <a:solidFill>
              <a:srgbClr val="000000"/>
            </a:solidFill>
            <a:prstDash val="dash"/>
            <a:round/>
            <a:headEnd/>
            <a:tailEnd type="stealth" w="med" len="med"/>
          </a:ln>
        </p:spPr>
      </p:cxnSp>
      <p:cxnSp>
        <p:nvCxnSpPr>
          <p:cNvPr id="64" name="AutoShape 801"/>
          <p:cNvCxnSpPr>
            <a:cxnSpLocks noChangeShapeType="1"/>
            <a:stCxn id="65" idx="5"/>
          </p:cNvCxnSpPr>
          <p:nvPr/>
        </p:nvCxnSpPr>
        <p:spPr bwMode="auto">
          <a:xfrm flipV="1">
            <a:off x="3554268" y="4839977"/>
            <a:ext cx="789132" cy="172000"/>
          </a:xfrm>
          <a:prstGeom prst="straightConnector1">
            <a:avLst/>
          </a:prstGeom>
          <a:noFill/>
          <a:ln w="9525">
            <a:solidFill>
              <a:srgbClr val="000000"/>
            </a:solidFill>
            <a:prstDash val="dash"/>
            <a:round/>
            <a:headEnd/>
            <a:tailEnd type="stealth" w="med" len="med"/>
          </a:ln>
        </p:spPr>
      </p:cxnSp>
      <p:sp>
        <p:nvSpPr>
          <p:cNvPr id="65" name="Oval 802"/>
          <p:cNvSpPr>
            <a:spLocks noChangeAspect="1" noChangeArrowheads="1"/>
          </p:cNvSpPr>
          <p:nvPr/>
        </p:nvSpPr>
        <p:spPr bwMode="auto">
          <a:xfrm rot="16200000">
            <a:off x="3314629" y="4970924"/>
            <a:ext cx="280813" cy="280670"/>
          </a:xfrm>
          <a:prstGeom prst="ellipse">
            <a:avLst/>
          </a:prstGeom>
          <a:solidFill>
            <a:schemeClr val="tx2">
              <a:lumMod val="40000"/>
              <a:lumOff val="60000"/>
            </a:schemeClr>
          </a:solidFill>
          <a:ln w="15875">
            <a:solidFill>
              <a:srgbClr val="000000"/>
            </a:solidFill>
            <a:prstDash val="solid"/>
            <a:round/>
            <a:headEnd/>
            <a:tailEnd/>
          </a:ln>
        </p:spPr>
        <p:txBody>
          <a:bodyPr vert="vert" wrap="square" lIns="18000" tIns="0" rIns="0" bIns="108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400" b="1" i="0" u="none" strike="noStrike" cap="none" normalizeH="0" baseline="0">
                <a:ln>
                  <a:noFill/>
                </a:ln>
                <a:solidFill>
                  <a:srgbClr val="000000"/>
                </a:solidFill>
                <a:effectLst/>
                <a:latin typeface="Calibri" pitchFamily="34" charset="0"/>
                <a:cs typeface="Arial" pitchFamily="34" charset="0"/>
              </a:rPr>
              <a:t>H</a:t>
            </a:r>
            <a:endParaRPr kumimoji="0" lang="en-US" sz="1800" b="0" i="0" u="none" strike="noStrike" cap="none" normalizeH="0" baseline="0">
              <a:ln>
                <a:noFill/>
              </a:ln>
              <a:solidFill>
                <a:srgbClr val="000000"/>
              </a:solidFill>
              <a:effectLst/>
              <a:latin typeface="Arial" pitchFamily="34" charset="0"/>
              <a:cs typeface="Arial" pitchFamily="34" charset="0"/>
            </a:endParaRPr>
          </a:p>
        </p:txBody>
      </p:sp>
      <p:cxnSp>
        <p:nvCxnSpPr>
          <p:cNvPr id="66" name="AutoShape 798"/>
          <p:cNvCxnSpPr>
            <a:cxnSpLocks noChangeShapeType="1"/>
            <a:endCxn id="65" idx="6"/>
          </p:cNvCxnSpPr>
          <p:nvPr/>
        </p:nvCxnSpPr>
        <p:spPr bwMode="auto">
          <a:xfrm>
            <a:off x="2667000" y="4535487"/>
            <a:ext cx="788036" cy="435366"/>
          </a:xfrm>
          <a:prstGeom prst="straightConnector1">
            <a:avLst/>
          </a:prstGeom>
          <a:noFill/>
          <a:ln w="9525">
            <a:solidFill>
              <a:srgbClr val="000000"/>
            </a:solidFill>
            <a:prstDash val="dash"/>
            <a:round/>
            <a:headEnd type="diamond" w="med" len="med"/>
            <a:tailEnd type="stealth"/>
          </a:ln>
        </p:spPr>
      </p:cxnSp>
      <p:cxnSp>
        <p:nvCxnSpPr>
          <p:cNvPr id="69" name="AutoShape 798"/>
          <p:cNvCxnSpPr>
            <a:cxnSpLocks noChangeShapeType="1"/>
            <a:endCxn id="65" idx="2"/>
          </p:cNvCxnSpPr>
          <p:nvPr/>
        </p:nvCxnSpPr>
        <p:spPr bwMode="auto">
          <a:xfrm flipV="1">
            <a:off x="2743200" y="5251666"/>
            <a:ext cx="711836" cy="503021"/>
          </a:xfrm>
          <a:prstGeom prst="straightConnector1">
            <a:avLst/>
          </a:prstGeom>
          <a:noFill/>
          <a:ln w="9525">
            <a:solidFill>
              <a:srgbClr val="000000"/>
            </a:solidFill>
            <a:prstDash val="dash"/>
            <a:round/>
            <a:headEnd type="diamond" w="med" len="med"/>
            <a:tailEnd type="stealth"/>
          </a:ln>
        </p:spPr>
      </p:cxnSp>
      <p:cxnSp>
        <p:nvCxnSpPr>
          <p:cNvPr id="71" name="AutoShape 801"/>
          <p:cNvCxnSpPr>
            <a:cxnSpLocks noChangeShapeType="1"/>
            <a:stCxn id="65" idx="6"/>
          </p:cNvCxnSpPr>
          <p:nvPr/>
        </p:nvCxnSpPr>
        <p:spPr bwMode="auto">
          <a:xfrm flipV="1">
            <a:off x="3455036" y="4535487"/>
            <a:ext cx="735964" cy="435366"/>
          </a:xfrm>
          <a:prstGeom prst="straightConnector1">
            <a:avLst/>
          </a:prstGeom>
          <a:noFill/>
          <a:ln w="9525">
            <a:solidFill>
              <a:srgbClr val="000000"/>
            </a:solidFill>
            <a:prstDash val="dash"/>
            <a:round/>
            <a:headEnd/>
            <a:tailEnd type="stealth" w="med" len="med"/>
          </a:ln>
        </p:spPr>
      </p:cxnSp>
      <p:cxnSp>
        <p:nvCxnSpPr>
          <p:cNvPr id="75" name="AutoShape 801"/>
          <p:cNvCxnSpPr>
            <a:cxnSpLocks noChangeShapeType="1"/>
            <a:stCxn id="65" idx="2"/>
          </p:cNvCxnSpPr>
          <p:nvPr/>
        </p:nvCxnSpPr>
        <p:spPr bwMode="auto">
          <a:xfrm>
            <a:off x="3455036" y="5251666"/>
            <a:ext cx="735964" cy="426821"/>
          </a:xfrm>
          <a:prstGeom prst="straightConnector1">
            <a:avLst/>
          </a:prstGeom>
          <a:noFill/>
          <a:ln w="9525">
            <a:solidFill>
              <a:srgbClr val="000000"/>
            </a:solidFill>
            <a:prstDash val="dash"/>
            <a:round/>
            <a:headEnd/>
            <a:tailEnd type="stealth" w="med" len="med"/>
          </a:ln>
        </p:spPr>
      </p:cxnSp>
      <p:cxnSp>
        <p:nvCxnSpPr>
          <p:cNvPr id="79" name="AutoShape 258"/>
          <p:cNvCxnSpPr>
            <a:cxnSpLocks noChangeShapeType="1"/>
          </p:cNvCxnSpPr>
          <p:nvPr/>
        </p:nvCxnSpPr>
        <p:spPr bwMode="auto">
          <a:xfrm>
            <a:off x="5981100" y="4191000"/>
            <a:ext cx="600" cy="1944687"/>
          </a:xfrm>
          <a:prstGeom prst="straightConnector1">
            <a:avLst/>
          </a:prstGeom>
          <a:noFill/>
          <a:ln w="9525">
            <a:solidFill>
              <a:srgbClr val="000000"/>
            </a:solidFill>
            <a:round/>
            <a:headEnd type="stealth" w="med" len="med"/>
            <a:tailEnd type="stealth" w="med" len="med"/>
          </a:ln>
        </p:spPr>
      </p:cxnSp>
      <p:cxnSp>
        <p:nvCxnSpPr>
          <p:cNvPr id="80" name="AutoShape 257"/>
          <p:cNvCxnSpPr>
            <a:cxnSpLocks noChangeShapeType="1"/>
          </p:cNvCxnSpPr>
          <p:nvPr/>
        </p:nvCxnSpPr>
        <p:spPr bwMode="auto">
          <a:xfrm>
            <a:off x="4914300" y="5138881"/>
            <a:ext cx="1943700" cy="700"/>
          </a:xfrm>
          <a:prstGeom prst="straightConnector1">
            <a:avLst/>
          </a:prstGeom>
          <a:noFill/>
          <a:ln w="9525">
            <a:solidFill>
              <a:srgbClr val="000000"/>
            </a:solidFill>
            <a:round/>
            <a:headEnd type="stealth" w="med" len="med"/>
            <a:tailEnd type="stealth" w="med" len="med"/>
          </a:ln>
        </p:spPr>
      </p:cxnSp>
      <p:cxnSp>
        <p:nvCxnSpPr>
          <p:cNvPr id="81" name="AutoShape 259"/>
          <p:cNvCxnSpPr>
            <a:cxnSpLocks noChangeShapeType="1"/>
          </p:cNvCxnSpPr>
          <p:nvPr/>
        </p:nvCxnSpPr>
        <p:spPr bwMode="auto">
          <a:xfrm rot="2700000">
            <a:off x="6063700" y="4131963"/>
            <a:ext cx="600" cy="1943700"/>
          </a:xfrm>
          <a:prstGeom prst="straightConnector1">
            <a:avLst/>
          </a:prstGeom>
          <a:noFill/>
          <a:ln w="9525">
            <a:solidFill>
              <a:srgbClr val="000000"/>
            </a:solidFill>
            <a:round/>
            <a:headEnd type="stealth" w="med" len="med"/>
            <a:tailEnd type="stealth" w="med" len="med"/>
          </a:ln>
        </p:spPr>
      </p:cxnSp>
      <p:cxnSp>
        <p:nvCxnSpPr>
          <p:cNvPr id="82" name="AutoShape 260"/>
          <p:cNvCxnSpPr>
            <a:cxnSpLocks noChangeShapeType="1"/>
          </p:cNvCxnSpPr>
          <p:nvPr/>
        </p:nvCxnSpPr>
        <p:spPr bwMode="auto">
          <a:xfrm rot="18900000" flipV="1">
            <a:off x="5912581" y="4141468"/>
            <a:ext cx="76839" cy="1943100"/>
          </a:xfrm>
          <a:prstGeom prst="straightConnector1">
            <a:avLst/>
          </a:prstGeom>
          <a:noFill/>
          <a:ln w="9525">
            <a:solidFill>
              <a:srgbClr val="000000"/>
            </a:solidFill>
            <a:round/>
            <a:headEnd type="stealth" w="med" len="med"/>
            <a:tailEnd type="stealth" w="med" len="med"/>
          </a:ln>
        </p:spPr>
      </p:cxnSp>
      <p:sp>
        <p:nvSpPr>
          <p:cNvPr id="83" name="Line 261"/>
          <p:cNvSpPr>
            <a:spLocks noChangeShapeType="1"/>
          </p:cNvSpPr>
          <p:nvPr/>
        </p:nvSpPr>
        <p:spPr bwMode="auto">
          <a:xfrm>
            <a:off x="5981100" y="5156690"/>
            <a:ext cx="152400" cy="343074"/>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84" name="Line 262"/>
          <p:cNvSpPr>
            <a:spLocks noChangeShapeType="1"/>
          </p:cNvSpPr>
          <p:nvPr/>
        </p:nvSpPr>
        <p:spPr bwMode="auto">
          <a:xfrm rot="2700000">
            <a:off x="5847761" y="5175387"/>
            <a:ext cx="152477" cy="342900"/>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85" name="Line 263"/>
          <p:cNvSpPr>
            <a:spLocks noChangeShapeType="1"/>
          </p:cNvSpPr>
          <p:nvPr/>
        </p:nvSpPr>
        <p:spPr bwMode="auto">
          <a:xfrm rot="18900000">
            <a:off x="6057300" y="5042332"/>
            <a:ext cx="152400" cy="343074"/>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86" name="Line 264"/>
          <p:cNvSpPr>
            <a:spLocks noChangeShapeType="1"/>
          </p:cNvSpPr>
          <p:nvPr/>
        </p:nvSpPr>
        <p:spPr bwMode="auto">
          <a:xfrm rot="16200000">
            <a:off x="6076361" y="4946671"/>
            <a:ext cx="152477" cy="342900"/>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87" name="Line 265"/>
          <p:cNvSpPr>
            <a:spLocks noChangeShapeType="1"/>
          </p:cNvSpPr>
          <p:nvPr/>
        </p:nvSpPr>
        <p:spPr bwMode="auto">
          <a:xfrm rot="13500000">
            <a:off x="6000161" y="4832313"/>
            <a:ext cx="152477" cy="342900"/>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88" name="Line 266"/>
          <p:cNvSpPr>
            <a:spLocks noChangeShapeType="1"/>
          </p:cNvSpPr>
          <p:nvPr/>
        </p:nvSpPr>
        <p:spPr bwMode="auto">
          <a:xfrm rot="11400000">
            <a:off x="5828700" y="4813616"/>
            <a:ext cx="152400" cy="343074"/>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89" name="Line 267"/>
          <p:cNvSpPr>
            <a:spLocks noChangeShapeType="1"/>
          </p:cNvSpPr>
          <p:nvPr/>
        </p:nvSpPr>
        <p:spPr bwMode="auto">
          <a:xfrm rot="9300000">
            <a:off x="5752500" y="4927974"/>
            <a:ext cx="152400" cy="343074"/>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90" name="Line 268"/>
          <p:cNvSpPr>
            <a:spLocks noChangeShapeType="1"/>
          </p:cNvSpPr>
          <p:nvPr/>
        </p:nvSpPr>
        <p:spPr bwMode="auto">
          <a:xfrm rot="6000000">
            <a:off x="5695361" y="5061029"/>
            <a:ext cx="152477" cy="342900"/>
          </a:xfrm>
          <a:prstGeom prst="line">
            <a:avLst/>
          </a:prstGeom>
          <a:noFill/>
          <a:ln w="9525">
            <a:solidFill>
              <a:srgbClr val="000000"/>
            </a:solidFill>
            <a:prstDash val="dash"/>
            <a:round/>
            <a:headEnd/>
            <a:tailEnd type="diamond" w="med" len="med"/>
          </a:ln>
        </p:spPr>
        <p:txBody>
          <a:bodyPr vert="horz" wrap="square" lIns="91440" tIns="45720" rIns="91440" bIns="45720" numCol="1" anchor="t" anchorCtr="0" compatLnSpc="1">
            <a:prstTxWarp prst="textNoShape">
              <a:avLst/>
            </a:prstTxWarp>
          </a:bodyPr>
          <a:lstStyle/>
          <a:p>
            <a:endParaRPr lang="en-US"/>
          </a:p>
        </p:txBody>
      </p:sp>
      <p:sp>
        <p:nvSpPr>
          <p:cNvPr id="91" name="Oval 271"/>
          <p:cNvSpPr>
            <a:spLocks noChangeAspect="1" noChangeArrowheads="1"/>
          </p:cNvSpPr>
          <p:nvPr/>
        </p:nvSpPr>
        <p:spPr bwMode="auto">
          <a:xfrm>
            <a:off x="5828700" y="5042332"/>
            <a:ext cx="280600" cy="280843"/>
          </a:xfrm>
          <a:prstGeom prst="ellipse">
            <a:avLst/>
          </a:prstGeom>
          <a:solidFill>
            <a:schemeClr val="tx2">
              <a:lumMod val="40000"/>
              <a:lumOff val="60000"/>
            </a:schemeClr>
          </a:solidFill>
          <a:ln w="15875">
            <a:solidFill>
              <a:srgbClr val="000000"/>
            </a:solidFill>
            <a:round/>
            <a:headEnd/>
            <a:tailEnd/>
          </a:ln>
        </p:spPr>
        <p:txBody>
          <a:bodyPr vert="horz" wrap="square" lIns="18000" tIns="0" rIns="18000" bIns="108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400" b="1" i="0" u="none" strike="noStrike" cap="none" normalizeH="0" baseline="0">
                <a:ln>
                  <a:noFill/>
                </a:ln>
                <a:solidFill>
                  <a:schemeClr val="tx1"/>
                </a:solidFill>
                <a:effectLst/>
                <a:latin typeface="Calibri" pitchFamily="34" charset="0"/>
                <a:cs typeface="Arial" pitchFamily="34" charset="0"/>
              </a:rPr>
              <a:t>H</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92" name="Rectangle 59"/>
          <p:cNvSpPr>
            <a:spLocks noChangeArrowheads="1"/>
          </p:cNvSpPr>
          <p:nvPr/>
        </p:nvSpPr>
        <p:spPr bwMode="auto">
          <a:xfrm>
            <a:off x="762000" y="3672085"/>
            <a:ext cx="2522037"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ea typeface="Times New Roman" pitchFamily="18" charset="0"/>
                <a:cs typeface="Arial" pitchFamily="34" charset="0"/>
              </a:rPr>
              <a:t>Directional or hourglass hub</a:t>
            </a:r>
            <a:endParaRPr kumimoji="0" lang="sr-Latn-CS" sz="1400" b="0" i="0" u="none" strike="noStrike" cap="none" normalizeH="0" baseline="0">
              <a:ln>
                <a:noFill/>
              </a:ln>
              <a:solidFill>
                <a:schemeClr val="tx1"/>
              </a:solidFill>
              <a:effectLst/>
              <a:cs typeface="Arial" pitchFamily="34" charset="0"/>
            </a:endParaRPr>
          </a:p>
        </p:txBody>
      </p:sp>
      <p:sp>
        <p:nvSpPr>
          <p:cNvPr id="93" name="Rectangle 59"/>
          <p:cNvSpPr>
            <a:spLocks noChangeArrowheads="1"/>
          </p:cNvSpPr>
          <p:nvPr/>
        </p:nvSpPr>
        <p:spPr bwMode="auto">
          <a:xfrm>
            <a:off x="3429000" y="3675062"/>
            <a:ext cx="2762488"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ea typeface="Times New Roman" pitchFamily="18" charset="0"/>
                <a:cs typeface="Arial" pitchFamily="34" charset="0"/>
              </a:rPr>
              <a:t>Mult</a:t>
            </a:r>
            <a:r>
              <a:rPr lang="en-US" sz="1400">
                <a:ea typeface="Times New Roman" pitchFamily="18" charset="0"/>
                <a:cs typeface="Arial" pitchFamily="34" charset="0"/>
              </a:rPr>
              <a:t>i-directional hourglass hub</a:t>
            </a:r>
            <a:endParaRPr kumimoji="0" lang="sr-Latn-CS" sz="1400" b="0" i="0" u="none" strike="noStrike" cap="none" normalizeH="0" baseline="0">
              <a:ln>
                <a:noFill/>
              </a:ln>
              <a:solidFill>
                <a:schemeClr val="tx1"/>
              </a:solidFill>
              <a:effectLst/>
              <a:cs typeface="Arial" pitchFamily="34" charset="0"/>
            </a:endParaRPr>
          </a:p>
        </p:txBody>
      </p:sp>
      <p:sp>
        <p:nvSpPr>
          <p:cNvPr id="94" name="Rectangle 59"/>
          <p:cNvSpPr>
            <a:spLocks noChangeArrowheads="1"/>
          </p:cNvSpPr>
          <p:nvPr/>
        </p:nvSpPr>
        <p:spPr bwMode="auto">
          <a:xfrm>
            <a:off x="6731601" y="3675062"/>
            <a:ext cx="1421799"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ea typeface="Times New Roman" pitchFamily="18" charset="0"/>
                <a:cs typeface="Arial" pitchFamily="34" charset="0"/>
              </a:rPr>
              <a:t>Hinterland</a:t>
            </a:r>
            <a:r>
              <a:rPr kumimoji="0" lang="en-US" sz="1400" b="0" i="0" u="none" strike="noStrike" cap="none" normalizeH="0">
                <a:ln>
                  <a:noFill/>
                </a:ln>
                <a:solidFill>
                  <a:schemeClr val="tx1"/>
                </a:solidFill>
                <a:effectLst/>
                <a:ea typeface="Times New Roman" pitchFamily="18" charset="0"/>
                <a:cs typeface="Arial" pitchFamily="34" charset="0"/>
              </a:rPr>
              <a:t> hub</a:t>
            </a:r>
            <a:endParaRPr kumimoji="0" lang="sr-Latn-CS" sz="1400" b="0" i="0" u="none" strike="noStrike" cap="none" normalizeH="0" baseline="0">
              <a:ln>
                <a:noFill/>
              </a:ln>
              <a:solidFill>
                <a:schemeClr val="tx1"/>
              </a:solidFill>
              <a:effectLst/>
              <a:cs typeface="Arial" pitchFamily="34" charset="0"/>
            </a:endParaRPr>
          </a:p>
        </p:txBody>
      </p:sp>
      <p:sp>
        <p:nvSpPr>
          <p:cNvPr id="95" name="Rectangle 59"/>
          <p:cNvSpPr>
            <a:spLocks noChangeArrowheads="1"/>
          </p:cNvSpPr>
          <p:nvPr/>
        </p:nvSpPr>
        <p:spPr bwMode="auto">
          <a:xfrm>
            <a:off x="914400" y="5029200"/>
            <a:ext cx="1277914"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ea typeface="Times New Roman" pitchFamily="18" charset="0"/>
                <a:cs typeface="Arial" pitchFamily="34" charset="0"/>
              </a:rPr>
              <a:t>Regional hub</a:t>
            </a:r>
            <a:endParaRPr kumimoji="0" lang="sr-Latn-CS" sz="1400" b="0" i="0" u="none" strike="noStrike" cap="none" normalizeH="0" baseline="0">
              <a:ln>
                <a:noFill/>
              </a:ln>
              <a:solidFill>
                <a:schemeClr val="tx1"/>
              </a:solidFill>
              <a:effectLst/>
              <a:cs typeface="Arial" pitchFamily="34" charset="0"/>
            </a:endParaRPr>
          </a:p>
        </p:txBody>
      </p:sp>
      <p:sp>
        <p:nvSpPr>
          <p:cNvPr id="96" name="Rectangle 59"/>
          <p:cNvSpPr>
            <a:spLocks noChangeArrowheads="1"/>
          </p:cNvSpPr>
          <p:nvPr/>
        </p:nvSpPr>
        <p:spPr bwMode="auto">
          <a:xfrm>
            <a:off x="7086600" y="5029200"/>
            <a:ext cx="887359"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sr-Latn-RS" sz="1400" b="0" i="0" u="none" strike="noStrike" cap="none" normalizeH="0" baseline="0">
                <a:ln>
                  <a:noFill/>
                </a:ln>
                <a:solidFill>
                  <a:schemeClr val="tx1"/>
                </a:solidFill>
                <a:effectLst/>
                <a:ea typeface="Times New Roman" pitchFamily="18" charset="0"/>
                <a:cs typeface="Arial" pitchFamily="34" charset="0"/>
              </a:rPr>
              <a:t>Wayport</a:t>
            </a:r>
            <a:endParaRPr kumimoji="0" lang="sr-Latn-CS" sz="1400" b="0" i="0" u="none" strike="noStrike" cap="none" normalizeH="0" baseline="0">
              <a:ln>
                <a:noFill/>
              </a:ln>
              <a:solidFill>
                <a:schemeClr val="tx1"/>
              </a:solidFill>
              <a:effectLst/>
              <a:cs typeface="Arial" pitchFamily="34" charset="0"/>
            </a:endParaRPr>
          </a:p>
        </p:txBody>
      </p:sp>
    </p:spTree>
    <p:extLst>
      <p:ext uri="{BB962C8B-B14F-4D97-AF65-F5344CB8AC3E}">
        <p14:creationId xmlns:p14="http://schemas.microsoft.com/office/powerpoint/2010/main" val="1782971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609344"/>
          </a:xfrm>
        </p:spPr>
        <p:txBody>
          <a:bodyPr/>
          <a:lstStyle/>
          <a:p>
            <a:r>
              <a:rPr lang="en-US"/>
              <a:t>Typical Hub-and-Spoke Structures</a:t>
            </a:r>
          </a:p>
        </p:txBody>
      </p:sp>
      <p:sp>
        <p:nvSpPr>
          <p:cNvPr id="4" name="Slide Number Placeholder 3"/>
          <p:cNvSpPr>
            <a:spLocks noGrp="1"/>
          </p:cNvSpPr>
          <p:nvPr>
            <p:ph type="sldNum" sz="quarter" idx="4294967295"/>
          </p:nvPr>
        </p:nvSpPr>
        <p:spPr>
          <a:xfrm>
            <a:off x="6579748" y="6492875"/>
            <a:ext cx="2133600" cy="365125"/>
          </a:xfrm>
          <a:prstGeom prst="rect">
            <a:avLst/>
          </a:prstGeom>
        </p:spPr>
        <p:txBody>
          <a:bodyPr/>
          <a:lstStyle/>
          <a:p>
            <a:fld id="{6EDC9FBD-2DC2-420B-8B3D-AF0774BE869D}" type="slidenum">
              <a:rPr lang="en-US" smtClean="0"/>
              <a:pPr/>
              <a:t>18</a:t>
            </a:fld>
            <a:endParaRPr lang="en-US"/>
          </a:p>
        </p:txBody>
      </p:sp>
      <p:sp>
        <p:nvSpPr>
          <p:cNvPr id="72736" name="Rectangle 3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72705" name="Canvas 60"/>
          <p:cNvGrpSpPr>
            <a:grpSpLocks/>
          </p:cNvGrpSpPr>
          <p:nvPr/>
        </p:nvGrpSpPr>
        <p:grpSpPr bwMode="auto">
          <a:xfrm>
            <a:off x="-152400" y="1447800"/>
            <a:ext cx="4953000" cy="2068513"/>
            <a:chOff x="0" y="0"/>
            <a:chExt cx="51816" cy="20681"/>
          </a:xfrm>
          <a:effectLst>
            <a:outerShdw blurRad="50800" dist="38100" dir="5400000" algn="t" rotWithShape="0">
              <a:prstClr val="black">
                <a:alpha val="40000"/>
              </a:prstClr>
            </a:outerShdw>
          </a:effectLst>
        </p:grpSpPr>
        <p:sp>
          <p:nvSpPr>
            <p:cNvPr id="72735" name="AutoShape 31"/>
            <p:cNvSpPr>
              <a:spLocks noChangeAspect="1" noChangeArrowheads="1"/>
            </p:cNvSpPr>
            <p:nvPr/>
          </p:nvSpPr>
          <p:spPr bwMode="auto">
            <a:xfrm>
              <a:off x="0" y="0"/>
              <a:ext cx="51816" cy="2068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69" name="AutoShape 275"/>
            <p:cNvSpPr>
              <a:spLocks noChangeShapeType="1"/>
            </p:cNvSpPr>
            <p:nvPr/>
          </p:nvSpPr>
          <p:spPr bwMode="auto">
            <a:xfrm flipH="1" flipV="1">
              <a:off x="27578" y="10858"/>
              <a:ext cx="8998" cy="5067"/>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Oval 62"/>
            <p:cNvSpPr>
              <a:spLocks noChangeArrowheads="1"/>
            </p:cNvSpPr>
            <p:nvPr/>
          </p:nvSpPr>
          <p:spPr bwMode="auto">
            <a:xfrm>
              <a:off x="16764" y="8001"/>
              <a:ext cx="717"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Oval 63"/>
            <p:cNvSpPr>
              <a:spLocks noChangeArrowheads="1"/>
            </p:cNvSpPr>
            <p:nvPr/>
          </p:nvSpPr>
          <p:spPr bwMode="auto">
            <a:xfrm>
              <a:off x="27432" y="5715"/>
              <a:ext cx="717"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Oval 64"/>
            <p:cNvSpPr>
              <a:spLocks noChangeArrowheads="1"/>
            </p:cNvSpPr>
            <p:nvPr/>
          </p:nvSpPr>
          <p:spPr bwMode="auto">
            <a:xfrm>
              <a:off x="35052" y="5715"/>
              <a:ext cx="717"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AutoShape 65"/>
            <p:cNvSpPr>
              <a:spLocks noChangeShapeType="1"/>
            </p:cNvSpPr>
            <p:nvPr/>
          </p:nvSpPr>
          <p:spPr bwMode="auto">
            <a:xfrm>
              <a:off x="17481" y="8572"/>
              <a:ext cx="8427" cy="1327"/>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AutoShape 66"/>
            <p:cNvSpPr>
              <a:spLocks noChangeShapeType="1"/>
            </p:cNvSpPr>
            <p:nvPr/>
          </p:nvSpPr>
          <p:spPr bwMode="auto">
            <a:xfrm flipV="1">
              <a:off x="26828" y="6432"/>
              <a:ext cx="750" cy="2858"/>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Oval 67"/>
            <p:cNvSpPr>
              <a:spLocks noChangeArrowheads="1"/>
            </p:cNvSpPr>
            <p:nvPr/>
          </p:nvSpPr>
          <p:spPr bwMode="auto">
            <a:xfrm>
              <a:off x="16757" y="2286"/>
              <a:ext cx="718"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Oval 69"/>
            <p:cNvSpPr>
              <a:spLocks noChangeArrowheads="1"/>
            </p:cNvSpPr>
            <p:nvPr/>
          </p:nvSpPr>
          <p:spPr bwMode="auto">
            <a:xfrm>
              <a:off x="31997" y="10287"/>
              <a:ext cx="718"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Oval 70"/>
            <p:cNvSpPr>
              <a:spLocks noChangeArrowheads="1"/>
            </p:cNvSpPr>
            <p:nvPr/>
          </p:nvSpPr>
          <p:spPr bwMode="auto">
            <a:xfrm>
              <a:off x="29718" y="14859"/>
              <a:ext cx="717"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Oval 71"/>
            <p:cNvSpPr>
              <a:spLocks noChangeArrowheads="1"/>
            </p:cNvSpPr>
            <p:nvPr/>
          </p:nvSpPr>
          <p:spPr bwMode="auto">
            <a:xfrm>
              <a:off x="23622" y="2286"/>
              <a:ext cx="717"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AutoShape 72"/>
            <p:cNvSpPr>
              <a:spLocks noChangeShapeType="1"/>
            </p:cNvSpPr>
            <p:nvPr/>
          </p:nvSpPr>
          <p:spPr bwMode="auto">
            <a:xfrm flipV="1">
              <a:off x="21793" y="10655"/>
              <a:ext cx="4369" cy="4369"/>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AutoShape 73"/>
            <p:cNvSpPr>
              <a:spLocks noChangeShapeType="1"/>
            </p:cNvSpPr>
            <p:nvPr/>
          </p:nvSpPr>
          <p:spPr bwMode="auto">
            <a:xfrm flipH="1" flipV="1">
              <a:off x="24187" y="3003"/>
              <a:ext cx="1276" cy="5874"/>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AutoShape 74"/>
            <p:cNvSpPr>
              <a:spLocks noChangeShapeType="1"/>
            </p:cNvSpPr>
            <p:nvPr/>
          </p:nvSpPr>
          <p:spPr bwMode="auto">
            <a:xfrm>
              <a:off x="17481" y="3003"/>
              <a:ext cx="8427" cy="6896"/>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AutoShape 75"/>
            <p:cNvSpPr>
              <a:spLocks noChangeShapeType="1"/>
            </p:cNvSpPr>
            <p:nvPr/>
          </p:nvSpPr>
          <p:spPr bwMode="auto">
            <a:xfrm flipH="1">
              <a:off x="27266" y="6330"/>
              <a:ext cx="7786" cy="3207"/>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AutoShape 76"/>
            <p:cNvSpPr>
              <a:spLocks noChangeShapeType="1"/>
            </p:cNvSpPr>
            <p:nvPr/>
          </p:nvSpPr>
          <p:spPr bwMode="auto">
            <a:xfrm flipH="1" flipV="1">
              <a:off x="26670" y="10655"/>
              <a:ext cx="3213" cy="4369"/>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AutoShape 77"/>
            <p:cNvSpPr>
              <a:spLocks noChangeShapeType="1"/>
            </p:cNvSpPr>
            <p:nvPr/>
          </p:nvSpPr>
          <p:spPr bwMode="auto">
            <a:xfrm>
              <a:off x="27432" y="9899"/>
              <a:ext cx="4565" cy="959"/>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Oval 79"/>
            <p:cNvSpPr>
              <a:spLocks noChangeArrowheads="1"/>
            </p:cNvSpPr>
            <p:nvPr/>
          </p:nvSpPr>
          <p:spPr bwMode="auto">
            <a:xfrm>
              <a:off x="5168" y="9144"/>
              <a:ext cx="718"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AutoShape 81"/>
            <p:cNvSpPr>
              <a:spLocks noChangeShapeType="1"/>
            </p:cNvSpPr>
            <p:nvPr/>
          </p:nvSpPr>
          <p:spPr bwMode="auto">
            <a:xfrm flipV="1">
              <a:off x="5886" y="8369"/>
              <a:ext cx="10871" cy="1048"/>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AutoShape 82"/>
            <p:cNvSpPr>
              <a:spLocks noChangeShapeType="1"/>
            </p:cNvSpPr>
            <p:nvPr/>
          </p:nvSpPr>
          <p:spPr bwMode="auto">
            <a:xfrm flipV="1">
              <a:off x="35769" y="1714"/>
              <a:ext cx="8427" cy="4001"/>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AutoShape 83"/>
            <p:cNvSpPr>
              <a:spLocks noChangeShapeType="1"/>
            </p:cNvSpPr>
            <p:nvPr/>
          </p:nvSpPr>
          <p:spPr bwMode="auto">
            <a:xfrm rot="10800000">
              <a:off x="17183" y="3263"/>
              <a:ext cx="12535" cy="12167"/>
            </a:xfrm>
            <a:prstGeom prst="curvedConnector2">
              <a:avLst/>
            </a:prstGeom>
            <a:noFill/>
            <a:ln w="12700" cap="rnd">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Oval 272"/>
            <p:cNvSpPr>
              <a:spLocks noChangeAspect="1" noChangeArrowheads="1"/>
            </p:cNvSpPr>
            <p:nvPr/>
          </p:nvSpPr>
          <p:spPr bwMode="auto">
            <a:xfrm>
              <a:off x="23439" y="8883"/>
              <a:ext cx="4450" cy="2807"/>
            </a:xfrm>
            <a:prstGeom prst="ellipse">
              <a:avLst/>
            </a:prstGeom>
            <a:solidFill>
              <a:srgbClr val="FFC000"/>
            </a:solidFill>
            <a:ln w="15875">
              <a:solidFill>
                <a:srgbClr val="000000"/>
              </a:solidFill>
              <a:round/>
              <a:headEnd/>
              <a:tailEnd/>
            </a:ln>
          </p:spPr>
          <p:txBody>
            <a:bodyPr vert="horz" wrap="square" lIns="18000" tIns="0" rIns="18000" bIns="108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a:ln>
                    <a:noFill/>
                  </a:ln>
                  <a:solidFill>
                    <a:srgbClr val="000000"/>
                  </a:solidFill>
                  <a:effectLst/>
                  <a:latin typeface="Arial" pitchFamily="34" charset="0"/>
                  <a:ea typeface="Times New Roman" pitchFamily="18" charset="0"/>
                  <a:cs typeface="Arial" pitchFamily="34" charset="0"/>
                </a:rPr>
                <a:t>H</a:t>
              </a:r>
              <a:endParaRPr kumimoji="0" lang="sr-Latn-CS" sz="1800" b="0" i="0" u="none" strike="noStrike" cap="none" normalizeH="0" baseline="0">
                <a:ln>
                  <a:noFill/>
                </a:ln>
                <a:solidFill>
                  <a:srgbClr val="000000"/>
                </a:solidFill>
                <a:effectLst/>
                <a:latin typeface="Arial" pitchFamily="34" charset="0"/>
                <a:cs typeface="Arial" pitchFamily="34" charset="0"/>
              </a:endParaRPr>
            </a:p>
          </p:txBody>
        </p:sp>
        <p:sp>
          <p:nvSpPr>
            <p:cNvPr id="191" name="Arc 273"/>
            <p:cNvSpPr>
              <a:spLocks/>
            </p:cNvSpPr>
            <p:nvPr/>
          </p:nvSpPr>
          <p:spPr bwMode="auto">
            <a:xfrm flipH="1">
              <a:off x="17183" y="1377"/>
              <a:ext cx="27400" cy="909"/>
            </a:xfrm>
            <a:custGeom>
              <a:avLst/>
              <a:gdLst>
                <a:gd name="T0" fmla="*/ 0 w 21600"/>
                <a:gd name="T1" fmla="*/ 0 h 21600"/>
                <a:gd name="T2" fmla="*/ 2147483646 w 21600"/>
                <a:gd name="T3" fmla="*/ 119882680 h 21600"/>
                <a:gd name="T4" fmla="*/ 0 w 21600"/>
                <a:gd name="T5" fmla="*/ 11988268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12700">
              <a:solidFill>
                <a:srgbClr val="000000"/>
              </a:solidFill>
              <a:prstDash val="sysDot"/>
              <a:round/>
              <a:headEnd/>
              <a:tailEnd/>
            </a:ln>
          </p:spPr>
          <p:txBody>
            <a:bodyPr vert="horz" wrap="square" lIns="91440" tIns="45720" rIns="91440" bIns="45720" numCol="1" anchor="t" anchorCtr="0" compatLnSpc="1">
              <a:prstTxWarp prst="textNoShape">
                <a:avLst/>
              </a:prstTxWarp>
            </a:bodyPr>
            <a:lstStyle/>
            <a:p>
              <a:endParaRPr lang="en-US"/>
            </a:p>
          </p:txBody>
        </p:sp>
        <p:sp>
          <p:nvSpPr>
            <p:cNvPr id="288" name="Oval 80"/>
            <p:cNvSpPr>
              <a:spLocks noChangeArrowheads="1"/>
            </p:cNvSpPr>
            <p:nvPr/>
          </p:nvSpPr>
          <p:spPr bwMode="auto">
            <a:xfrm>
              <a:off x="44196" y="1143"/>
              <a:ext cx="717"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0" name="Oval 68"/>
            <p:cNvSpPr>
              <a:spLocks noChangeArrowheads="1"/>
            </p:cNvSpPr>
            <p:nvPr/>
          </p:nvSpPr>
          <p:spPr bwMode="auto">
            <a:xfrm>
              <a:off x="21336" y="14859"/>
              <a:ext cx="717"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1" name="Oval 274"/>
            <p:cNvSpPr>
              <a:spLocks noChangeArrowheads="1"/>
            </p:cNvSpPr>
            <p:nvPr/>
          </p:nvSpPr>
          <p:spPr bwMode="auto">
            <a:xfrm>
              <a:off x="36576" y="15824"/>
              <a:ext cx="717" cy="71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2" name="AutoShape 276"/>
            <p:cNvSpPr>
              <a:spLocks noChangeShapeType="1"/>
            </p:cNvSpPr>
            <p:nvPr/>
          </p:nvSpPr>
          <p:spPr bwMode="auto">
            <a:xfrm flipV="1">
              <a:off x="16497" y="11004"/>
              <a:ext cx="7207" cy="3855"/>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3" name="Oval 277"/>
            <p:cNvSpPr>
              <a:spLocks noChangeArrowheads="1"/>
            </p:cNvSpPr>
            <p:nvPr/>
          </p:nvSpPr>
          <p:spPr bwMode="auto">
            <a:xfrm>
              <a:off x="16040" y="14693"/>
              <a:ext cx="717" cy="718"/>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4" name="AutoShape 278"/>
            <p:cNvSpPr>
              <a:spLocks noChangeShapeType="1"/>
            </p:cNvSpPr>
            <p:nvPr/>
          </p:nvSpPr>
          <p:spPr bwMode="auto">
            <a:xfrm flipV="1">
              <a:off x="25533" y="11690"/>
              <a:ext cx="629" cy="8026"/>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5" name="Oval 279"/>
            <p:cNvSpPr>
              <a:spLocks noChangeArrowheads="1"/>
            </p:cNvSpPr>
            <p:nvPr/>
          </p:nvSpPr>
          <p:spPr bwMode="auto">
            <a:xfrm>
              <a:off x="25190" y="19716"/>
              <a:ext cx="718" cy="718"/>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767" name="Rectangle 6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72738" name="Canvas 31"/>
          <p:cNvGrpSpPr>
            <a:grpSpLocks/>
          </p:cNvGrpSpPr>
          <p:nvPr/>
        </p:nvGrpSpPr>
        <p:grpSpPr bwMode="auto">
          <a:xfrm>
            <a:off x="4953000" y="1371600"/>
            <a:ext cx="3733800" cy="2082800"/>
            <a:chOff x="0" y="0"/>
            <a:chExt cx="37338" cy="20821"/>
          </a:xfrm>
          <a:effectLst>
            <a:outerShdw blurRad="50800" dist="38100" dir="5400000" algn="t" rotWithShape="0">
              <a:prstClr val="black">
                <a:alpha val="40000"/>
              </a:prstClr>
            </a:outerShdw>
          </a:effectLst>
        </p:grpSpPr>
        <p:sp>
          <p:nvSpPr>
            <p:cNvPr id="164" name="AutoShape 56"/>
            <p:cNvSpPr>
              <a:spLocks noChangeShapeType="1"/>
            </p:cNvSpPr>
            <p:nvPr/>
          </p:nvSpPr>
          <p:spPr bwMode="auto">
            <a:xfrm flipV="1">
              <a:off x="17060" y="12896"/>
              <a:ext cx="6427" cy="457"/>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66" name="AutoShape 62"/>
            <p:cNvSpPr>
              <a:spLocks noChangeAspect="1" noChangeArrowheads="1"/>
            </p:cNvSpPr>
            <p:nvPr/>
          </p:nvSpPr>
          <p:spPr bwMode="auto">
            <a:xfrm>
              <a:off x="0" y="0"/>
              <a:ext cx="37338" cy="2082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6" name="AutoShape 52"/>
            <p:cNvSpPr>
              <a:spLocks noChangeShapeType="1"/>
            </p:cNvSpPr>
            <p:nvPr/>
          </p:nvSpPr>
          <p:spPr bwMode="auto">
            <a:xfrm flipH="1">
              <a:off x="24625" y="5588"/>
              <a:ext cx="5429" cy="5899"/>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AutoShape 55"/>
            <p:cNvSpPr>
              <a:spLocks noChangeShapeType="1"/>
            </p:cNvSpPr>
            <p:nvPr/>
          </p:nvSpPr>
          <p:spPr bwMode="auto">
            <a:xfrm flipH="1" flipV="1">
              <a:off x="24625" y="14293"/>
              <a:ext cx="2692" cy="3868"/>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 name="Line 33"/>
            <p:cNvSpPr>
              <a:spLocks noChangeShapeType="1"/>
            </p:cNvSpPr>
            <p:nvPr/>
          </p:nvSpPr>
          <p:spPr bwMode="auto">
            <a:xfrm flipV="1">
              <a:off x="17060" y="12198"/>
              <a:ext cx="6518" cy="113"/>
            </a:xfrm>
            <a:prstGeom prst="lin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 name="Oval 34"/>
            <p:cNvSpPr>
              <a:spLocks noChangeArrowheads="1"/>
            </p:cNvSpPr>
            <p:nvPr/>
          </p:nvSpPr>
          <p:spPr bwMode="auto">
            <a:xfrm>
              <a:off x="12954" y="11487"/>
              <a:ext cx="4298" cy="2806"/>
            </a:xfrm>
            <a:prstGeom prst="ellipse">
              <a:avLst/>
            </a:prstGeom>
            <a:solidFill>
              <a:srgbClr val="FFC000"/>
            </a:solidFill>
            <a:ln w="12700">
              <a:solidFill>
                <a:srgbClr val="000000"/>
              </a:solidFill>
              <a:round/>
              <a:headEnd/>
              <a:tailEnd/>
            </a:ln>
            <a:effectLst>
              <a:outerShdw blurRad="50800" dist="38100" dir="5400000" algn="t" rotWithShape="0">
                <a:prstClr val="black">
                  <a:alpha val="40000"/>
                </a:prstClr>
              </a:outerShdw>
            </a:effec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200" b="1" i="0" u="none" strike="noStrike" cap="none" normalizeH="0" baseline="0">
                  <a:ln>
                    <a:noFill/>
                  </a:ln>
                  <a:solidFill>
                    <a:srgbClr val="000000"/>
                  </a:solidFill>
                  <a:effectLst/>
                  <a:latin typeface="Arial" pitchFamily="34" charset="0"/>
                  <a:ea typeface="Times New Roman" pitchFamily="18" charset="0"/>
                  <a:cs typeface="Arial" pitchFamily="34" charset="0"/>
                </a:rPr>
                <a:t>H</a:t>
              </a:r>
              <a:r>
                <a:rPr kumimoji="0" lang="sr-Latn-CS" sz="1200" b="1" i="0" u="none" strike="noStrike" cap="none" normalizeH="0" baseline="-30000">
                  <a:ln>
                    <a:noFill/>
                  </a:ln>
                  <a:solidFill>
                    <a:srgbClr val="000000"/>
                  </a:solidFill>
                  <a:effectLst/>
                  <a:latin typeface="Arial" pitchFamily="34" charset="0"/>
                  <a:ea typeface="Times New Roman" pitchFamily="18" charset="0"/>
                  <a:cs typeface="Arial" pitchFamily="34" charset="0"/>
                </a:rPr>
                <a:t>1</a:t>
              </a:r>
              <a:endParaRPr kumimoji="0" lang="sr-Latn-CS" sz="1800" b="0" i="0" u="none" strike="noStrike" cap="none" normalizeH="0" baseline="0">
                <a:ln>
                  <a:noFill/>
                </a:ln>
                <a:solidFill>
                  <a:srgbClr val="000000"/>
                </a:solidFill>
                <a:effectLst/>
                <a:latin typeface="Arial" pitchFamily="34" charset="0"/>
                <a:cs typeface="Arial" pitchFamily="34" charset="0"/>
              </a:endParaRPr>
            </a:p>
          </p:txBody>
        </p:sp>
        <p:sp>
          <p:nvSpPr>
            <p:cNvPr id="110" name="Oval 35"/>
            <p:cNvSpPr>
              <a:spLocks noChangeArrowheads="1"/>
            </p:cNvSpPr>
            <p:nvPr/>
          </p:nvSpPr>
          <p:spPr bwMode="auto">
            <a:xfrm>
              <a:off x="1962" y="6165"/>
              <a:ext cx="1797" cy="179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 name="Oval 36"/>
            <p:cNvSpPr>
              <a:spLocks noChangeArrowheads="1"/>
            </p:cNvSpPr>
            <p:nvPr/>
          </p:nvSpPr>
          <p:spPr bwMode="auto">
            <a:xfrm>
              <a:off x="7105" y="4724"/>
              <a:ext cx="1797" cy="179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 name="Oval 37"/>
            <p:cNvSpPr>
              <a:spLocks noChangeArrowheads="1"/>
            </p:cNvSpPr>
            <p:nvPr/>
          </p:nvSpPr>
          <p:spPr bwMode="auto">
            <a:xfrm>
              <a:off x="6483" y="11899"/>
              <a:ext cx="1257" cy="1258"/>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Oval 38"/>
            <p:cNvSpPr>
              <a:spLocks noChangeArrowheads="1"/>
            </p:cNvSpPr>
            <p:nvPr/>
          </p:nvSpPr>
          <p:spPr bwMode="auto">
            <a:xfrm>
              <a:off x="3962" y="15875"/>
              <a:ext cx="1797" cy="179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Oval 39"/>
            <p:cNvSpPr>
              <a:spLocks noChangeArrowheads="1"/>
            </p:cNvSpPr>
            <p:nvPr/>
          </p:nvSpPr>
          <p:spPr bwMode="auto">
            <a:xfrm>
              <a:off x="6483" y="18751"/>
              <a:ext cx="1257" cy="125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 name="AutoShape 40"/>
            <p:cNvSpPr>
              <a:spLocks noChangeShapeType="1"/>
            </p:cNvSpPr>
            <p:nvPr/>
          </p:nvSpPr>
          <p:spPr bwMode="auto">
            <a:xfrm>
              <a:off x="3759" y="7346"/>
              <a:ext cx="9626" cy="4553"/>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AutoShape 41"/>
            <p:cNvSpPr>
              <a:spLocks noChangeShapeType="1"/>
            </p:cNvSpPr>
            <p:nvPr/>
          </p:nvSpPr>
          <p:spPr bwMode="auto">
            <a:xfrm>
              <a:off x="8794" y="6165"/>
              <a:ext cx="5639" cy="5322"/>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 name="AutoShape 42"/>
            <p:cNvSpPr>
              <a:spLocks noChangeShapeType="1"/>
            </p:cNvSpPr>
            <p:nvPr/>
          </p:nvSpPr>
          <p:spPr bwMode="auto">
            <a:xfrm>
              <a:off x="7740" y="12630"/>
              <a:ext cx="5214" cy="260"/>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AutoShape 43"/>
            <p:cNvSpPr>
              <a:spLocks noChangeShapeType="1"/>
            </p:cNvSpPr>
            <p:nvPr/>
          </p:nvSpPr>
          <p:spPr bwMode="auto">
            <a:xfrm flipV="1">
              <a:off x="5759" y="13881"/>
              <a:ext cx="7626" cy="2654"/>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 name="AutoShape 44"/>
            <p:cNvSpPr>
              <a:spLocks noChangeShapeType="1"/>
            </p:cNvSpPr>
            <p:nvPr/>
          </p:nvSpPr>
          <p:spPr bwMode="auto">
            <a:xfrm flipV="1">
              <a:off x="7740" y="14293"/>
              <a:ext cx="6693" cy="4801"/>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 name="Oval 45"/>
            <p:cNvSpPr>
              <a:spLocks noChangeArrowheads="1"/>
            </p:cNvSpPr>
            <p:nvPr/>
          </p:nvSpPr>
          <p:spPr bwMode="auto">
            <a:xfrm>
              <a:off x="23145" y="11487"/>
              <a:ext cx="4298" cy="2806"/>
            </a:xfrm>
            <a:prstGeom prst="ellipse">
              <a:avLst/>
            </a:prstGeom>
            <a:solidFill>
              <a:srgbClr val="FFC000"/>
            </a:solidFill>
            <a:ln w="12700">
              <a:solidFill>
                <a:srgbClr val="000000"/>
              </a:solidFill>
              <a:round/>
              <a:headEnd/>
              <a:tailEnd/>
            </a:ln>
            <a:effectLst>
              <a:outerShdw blurRad="50800" dist="38100" dir="5400000" algn="t" rotWithShape="0">
                <a:prstClr val="black">
                  <a:alpha val="40000"/>
                </a:prstClr>
              </a:outerShdw>
            </a:effec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200" b="1" i="0" u="none" strike="noStrike" cap="none" normalizeH="0" baseline="0">
                  <a:ln>
                    <a:noFill/>
                  </a:ln>
                  <a:solidFill>
                    <a:srgbClr val="000000"/>
                  </a:solidFill>
                  <a:effectLst/>
                  <a:latin typeface="Arial" pitchFamily="34" charset="0"/>
                  <a:ea typeface="Times New Roman" pitchFamily="18" charset="0"/>
                  <a:cs typeface="Arial" pitchFamily="34" charset="0"/>
                </a:rPr>
                <a:t>H</a:t>
              </a:r>
              <a:r>
                <a:rPr kumimoji="0" lang="sr-Latn-CS" sz="1200" b="1" i="0" u="none" strike="noStrike" cap="none" normalizeH="0" baseline="-30000">
                  <a:ln>
                    <a:noFill/>
                  </a:ln>
                  <a:solidFill>
                    <a:srgbClr val="000000"/>
                  </a:solidFill>
                  <a:effectLst/>
                  <a:latin typeface="Arial" pitchFamily="34" charset="0"/>
                  <a:ea typeface="Times New Roman" pitchFamily="18" charset="0"/>
                  <a:cs typeface="Arial" pitchFamily="34" charset="0"/>
                </a:rPr>
                <a:t>2</a:t>
              </a:r>
              <a:endParaRPr kumimoji="0" lang="sr-Latn-CS" sz="1800" b="0" i="0" u="none" strike="noStrike" cap="none" normalizeH="0" baseline="0">
                <a:ln>
                  <a:noFill/>
                </a:ln>
                <a:solidFill>
                  <a:srgbClr val="000000"/>
                </a:solidFill>
                <a:effectLst/>
                <a:latin typeface="Arial" pitchFamily="34" charset="0"/>
                <a:cs typeface="Arial" pitchFamily="34" charset="0"/>
              </a:endParaRPr>
            </a:p>
          </p:txBody>
        </p:sp>
        <p:sp>
          <p:nvSpPr>
            <p:cNvPr id="121" name="Oval 46"/>
            <p:cNvSpPr>
              <a:spLocks noChangeArrowheads="1"/>
            </p:cNvSpPr>
            <p:nvPr/>
          </p:nvSpPr>
          <p:spPr bwMode="auto">
            <a:xfrm>
              <a:off x="33280" y="6521"/>
              <a:ext cx="1797" cy="179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Oval 47"/>
            <p:cNvSpPr>
              <a:spLocks noChangeArrowheads="1"/>
            </p:cNvSpPr>
            <p:nvPr/>
          </p:nvSpPr>
          <p:spPr bwMode="auto">
            <a:xfrm>
              <a:off x="29864" y="4724"/>
              <a:ext cx="1257" cy="125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 name="Oval 48"/>
            <p:cNvSpPr>
              <a:spLocks noChangeArrowheads="1"/>
            </p:cNvSpPr>
            <p:nvPr/>
          </p:nvSpPr>
          <p:spPr bwMode="auto">
            <a:xfrm>
              <a:off x="31121" y="12198"/>
              <a:ext cx="1257" cy="125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Oval 49"/>
            <p:cNvSpPr>
              <a:spLocks noChangeArrowheads="1"/>
            </p:cNvSpPr>
            <p:nvPr/>
          </p:nvSpPr>
          <p:spPr bwMode="auto">
            <a:xfrm>
              <a:off x="32626" y="16414"/>
              <a:ext cx="1257" cy="1258"/>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Oval 50"/>
            <p:cNvSpPr>
              <a:spLocks noChangeArrowheads="1"/>
            </p:cNvSpPr>
            <p:nvPr/>
          </p:nvSpPr>
          <p:spPr bwMode="auto">
            <a:xfrm>
              <a:off x="26924" y="17545"/>
              <a:ext cx="1797" cy="179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AutoShape 51"/>
            <p:cNvSpPr>
              <a:spLocks noChangeShapeType="1"/>
            </p:cNvSpPr>
            <p:nvPr/>
          </p:nvSpPr>
          <p:spPr bwMode="auto">
            <a:xfrm flipH="1">
              <a:off x="26804" y="7874"/>
              <a:ext cx="6724" cy="3890"/>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AutoShape 53"/>
            <p:cNvSpPr>
              <a:spLocks noChangeShapeType="1"/>
            </p:cNvSpPr>
            <p:nvPr/>
          </p:nvSpPr>
          <p:spPr bwMode="auto">
            <a:xfrm flipH="1">
              <a:off x="27443" y="12630"/>
              <a:ext cx="3678" cy="457"/>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AutoShape 54"/>
            <p:cNvSpPr>
              <a:spLocks noChangeShapeType="1"/>
            </p:cNvSpPr>
            <p:nvPr/>
          </p:nvSpPr>
          <p:spPr bwMode="auto">
            <a:xfrm flipH="1" flipV="1">
              <a:off x="26804" y="14050"/>
              <a:ext cx="6076" cy="2485"/>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Oval 57"/>
            <p:cNvSpPr>
              <a:spLocks noChangeArrowheads="1"/>
            </p:cNvSpPr>
            <p:nvPr/>
          </p:nvSpPr>
          <p:spPr bwMode="auto">
            <a:xfrm>
              <a:off x="20339" y="2927"/>
              <a:ext cx="1797" cy="1797"/>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AutoShape 58"/>
            <p:cNvSpPr>
              <a:spLocks noChangeShapeType="1"/>
            </p:cNvSpPr>
            <p:nvPr/>
          </p:nvSpPr>
          <p:spPr bwMode="auto">
            <a:xfrm flipV="1">
              <a:off x="15850" y="3829"/>
              <a:ext cx="4489" cy="7789"/>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 name="AutoShape 59"/>
            <p:cNvSpPr>
              <a:spLocks noChangeShapeType="1"/>
            </p:cNvSpPr>
            <p:nvPr/>
          </p:nvSpPr>
          <p:spPr bwMode="auto">
            <a:xfrm>
              <a:off x="22136" y="3829"/>
              <a:ext cx="1442" cy="8071"/>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2799" name="Rectangle 9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72770" name="Canvas 2"/>
          <p:cNvGrpSpPr>
            <a:grpSpLocks/>
          </p:cNvGrpSpPr>
          <p:nvPr/>
        </p:nvGrpSpPr>
        <p:grpSpPr bwMode="auto">
          <a:xfrm>
            <a:off x="304800" y="3810000"/>
            <a:ext cx="5105400" cy="2819400"/>
            <a:chOff x="-3810" y="0"/>
            <a:chExt cx="52578" cy="29718"/>
          </a:xfrm>
          <a:effectLst>
            <a:outerShdw blurRad="50800" dist="38100" dir="5400000" algn="t" rotWithShape="0">
              <a:prstClr val="black">
                <a:alpha val="40000"/>
              </a:prstClr>
            </a:outerShdw>
          </a:effectLst>
        </p:grpSpPr>
        <p:sp>
          <p:nvSpPr>
            <p:cNvPr id="99" name="AutoShape 24"/>
            <p:cNvSpPr>
              <a:spLocks noChangeShapeType="1"/>
            </p:cNvSpPr>
            <p:nvPr/>
          </p:nvSpPr>
          <p:spPr bwMode="auto">
            <a:xfrm flipV="1">
              <a:off x="18618" y="4572"/>
              <a:ext cx="18720" cy="1555"/>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AutoShape 22"/>
            <p:cNvSpPr>
              <a:spLocks noChangeShapeType="1"/>
            </p:cNvSpPr>
            <p:nvPr/>
          </p:nvSpPr>
          <p:spPr bwMode="auto">
            <a:xfrm>
              <a:off x="19050" y="7118"/>
              <a:ext cx="19005" cy="11582"/>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 name="AutoShape 30"/>
            <p:cNvSpPr>
              <a:spLocks noChangeShapeType="1"/>
            </p:cNvSpPr>
            <p:nvPr/>
          </p:nvSpPr>
          <p:spPr bwMode="auto">
            <a:xfrm>
              <a:off x="18618" y="8108"/>
              <a:ext cx="19005" cy="11583"/>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5" name="AutoShape 20"/>
            <p:cNvSpPr>
              <a:spLocks noChangeShapeType="1"/>
            </p:cNvSpPr>
            <p:nvPr/>
          </p:nvSpPr>
          <p:spPr bwMode="auto">
            <a:xfrm flipH="1" flipV="1">
              <a:off x="40144" y="20681"/>
              <a:ext cx="2877" cy="5944"/>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AutoShape 17"/>
            <p:cNvSpPr>
              <a:spLocks noChangeShapeType="1"/>
            </p:cNvSpPr>
            <p:nvPr/>
          </p:nvSpPr>
          <p:spPr bwMode="auto">
            <a:xfrm flipH="1">
              <a:off x="40144" y="6521"/>
              <a:ext cx="6566" cy="12179"/>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98" name="AutoShape 94"/>
            <p:cNvSpPr>
              <a:spLocks noChangeAspect="1" noChangeArrowheads="1"/>
            </p:cNvSpPr>
            <p:nvPr/>
          </p:nvSpPr>
          <p:spPr bwMode="auto">
            <a:xfrm>
              <a:off x="-3810" y="0"/>
              <a:ext cx="52578" cy="29718"/>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28" name="Oval 4"/>
            <p:cNvSpPr>
              <a:spLocks noChangeArrowheads="1"/>
            </p:cNvSpPr>
            <p:nvPr/>
          </p:nvSpPr>
          <p:spPr bwMode="auto">
            <a:xfrm>
              <a:off x="16097" y="5715"/>
              <a:ext cx="4426" cy="2806"/>
            </a:xfrm>
            <a:prstGeom prst="ellipse">
              <a:avLst/>
            </a:prstGeom>
            <a:solidFill>
              <a:srgbClr val="FFC000"/>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rgbClr val="000000"/>
                  </a:solidFill>
                  <a:effectLst/>
                  <a:latin typeface="Arial" pitchFamily="34" charset="0"/>
                  <a:ea typeface="Times New Roman" pitchFamily="18" charset="0"/>
                  <a:cs typeface="Arial" pitchFamily="34" charset="0"/>
                </a:rPr>
                <a:t>H</a:t>
              </a:r>
              <a:r>
                <a:rPr kumimoji="0" lang="sr-Latn-CS" sz="1000" b="1" i="0" u="none" strike="noStrike" cap="none" normalizeH="0" baseline="-30000">
                  <a:ln>
                    <a:noFill/>
                  </a:ln>
                  <a:solidFill>
                    <a:srgbClr val="000000"/>
                  </a:solidFill>
                  <a:effectLst/>
                  <a:latin typeface="Arial" pitchFamily="34" charset="0"/>
                  <a:ea typeface="Times New Roman" pitchFamily="18" charset="0"/>
                  <a:cs typeface="Arial" pitchFamily="34" charset="0"/>
                </a:rPr>
                <a:t>1</a:t>
              </a:r>
              <a:endParaRPr kumimoji="0" lang="sr-Latn-CS" sz="1800" b="0" i="0" u="none" strike="noStrike" cap="none" normalizeH="0" baseline="0">
                <a:ln>
                  <a:noFill/>
                </a:ln>
                <a:solidFill>
                  <a:srgbClr val="000000"/>
                </a:solidFill>
                <a:effectLst/>
                <a:latin typeface="Arial" pitchFamily="34" charset="0"/>
                <a:cs typeface="Arial" pitchFamily="34" charset="0"/>
              </a:endParaRPr>
            </a:p>
          </p:txBody>
        </p:sp>
        <p:sp>
          <p:nvSpPr>
            <p:cNvPr id="229" name="Oval 5"/>
            <p:cNvSpPr>
              <a:spLocks noChangeArrowheads="1"/>
            </p:cNvSpPr>
            <p:nvPr/>
          </p:nvSpPr>
          <p:spPr bwMode="auto">
            <a:xfrm>
              <a:off x="3810" y="1143"/>
              <a:ext cx="2406"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Oval 6"/>
            <p:cNvSpPr>
              <a:spLocks noChangeArrowheads="1"/>
            </p:cNvSpPr>
            <p:nvPr/>
          </p:nvSpPr>
          <p:spPr bwMode="auto">
            <a:xfrm>
              <a:off x="3810" y="5715"/>
              <a:ext cx="2406"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Oval 7"/>
            <p:cNvSpPr>
              <a:spLocks noChangeArrowheads="1"/>
            </p:cNvSpPr>
            <p:nvPr/>
          </p:nvSpPr>
          <p:spPr bwMode="auto">
            <a:xfrm>
              <a:off x="3810" y="10287"/>
              <a:ext cx="2393"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AutoShape 8"/>
            <p:cNvSpPr>
              <a:spLocks noChangeShapeType="1"/>
            </p:cNvSpPr>
            <p:nvPr/>
          </p:nvSpPr>
          <p:spPr bwMode="auto">
            <a:xfrm>
              <a:off x="5867" y="3092"/>
              <a:ext cx="10662" cy="3035"/>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AutoShape 9"/>
            <p:cNvSpPr>
              <a:spLocks noChangeShapeType="1"/>
            </p:cNvSpPr>
            <p:nvPr/>
          </p:nvSpPr>
          <p:spPr bwMode="auto">
            <a:xfrm>
              <a:off x="6216" y="6858"/>
              <a:ext cx="9881" cy="260"/>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AutoShape 10"/>
            <p:cNvSpPr>
              <a:spLocks noChangeShapeType="1"/>
            </p:cNvSpPr>
            <p:nvPr/>
          </p:nvSpPr>
          <p:spPr bwMode="auto">
            <a:xfrm flipV="1">
              <a:off x="5854" y="8108"/>
              <a:ext cx="10675" cy="2515"/>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Oval 11"/>
            <p:cNvSpPr>
              <a:spLocks noChangeArrowheads="1"/>
            </p:cNvSpPr>
            <p:nvPr/>
          </p:nvSpPr>
          <p:spPr bwMode="auto">
            <a:xfrm>
              <a:off x="37623" y="18288"/>
              <a:ext cx="4426" cy="2806"/>
            </a:xfrm>
            <a:prstGeom prst="ellipse">
              <a:avLst/>
            </a:prstGeom>
            <a:solidFill>
              <a:srgbClr val="FFC000"/>
            </a:solidFill>
            <a:ln w="12700">
              <a:solidFill>
                <a:srgbClr val="000000"/>
              </a:solidFill>
              <a:round/>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000" b="1" i="0" u="none" strike="noStrike" cap="none" normalizeH="0" baseline="0">
                  <a:ln>
                    <a:noFill/>
                  </a:ln>
                  <a:solidFill>
                    <a:srgbClr val="000000"/>
                  </a:solidFill>
                  <a:effectLst/>
                  <a:latin typeface="Arial" pitchFamily="34" charset="0"/>
                  <a:ea typeface="Times New Roman" pitchFamily="18" charset="0"/>
                  <a:cs typeface="Arial" pitchFamily="34" charset="0"/>
                </a:rPr>
                <a:t>H</a:t>
              </a:r>
              <a:r>
                <a:rPr kumimoji="0" lang="sr-Latn-CS" sz="1000" b="1" i="0" u="none" strike="noStrike" cap="none" normalizeH="0" baseline="-30000">
                  <a:ln>
                    <a:noFill/>
                  </a:ln>
                  <a:solidFill>
                    <a:srgbClr val="000000"/>
                  </a:solidFill>
                  <a:effectLst/>
                  <a:latin typeface="Arial" pitchFamily="34" charset="0"/>
                  <a:ea typeface="Times New Roman" pitchFamily="18" charset="0"/>
                  <a:cs typeface="Arial" pitchFamily="34" charset="0"/>
                </a:rPr>
                <a:t>2</a:t>
              </a:r>
              <a:endParaRPr kumimoji="0" lang="sr-Latn-CS" sz="1800" b="0" i="0" u="none" strike="noStrike" cap="none" normalizeH="0" baseline="0">
                <a:ln>
                  <a:noFill/>
                </a:ln>
                <a:solidFill>
                  <a:srgbClr val="000000"/>
                </a:solidFill>
                <a:effectLst/>
                <a:latin typeface="Arial" pitchFamily="34" charset="0"/>
                <a:cs typeface="Arial" pitchFamily="34" charset="0"/>
              </a:endParaRPr>
            </a:p>
          </p:txBody>
        </p:sp>
        <p:sp>
          <p:nvSpPr>
            <p:cNvPr id="247" name="Oval 12"/>
            <p:cNvSpPr>
              <a:spLocks noChangeArrowheads="1"/>
            </p:cNvSpPr>
            <p:nvPr/>
          </p:nvSpPr>
          <p:spPr bwMode="auto">
            <a:xfrm>
              <a:off x="46361" y="4572"/>
              <a:ext cx="2407"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Oval 13"/>
            <p:cNvSpPr>
              <a:spLocks noChangeArrowheads="1"/>
            </p:cNvSpPr>
            <p:nvPr/>
          </p:nvSpPr>
          <p:spPr bwMode="auto">
            <a:xfrm>
              <a:off x="32004" y="5715"/>
              <a:ext cx="2393"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Oval 14"/>
            <p:cNvSpPr>
              <a:spLocks noChangeArrowheads="1"/>
            </p:cNvSpPr>
            <p:nvPr/>
          </p:nvSpPr>
          <p:spPr bwMode="auto">
            <a:xfrm>
              <a:off x="45599" y="18288"/>
              <a:ext cx="2407"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Oval 15"/>
            <p:cNvSpPr>
              <a:spLocks noChangeArrowheads="1"/>
            </p:cNvSpPr>
            <p:nvPr/>
          </p:nvSpPr>
          <p:spPr bwMode="auto">
            <a:xfrm>
              <a:off x="42672" y="26289"/>
              <a:ext cx="2393"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Oval 16"/>
            <p:cNvSpPr>
              <a:spLocks noChangeArrowheads="1"/>
            </p:cNvSpPr>
            <p:nvPr/>
          </p:nvSpPr>
          <p:spPr bwMode="auto">
            <a:xfrm>
              <a:off x="37338" y="26289"/>
              <a:ext cx="2406"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AutoShape 18"/>
            <p:cNvSpPr>
              <a:spLocks noChangeShapeType="1"/>
            </p:cNvSpPr>
            <p:nvPr/>
          </p:nvSpPr>
          <p:spPr bwMode="auto">
            <a:xfrm>
              <a:off x="33204" y="8001"/>
              <a:ext cx="4851" cy="10699"/>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AutoShape 19"/>
            <p:cNvSpPr>
              <a:spLocks noChangeShapeType="1"/>
            </p:cNvSpPr>
            <p:nvPr/>
          </p:nvSpPr>
          <p:spPr bwMode="auto">
            <a:xfrm flipH="1">
              <a:off x="42042" y="19431"/>
              <a:ext cx="3557" cy="482"/>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AutoShape 21"/>
            <p:cNvSpPr>
              <a:spLocks noChangeShapeType="1"/>
            </p:cNvSpPr>
            <p:nvPr/>
          </p:nvSpPr>
          <p:spPr bwMode="auto">
            <a:xfrm flipV="1">
              <a:off x="38544" y="21094"/>
              <a:ext cx="559" cy="5195"/>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Oval 23"/>
            <p:cNvSpPr>
              <a:spLocks noChangeArrowheads="1"/>
            </p:cNvSpPr>
            <p:nvPr/>
          </p:nvSpPr>
          <p:spPr bwMode="auto">
            <a:xfrm>
              <a:off x="37338" y="3429"/>
              <a:ext cx="2393"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AutoShape 25"/>
            <p:cNvSpPr>
              <a:spLocks noChangeShapeType="1"/>
            </p:cNvSpPr>
            <p:nvPr/>
          </p:nvSpPr>
          <p:spPr bwMode="auto">
            <a:xfrm>
              <a:off x="38538" y="5715"/>
              <a:ext cx="565" cy="12573"/>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 name="Oval 26"/>
            <p:cNvSpPr>
              <a:spLocks noChangeArrowheads="1"/>
            </p:cNvSpPr>
            <p:nvPr/>
          </p:nvSpPr>
          <p:spPr bwMode="auto">
            <a:xfrm>
              <a:off x="29718" y="27432"/>
              <a:ext cx="2406" cy="2286"/>
            </a:xfrm>
            <a:prstGeom prst="ellipse">
              <a:avLst/>
            </a:prstGeom>
            <a:solidFill>
              <a:srgbClr val="969696"/>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AutoShape 27"/>
            <p:cNvSpPr>
              <a:spLocks noChangeShapeType="1"/>
            </p:cNvSpPr>
            <p:nvPr/>
          </p:nvSpPr>
          <p:spPr bwMode="auto">
            <a:xfrm flipH="1">
              <a:off x="31775" y="20681"/>
              <a:ext cx="6280" cy="7087"/>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 name="AutoShape 28"/>
            <p:cNvSpPr>
              <a:spLocks noChangeShapeType="1"/>
            </p:cNvSpPr>
            <p:nvPr/>
          </p:nvSpPr>
          <p:spPr bwMode="auto">
            <a:xfrm flipV="1">
              <a:off x="20523" y="6051"/>
              <a:ext cx="11830" cy="807"/>
            </a:xfrm>
            <a:prstGeom prst="straightConnector1">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AutoShape 29"/>
            <p:cNvSpPr>
              <a:spLocks noChangeShapeType="1"/>
            </p:cNvSpPr>
            <p:nvPr/>
          </p:nvSpPr>
          <p:spPr bwMode="auto">
            <a:xfrm rot="16200000">
              <a:off x="31998" y="-9856"/>
              <a:ext cx="1143" cy="29992"/>
            </a:xfrm>
            <a:prstGeom prst="curvedConnector3">
              <a:avLst>
                <a:gd name="adj1" fmla="val 300000"/>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0197257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Spatial Configuration of Network Structure - Analysis</a:t>
            </a:r>
            <a:endParaRPr lang="en-US"/>
          </a:p>
        </p:txBody>
      </p:sp>
      <p:sp>
        <p:nvSpPr>
          <p:cNvPr id="3" name="Content Placeholder 2"/>
          <p:cNvSpPr>
            <a:spLocks noGrp="1"/>
          </p:cNvSpPr>
          <p:nvPr>
            <p:ph sz="quarter" idx="1"/>
          </p:nvPr>
        </p:nvSpPr>
        <p:spPr>
          <a:xfrm>
            <a:off x="301752" y="1828800"/>
            <a:ext cx="8503920" cy="4505324"/>
          </a:xfrm>
        </p:spPr>
        <p:txBody>
          <a:bodyPr>
            <a:normAutofit/>
          </a:bodyPr>
          <a:lstStyle/>
          <a:p>
            <a:pPr marL="342900" indent="-342900" algn="just">
              <a:spcBef>
                <a:spcPts val="1200"/>
              </a:spcBef>
              <a:buFont typeface="Arial" panose="020B0604020202020204" pitchFamily="34" charset="0"/>
              <a:buChar char="•"/>
            </a:pPr>
            <a:r>
              <a:rPr lang="en-US" sz="2200"/>
              <a:t>Graph theory – used for basic analysis of spatial configuration of networks and analysis of the effect of merging two airlines</a:t>
            </a:r>
            <a:r>
              <a:rPr lang="sr-Latn-RS" sz="2200"/>
              <a:t>.</a:t>
            </a:r>
          </a:p>
          <a:p>
            <a:pPr marL="342900" indent="-342900" algn="just">
              <a:spcBef>
                <a:spcPts val="1200"/>
              </a:spcBef>
              <a:buFont typeface="Arial" panose="020B0604020202020204" pitchFamily="34" charset="0"/>
              <a:buChar char="•"/>
            </a:pPr>
            <a:r>
              <a:rPr lang="en-US" sz="2200"/>
              <a:t>Hub location - aims to spatially optimize the hub-and-spoke network.</a:t>
            </a:r>
          </a:p>
          <a:p>
            <a:pPr marL="855663" lvl="1" indent="-342900" algn="just">
              <a:spcBef>
                <a:spcPts val="1200"/>
              </a:spcBef>
              <a:buFont typeface="Arial" panose="020B0604020202020204" pitchFamily="34" charset="0"/>
              <a:buChar char="•"/>
            </a:pPr>
            <a:r>
              <a:rPr lang="en-US" sz="2200"/>
              <a:t>Nodes in the network are divided into nodes and hubs</a:t>
            </a:r>
            <a:r>
              <a:rPr lang="sr-Latn-RS" sz="2200"/>
              <a:t>.</a:t>
            </a:r>
            <a:r>
              <a:rPr lang="en-GB" sz="2200"/>
              <a:t> </a:t>
            </a:r>
          </a:p>
          <a:p>
            <a:pPr marL="855663" lvl="1" indent="-342900" algn="just">
              <a:spcBef>
                <a:spcPts val="1200"/>
              </a:spcBef>
              <a:buFont typeface="Arial" panose="020B0604020202020204" pitchFamily="34" charset="0"/>
              <a:buChar char="•"/>
            </a:pPr>
            <a:r>
              <a:rPr lang="en-US" sz="2200"/>
              <a:t>Hubs are a special type of node positioned in such a way to allow connections between other nodes in the network - transfer nodes.</a:t>
            </a:r>
          </a:p>
          <a:p>
            <a:pPr marL="855663" lvl="1" indent="-342900" algn="just">
              <a:spcBef>
                <a:spcPts val="1200"/>
              </a:spcBef>
              <a:buFont typeface="Arial" panose="020B0604020202020204" pitchFamily="34" charset="0"/>
              <a:buChar char="•"/>
            </a:pPr>
            <a:r>
              <a:rPr lang="en-US" sz="2200"/>
              <a:t>Other nodes in the network are the source or destination</a:t>
            </a:r>
            <a:r>
              <a:rPr lang="sr-Latn-RS" sz="2200"/>
              <a:t>.</a:t>
            </a:r>
          </a:p>
        </p:txBody>
      </p:sp>
      <p:sp>
        <p:nvSpPr>
          <p:cNvPr id="8194" name="AutoShape 2" descr="Ð ÐµÐ·ÑÐ»ÑÐ°Ñ ÑÐ»Ð¸ÐºÐ° Ð·Ð° graph theor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4" name="Slide Number Placeholder 3"/>
          <p:cNvSpPr>
            <a:spLocks noGrp="1"/>
          </p:cNvSpPr>
          <p:nvPr>
            <p:ph type="sldNum" sz="quarter" idx="11"/>
          </p:nvPr>
        </p:nvSpPr>
        <p:spPr/>
        <p:txBody>
          <a:bodyPr/>
          <a:lstStyle/>
          <a:p>
            <a:fld id="{707FE137-0C1A-4C05-8B34-1D89C94DB814}" type="slidenum">
              <a:rPr lang="en-GB" smtClean="0"/>
              <a:pPr/>
              <a:t>19</a:t>
            </a:fld>
            <a:endParaRPr lang="en-GB"/>
          </a:p>
        </p:txBody>
      </p:sp>
    </p:spTree>
    <p:extLst>
      <p:ext uri="{BB962C8B-B14F-4D97-AF65-F5344CB8AC3E}">
        <p14:creationId xmlns:p14="http://schemas.microsoft.com/office/powerpoint/2010/main" val="1082918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ctrTitle"/>
          </p:nvPr>
        </p:nvSpPr>
        <p:spPr>
          <a:xfrm>
            <a:off x="1080488" y="2713038"/>
            <a:ext cx="7444533" cy="1143000"/>
          </a:xfrm>
        </p:spPr>
        <p:txBody>
          <a:bodyPr>
            <a:normAutofit/>
          </a:bodyPr>
          <a:lstStyle/>
          <a:p>
            <a:pPr eaLnBrk="1" hangingPunct="1"/>
            <a:r>
              <a:rPr lang="en-GB" sz="4400" b="1" dirty="0"/>
              <a:t>Network development/design</a:t>
            </a:r>
          </a:p>
        </p:txBody>
      </p:sp>
      <p:sp>
        <p:nvSpPr>
          <p:cNvPr id="7" name="Slide Number Placeholder 4"/>
          <p:cNvSpPr txBox="1">
            <a:spLocks/>
          </p:cNvSpPr>
          <p:nvPr/>
        </p:nvSpPr>
        <p:spPr>
          <a:xfrm>
            <a:off x="6512400" y="6530137"/>
            <a:ext cx="2133600" cy="252000"/>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26C1060F-8FEA-4B47-8EEE-5A6CDD216421}" type="slidenum">
              <a:rPr kumimoji="0" lang="en-US" altLang="en-US" sz="1000" b="0" i="0" u="none" strike="noStrike" kern="1200" cap="none" spc="0" normalizeH="0" baseline="0" noProof="0" smtClean="0">
                <a:ln>
                  <a:noFill/>
                </a:ln>
                <a:solidFill>
                  <a:schemeClr val="accent1">
                    <a:lumMod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altLang="en-US" sz="10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Spatial Configuration of Network Structure - Analysis</a:t>
            </a:r>
            <a:endParaRPr lang="en-US"/>
          </a:p>
        </p:txBody>
      </p:sp>
      <p:sp>
        <p:nvSpPr>
          <p:cNvPr id="3" name="Content Placeholder 2"/>
          <p:cNvSpPr>
            <a:spLocks noGrp="1"/>
          </p:cNvSpPr>
          <p:nvPr>
            <p:ph sz="quarter" idx="1"/>
          </p:nvPr>
        </p:nvSpPr>
        <p:spPr>
          <a:xfrm>
            <a:off x="301752" y="1752600"/>
            <a:ext cx="8503920" cy="4346448"/>
          </a:xfrm>
        </p:spPr>
        <p:txBody>
          <a:bodyPr>
            <a:normAutofit/>
          </a:bodyPr>
          <a:lstStyle/>
          <a:p>
            <a:pPr marL="342900" indent="-342900" algn="just">
              <a:spcAft>
                <a:spcPts val="1800"/>
              </a:spcAft>
              <a:buFont typeface="Arial" panose="020B0604020202020204" pitchFamily="34" charset="0"/>
              <a:buChar char="•"/>
            </a:pPr>
            <a:r>
              <a:rPr lang="en-US" sz="2000"/>
              <a:t>Measurement of concentration and dispersion - to assess the market concentration of the airline or to analyze the relationship between the price of transportation and the concentration of power of the airline for the purpose of assessing the monopoly position.</a:t>
            </a:r>
          </a:p>
          <a:p>
            <a:pPr marL="1085850" lvl="1" indent="-342900" algn="just">
              <a:spcAft>
                <a:spcPts val="1800"/>
              </a:spcAft>
              <a:buFont typeface="Arial" panose="020B0604020202020204" pitchFamily="34" charset="0"/>
              <a:buChar char="•"/>
            </a:pPr>
            <a:r>
              <a:rPr lang="en-US" sz="2000"/>
              <a:t>Different concentration measures can be used to measure the level of spatial concentration of the network, such as the coefficient of variance, </a:t>
            </a:r>
            <a:r>
              <a:rPr lang="en-US" sz="2000">
                <a:solidFill>
                  <a:srgbClr val="C00000"/>
                </a:solidFill>
              </a:rPr>
              <a:t>the </a:t>
            </a:r>
            <a:r>
              <a:rPr lang="en-US" sz="2000" err="1">
                <a:solidFill>
                  <a:srgbClr val="C00000"/>
                </a:solidFill>
              </a:rPr>
              <a:t>Herfindahl</a:t>
            </a:r>
            <a:r>
              <a:rPr lang="en-US" sz="2000">
                <a:solidFill>
                  <a:srgbClr val="C00000"/>
                </a:solidFill>
              </a:rPr>
              <a:t> index, the </a:t>
            </a:r>
            <a:r>
              <a:rPr lang="en-US" sz="2000" err="1">
                <a:solidFill>
                  <a:srgbClr val="C00000"/>
                </a:solidFill>
              </a:rPr>
              <a:t>Teil</a:t>
            </a:r>
            <a:r>
              <a:rPr lang="en-US" sz="2000">
                <a:solidFill>
                  <a:srgbClr val="C00000"/>
                </a:solidFill>
              </a:rPr>
              <a:t> measure of entropy, as well as the Gini index.</a:t>
            </a:r>
            <a:endParaRPr lang="sr-Latn-RS" sz="2000">
              <a:solidFill>
                <a:srgbClr val="C00000"/>
              </a:solidFill>
            </a:endParaRPr>
          </a:p>
        </p:txBody>
      </p:sp>
      <p:sp>
        <p:nvSpPr>
          <p:cNvPr id="5" name="Slide Number Placeholder 4"/>
          <p:cNvSpPr>
            <a:spLocks noGrp="1"/>
          </p:cNvSpPr>
          <p:nvPr>
            <p:ph type="sldNum" sz="quarter" idx="11"/>
          </p:nvPr>
        </p:nvSpPr>
        <p:spPr/>
        <p:txBody>
          <a:bodyPr/>
          <a:lstStyle/>
          <a:p>
            <a:fld id="{707FE137-0C1A-4C05-8B34-1D89C94DB814}" type="slidenum">
              <a:rPr lang="en-GB" smtClean="0"/>
              <a:pPr/>
              <a:t>20</a:t>
            </a:fld>
            <a:endParaRPr lang="en-GB"/>
          </a:p>
        </p:txBody>
      </p:sp>
    </p:spTree>
    <p:extLst>
      <p:ext uri="{BB962C8B-B14F-4D97-AF65-F5344CB8AC3E}">
        <p14:creationId xmlns:p14="http://schemas.microsoft.com/office/powerpoint/2010/main" val="2419643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Temporal Configuration of A Network Structure</a:t>
            </a:r>
            <a:endParaRPr lang="en-US"/>
          </a:p>
        </p:txBody>
      </p:sp>
      <p:sp>
        <p:nvSpPr>
          <p:cNvPr id="3" name="Content Placeholder 2"/>
          <p:cNvSpPr>
            <a:spLocks noGrp="1"/>
          </p:cNvSpPr>
          <p:nvPr>
            <p:ph sz="quarter" idx="1"/>
          </p:nvPr>
        </p:nvSpPr>
        <p:spPr>
          <a:xfrm>
            <a:off x="301752" y="1828800"/>
            <a:ext cx="8503920" cy="4270248"/>
          </a:xfrm>
        </p:spPr>
        <p:txBody>
          <a:bodyPr>
            <a:normAutofit/>
          </a:bodyPr>
          <a:lstStyle/>
          <a:p>
            <a:pPr marL="342900" indent="-342900" algn="just">
              <a:spcBef>
                <a:spcPts val="1200"/>
              </a:spcBef>
              <a:buFont typeface="Arial" panose="020B0604020202020204" pitchFamily="34" charset="0"/>
              <a:buChar char="•"/>
            </a:pPr>
            <a:r>
              <a:rPr lang="en-GB" sz="2000">
                <a:solidFill>
                  <a:srgbClr val="C00000"/>
                </a:solidFill>
              </a:rPr>
              <a:t>Temporal configuration </a:t>
            </a:r>
            <a:r>
              <a:rPr lang="en-US" sz="2000"/>
              <a:t>- measuring the time concentration of flights at a particular airport.</a:t>
            </a:r>
          </a:p>
          <a:p>
            <a:pPr marL="342900" indent="-342900" algn="just">
              <a:spcBef>
                <a:spcPts val="1200"/>
              </a:spcBef>
              <a:buFont typeface="Arial" panose="020B0604020202020204" pitchFamily="34" charset="0"/>
              <a:buChar char="•"/>
            </a:pPr>
            <a:r>
              <a:rPr lang="en-GB" sz="2000"/>
              <a:t>Temporal </a:t>
            </a:r>
            <a:r>
              <a:rPr lang="en-US" sz="2000"/>
              <a:t>concentration </a:t>
            </a:r>
            <a:r>
              <a:rPr lang="en-GB" sz="2000"/>
              <a:t>of a network </a:t>
            </a:r>
            <a:r>
              <a:rPr lang="en-US" sz="2000"/>
              <a:t>can be defined as the coordination of flight schedules at a particular airport resulting in an appropriate number and the quality of indirect connections offered through a given hub.</a:t>
            </a:r>
            <a:endParaRPr lang="sr-Latn-RS" sz="2000"/>
          </a:p>
          <a:p>
            <a:pPr marL="342900" indent="-342900" algn="just">
              <a:spcBef>
                <a:spcPts val="1200"/>
              </a:spcBef>
              <a:buFont typeface="Arial" panose="020B0604020202020204" pitchFamily="34" charset="0"/>
              <a:buChar char="•"/>
            </a:pPr>
            <a:r>
              <a:rPr lang="en-US" sz="2000"/>
              <a:t>The number and quality of indirect connections can be improved on the basis of a well-designed flight schedule or by adopting a wave system in the airline's flight schedule.</a:t>
            </a:r>
          </a:p>
          <a:p>
            <a:pPr algn="just">
              <a:spcBef>
                <a:spcPts val="1200"/>
              </a:spcBef>
            </a:pPr>
            <a:endParaRPr lang="en-US" sz="2000"/>
          </a:p>
        </p:txBody>
      </p:sp>
      <p:sp>
        <p:nvSpPr>
          <p:cNvPr id="5" name="Slide Number Placeholder 4"/>
          <p:cNvSpPr>
            <a:spLocks noGrp="1"/>
          </p:cNvSpPr>
          <p:nvPr>
            <p:ph type="sldNum" sz="quarter" idx="11"/>
          </p:nvPr>
        </p:nvSpPr>
        <p:spPr/>
        <p:txBody>
          <a:bodyPr/>
          <a:lstStyle/>
          <a:p>
            <a:fld id="{707FE137-0C1A-4C05-8B34-1D89C94DB814}" type="slidenum">
              <a:rPr lang="en-GB" smtClean="0"/>
              <a:pPr/>
              <a:t>21</a:t>
            </a:fld>
            <a:endParaRPr lang="en-GB"/>
          </a:p>
        </p:txBody>
      </p:sp>
    </p:spTree>
    <p:extLst>
      <p:ext uri="{BB962C8B-B14F-4D97-AF65-F5344CB8AC3E}">
        <p14:creationId xmlns:p14="http://schemas.microsoft.com/office/powerpoint/2010/main" val="16119620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Space-Time Continuum</a:t>
            </a:r>
          </a:p>
        </p:txBody>
      </p:sp>
      <p:sp>
        <p:nvSpPr>
          <p:cNvPr id="3" name="Content Placeholder 2"/>
          <p:cNvSpPr>
            <a:spLocks noGrp="1"/>
          </p:cNvSpPr>
          <p:nvPr>
            <p:ph sz="quarter" idx="1"/>
          </p:nvPr>
        </p:nvSpPr>
        <p:spPr>
          <a:xfrm>
            <a:off x="301752" y="1905000"/>
            <a:ext cx="8503920" cy="4194048"/>
          </a:xfrm>
        </p:spPr>
        <p:txBody>
          <a:bodyPr>
            <a:normAutofit/>
          </a:bodyPr>
          <a:lstStyle/>
          <a:p>
            <a:pPr marL="342900" indent="-342900" algn="just">
              <a:spcBef>
                <a:spcPts val="1200"/>
              </a:spcBef>
              <a:buFont typeface="Arial" panose="020B0604020202020204" pitchFamily="34" charset="0"/>
              <a:buChar char="•"/>
            </a:pPr>
            <a:r>
              <a:rPr lang="en-US" sz="2200"/>
              <a:t>An airline network is a set of connected airports in space and time.</a:t>
            </a:r>
          </a:p>
          <a:p>
            <a:pPr marL="342900" indent="-342900" algn="just">
              <a:spcBef>
                <a:spcPts val="1200"/>
              </a:spcBef>
              <a:buFont typeface="Arial" panose="020B0604020202020204" pitchFamily="34" charset="0"/>
              <a:buChar char="•"/>
            </a:pPr>
            <a:r>
              <a:rPr lang="en-US" sz="2200"/>
              <a:t>The development of the airline network must be observed through the development of both dimensions: space and time.</a:t>
            </a:r>
          </a:p>
          <a:p>
            <a:pPr marL="342900" indent="-342900" algn="just">
              <a:spcBef>
                <a:spcPts val="1200"/>
              </a:spcBef>
              <a:buFont typeface="Arial" panose="020B0604020202020204" pitchFamily="34" charset="0"/>
              <a:buChar char="•"/>
            </a:pPr>
            <a:r>
              <a:rPr lang="en-US" sz="2200"/>
              <a:t>The structure of the airline's network is defined as the level of spatial and temporal concentration of traffic flows in a given network.</a:t>
            </a:r>
            <a:endParaRPr lang="sr-Latn-RS" sz="2200"/>
          </a:p>
        </p:txBody>
      </p:sp>
      <p:sp>
        <p:nvSpPr>
          <p:cNvPr id="5" name="Slide Number Placeholder 4"/>
          <p:cNvSpPr>
            <a:spLocks noGrp="1"/>
          </p:cNvSpPr>
          <p:nvPr>
            <p:ph type="sldNum" sz="quarter" idx="11"/>
          </p:nvPr>
        </p:nvSpPr>
        <p:spPr/>
        <p:txBody>
          <a:bodyPr/>
          <a:lstStyle/>
          <a:p>
            <a:fld id="{707FE137-0C1A-4C05-8B34-1D89C94DB814}" type="slidenum">
              <a:rPr lang="en-GB" smtClean="0"/>
              <a:pPr/>
              <a:t>22</a:t>
            </a:fld>
            <a:endParaRPr lang="en-GB"/>
          </a:p>
        </p:txBody>
      </p:sp>
    </p:spTree>
    <p:extLst>
      <p:ext uri="{BB962C8B-B14F-4D97-AF65-F5344CB8AC3E}">
        <p14:creationId xmlns:p14="http://schemas.microsoft.com/office/powerpoint/2010/main" val="34409024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Space-Time Continuum</a:t>
            </a:r>
          </a:p>
        </p:txBody>
      </p:sp>
      <p:sp>
        <p:nvSpPr>
          <p:cNvPr id="3" name="Content Placeholder 2"/>
          <p:cNvSpPr>
            <a:spLocks noGrp="1"/>
          </p:cNvSpPr>
          <p:nvPr>
            <p:ph sz="quarter" idx="1"/>
          </p:nvPr>
        </p:nvSpPr>
        <p:spPr>
          <a:xfrm>
            <a:off x="457199" y="1600200"/>
            <a:ext cx="8362335" cy="4525963"/>
          </a:xfrm>
        </p:spPr>
        <p:txBody>
          <a:bodyPr>
            <a:normAutofit/>
          </a:bodyPr>
          <a:lstStyle/>
          <a:p>
            <a:pPr marL="342900" indent="-342900" algn="just">
              <a:buFont typeface="Arial" panose="020B0604020202020204" pitchFamily="34" charset="0"/>
              <a:buChar char="•"/>
            </a:pPr>
            <a:r>
              <a:rPr lang="en-US" sz="2200"/>
              <a:t>Spatial and temporal concentration - the four most common structures of an airline's network</a:t>
            </a:r>
          </a:p>
          <a:p>
            <a:pPr marL="342900" indent="-342900" algn="just">
              <a:buFont typeface="Arial" panose="020B0604020202020204" pitchFamily="34" charset="0"/>
              <a:buChar char="•"/>
            </a:pPr>
            <a:endParaRPr lang="en-US" sz="2200"/>
          </a:p>
          <a:p>
            <a:pPr marL="342900" indent="-342900" algn="just">
              <a:buFont typeface="Arial" panose="020B0604020202020204" pitchFamily="34" charset="0"/>
              <a:buChar char="•"/>
            </a:pPr>
            <a:endParaRPr lang="sr-Latn-RS"/>
          </a:p>
          <a:p>
            <a:endParaRPr lang="sr-Latn-RS"/>
          </a:p>
          <a:p>
            <a:endParaRPr lang="sr-Latn-RS"/>
          </a:p>
          <a:p>
            <a:endParaRPr lang="sr-Latn-RS"/>
          </a:p>
          <a:p>
            <a:endParaRPr lang="sr-Latn-RS"/>
          </a:p>
          <a:p>
            <a:pPr marL="342900" indent="-342900" algn="just">
              <a:spcBef>
                <a:spcPts val="1800"/>
              </a:spcBef>
              <a:buFont typeface="Arial" panose="020B0604020202020204" pitchFamily="34" charset="0"/>
              <a:buChar char="•"/>
            </a:pPr>
            <a:endParaRPr lang="en-US" sz="2200"/>
          </a:p>
          <a:p>
            <a:pPr marL="342900" indent="-342900" algn="just">
              <a:spcBef>
                <a:spcPts val="1800"/>
              </a:spcBef>
              <a:buFont typeface="Arial" panose="020B0604020202020204" pitchFamily="34" charset="0"/>
              <a:buChar char="•"/>
            </a:pPr>
            <a:r>
              <a:rPr lang="en-US" sz="2200"/>
              <a:t>In addition to the structures shown, airline networks vary in a two-dimensional continuum of spatial and temporal concentration.</a:t>
            </a:r>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592545818"/>
              </p:ext>
            </p:extLst>
          </p:nvPr>
        </p:nvGraphicFramePr>
        <p:xfrm>
          <a:off x="855406" y="2558845"/>
          <a:ext cx="7851206" cy="1934127"/>
        </p:xfrm>
        <a:graphic>
          <a:graphicData uri="http://schemas.openxmlformats.org/drawingml/2006/table">
            <a:tbl>
              <a:tblPr firstRow="1" bandRow="1">
                <a:tableStyleId>{6E25E649-3F16-4E02-A733-19D2CDBF48F0}</a:tableStyleId>
              </a:tblPr>
              <a:tblGrid>
                <a:gridCol w="2160883">
                  <a:extLst>
                    <a:ext uri="{9D8B030D-6E8A-4147-A177-3AD203B41FA5}">
                      <a16:colId xmlns:a16="http://schemas.microsoft.com/office/drawing/2014/main" val="20000"/>
                    </a:ext>
                  </a:extLst>
                </a:gridCol>
                <a:gridCol w="3169294">
                  <a:extLst>
                    <a:ext uri="{9D8B030D-6E8A-4147-A177-3AD203B41FA5}">
                      <a16:colId xmlns:a16="http://schemas.microsoft.com/office/drawing/2014/main" val="20001"/>
                    </a:ext>
                  </a:extLst>
                </a:gridCol>
                <a:gridCol w="2521029">
                  <a:extLst>
                    <a:ext uri="{9D8B030D-6E8A-4147-A177-3AD203B41FA5}">
                      <a16:colId xmlns:a16="http://schemas.microsoft.com/office/drawing/2014/main" val="20002"/>
                    </a:ext>
                  </a:extLst>
                </a:gridCol>
              </a:tblGrid>
              <a:tr h="451669">
                <a:tc rowSpan="2">
                  <a:txBody>
                    <a:bodyPr/>
                    <a:lstStyle/>
                    <a:p>
                      <a:r>
                        <a:rPr lang="en-US" sz="1700"/>
                        <a:t>Level of spatial concentration</a:t>
                      </a:r>
                      <a:endParaRPr lang="en-US" sz="1700">
                        <a:solidFill>
                          <a:schemeClr val="tx1">
                            <a:lumMod val="65000"/>
                            <a:lumOff val="35000"/>
                          </a:schemeClr>
                        </a:solidFill>
                        <a:latin typeface="Calibri" pitchFamily="34" charset="0"/>
                        <a:cs typeface="Calibri" pitchFamily="34" charset="0"/>
                      </a:endParaRPr>
                    </a:p>
                  </a:txBody>
                  <a:tcPr/>
                </a:tc>
                <a:tc gridSpan="2">
                  <a:txBody>
                    <a:bodyPr/>
                    <a:lstStyle/>
                    <a:p>
                      <a:pPr algn="ctr"/>
                      <a:r>
                        <a:rPr lang="en-US" sz="1700"/>
                        <a:t>The level of time concentration in the hub</a:t>
                      </a:r>
                      <a:endParaRPr lang="en-US" sz="1700">
                        <a:solidFill>
                          <a:schemeClr val="tx1">
                            <a:lumMod val="65000"/>
                            <a:lumOff val="35000"/>
                          </a:schemeClr>
                        </a:solidFill>
                        <a:latin typeface="Calibri" pitchFamily="34" charset="0"/>
                        <a:cs typeface="Calibri"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451669">
                <a:tc vMerge="1">
                  <a:txBody>
                    <a:bodyPr/>
                    <a:lstStyle/>
                    <a:p>
                      <a:endParaRPr lang="en-US" dirty="0"/>
                    </a:p>
                  </a:txBody>
                  <a:tcPr/>
                </a:tc>
                <a:tc>
                  <a:txBody>
                    <a:bodyPr/>
                    <a:lstStyle/>
                    <a:p>
                      <a:pPr algn="ctr"/>
                      <a:r>
                        <a:rPr lang="sr-Latn-RS"/>
                        <a:t>Co</a:t>
                      </a:r>
                      <a:r>
                        <a:rPr lang="en-US"/>
                        <a:t>-</a:t>
                      </a:r>
                      <a:r>
                        <a:rPr lang="sr-Latn-RS"/>
                        <a:t>ordinated</a:t>
                      </a:r>
                      <a:endParaRPr lang="en-US" i="1">
                        <a:latin typeface="Calibri" pitchFamily="34" charset="0"/>
                        <a:cs typeface="Calibri" pitchFamily="34" charset="0"/>
                      </a:endParaRPr>
                    </a:p>
                  </a:txBody>
                  <a:tcPr/>
                </a:tc>
                <a:tc>
                  <a:txBody>
                    <a:bodyPr/>
                    <a:lstStyle/>
                    <a:p>
                      <a:pPr algn="ctr"/>
                      <a:r>
                        <a:rPr lang="sr-Latn-RS"/>
                        <a:t>Random</a:t>
                      </a:r>
                      <a:endParaRPr lang="en-US" i="1">
                        <a:latin typeface="Calibri" pitchFamily="34" charset="0"/>
                        <a:cs typeface="Calibri" pitchFamily="34" charset="0"/>
                      </a:endParaRPr>
                    </a:p>
                  </a:txBody>
                  <a:tcPr/>
                </a:tc>
                <a:extLst>
                  <a:ext uri="{0D108BD9-81ED-4DB2-BD59-A6C34878D82A}">
                    <a16:rowId xmlns:a16="http://schemas.microsoft.com/office/drawing/2014/main" val="10001"/>
                  </a:ext>
                </a:extLst>
              </a:tr>
              <a:tr h="451669">
                <a:tc>
                  <a:txBody>
                    <a:bodyPr/>
                    <a:lstStyle/>
                    <a:p>
                      <a:r>
                        <a:rPr lang="sr-Latn-RS"/>
                        <a:t>Concentrated</a:t>
                      </a:r>
                      <a:endParaRPr lang="en-US" i="1">
                        <a:latin typeface="Calibri" pitchFamily="34" charset="0"/>
                        <a:cs typeface="Calibri" pitchFamily="34" charset="0"/>
                      </a:endParaRPr>
                    </a:p>
                  </a:txBody>
                  <a:tcPr/>
                </a:tc>
                <a:tc>
                  <a:txBody>
                    <a:bodyPr/>
                    <a:lstStyle/>
                    <a:p>
                      <a:pPr algn="ctr"/>
                      <a:r>
                        <a:rPr lang="sr-Latn-RS" sz="1600"/>
                        <a:t>Hub-and-spoke</a:t>
                      </a:r>
                      <a:endParaRPr lang="en-US" sz="1600">
                        <a:solidFill>
                          <a:schemeClr val="tx1">
                            <a:lumMod val="65000"/>
                            <a:lumOff val="35000"/>
                          </a:schemeClr>
                        </a:solidFill>
                        <a:latin typeface="Calibri" pitchFamily="34" charset="0"/>
                        <a:cs typeface="Calibri" pitchFamily="34" charset="0"/>
                      </a:endParaRPr>
                    </a:p>
                  </a:txBody>
                  <a:tcPr/>
                </a:tc>
                <a:tc>
                  <a:txBody>
                    <a:bodyPr/>
                    <a:lstStyle/>
                    <a:p>
                      <a:pPr algn="ctr"/>
                      <a:r>
                        <a:rPr lang="sr-Latn-RS" sz="1600"/>
                        <a:t>Random-radial</a:t>
                      </a:r>
                      <a:endParaRPr lang="en-US" sz="1600">
                        <a:solidFill>
                          <a:schemeClr val="tx1">
                            <a:lumMod val="65000"/>
                            <a:lumOff val="35000"/>
                          </a:schemeClr>
                        </a:solidFill>
                        <a:latin typeface="Calibri" pitchFamily="34" charset="0"/>
                        <a:cs typeface="Calibri" pitchFamily="34" charset="0"/>
                      </a:endParaRPr>
                    </a:p>
                  </a:txBody>
                  <a:tcPr/>
                </a:tc>
                <a:extLst>
                  <a:ext uri="{0D108BD9-81ED-4DB2-BD59-A6C34878D82A}">
                    <a16:rowId xmlns:a16="http://schemas.microsoft.com/office/drawing/2014/main" val="10002"/>
                  </a:ext>
                </a:extLst>
              </a:tr>
              <a:tr h="451669">
                <a:tc>
                  <a:txBody>
                    <a:bodyPr/>
                    <a:lstStyle/>
                    <a:p>
                      <a:r>
                        <a:rPr lang="sr-Latn-RS"/>
                        <a:t>Deconcentrated</a:t>
                      </a:r>
                      <a:endParaRPr lang="en-US" i="1">
                        <a:latin typeface="Calibri" pitchFamily="34" charset="0"/>
                        <a:cs typeface="Calibri" pitchFamily="34" charset="0"/>
                      </a:endParaRPr>
                    </a:p>
                  </a:txBody>
                  <a:tcPr/>
                </a:tc>
                <a:tc>
                  <a:txBody>
                    <a:bodyPr/>
                    <a:lstStyle/>
                    <a:p>
                      <a:pPr algn="ctr"/>
                      <a:r>
                        <a:rPr lang="sr-Latn-RS" sz="1600"/>
                        <a:t>Co</a:t>
                      </a:r>
                      <a:r>
                        <a:rPr lang="en-US" sz="1600"/>
                        <a:t>-</a:t>
                      </a:r>
                      <a:r>
                        <a:rPr lang="sr-Latn-RS" sz="1600"/>
                        <a:t>ordinated</a:t>
                      </a:r>
                    </a:p>
                    <a:p>
                      <a:pPr algn="ctr"/>
                      <a:r>
                        <a:rPr lang="sr-Latn-RS" sz="1600"/>
                        <a:t>/Deconcentrated</a:t>
                      </a:r>
                      <a:endParaRPr lang="en-US" sz="1600">
                        <a:solidFill>
                          <a:schemeClr val="tx1">
                            <a:lumMod val="65000"/>
                            <a:lumOff val="35000"/>
                          </a:schemeClr>
                        </a:solidFill>
                        <a:latin typeface="Calibri" pitchFamily="34" charset="0"/>
                        <a:cs typeface="Calibri" pitchFamily="34" charset="0"/>
                      </a:endParaRPr>
                    </a:p>
                  </a:txBody>
                  <a:tcPr/>
                </a:tc>
                <a:tc>
                  <a:txBody>
                    <a:bodyPr/>
                    <a:lstStyle/>
                    <a:p>
                      <a:pPr algn="ctr"/>
                      <a:r>
                        <a:rPr lang="sr-Latn-RS" sz="1600"/>
                        <a:t>Point-to-point</a:t>
                      </a:r>
                      <a:endParaRPr lang="en-US" sz="1600">
                        <a:solidFill>
                          <a:schemeClr val="tx1">
                            <a:lumMod val="65000"/>
                            <a:lumOff val="35000"/>
                          </a:schemeClr>
                        </a:solidFill>
                        <a:latin typeface="Calibri" pitchFamily="34" charset="0"/>
                        <a:cs typeface="Calibri" pitchFamily="34" charset="0"/>
                      </a:endParaRPr>
                    </a:p>
                  </a:txBody>
                  <a:tcPr/>
                </a:tc>
                <a:extLst>
                  <a:ext uri="{0D108BD9-81ED-4DB2-BD59-A6C34878D82A}">
                    <a16:rowId xmlns:a16="http://schemas.microsoft.com/office/drawing/2014/main" val="10003"/>
                  </a:ext>
                </a:extLst>
              </a:tr>
            </a:tbl>
          </a:graphicData>
        </a:graphic>
      </p:graphicFrame>
      <p:sp>
        <p:nvSpPr>
          <p:cNvPr id="6" name="Slide Number Placeholder 5"/>
          <p:cNvSpPr>
            <a:spLocks noGrp="1"/>
          </p:cNvSpPr>
          <p:nvPr>
            <p:ph type="sldNum" sz="quarter" idx="11"/>
          </p:nvPr>
        </p:nvSpPr>
        <p:spPr/>
        <p:txBody>
          <a:bodyPr/>
          <a:lstStyle/>
          <a:p>
            <a:fld id="{707FE137-0C1A-4C05-8B34-1D89C94DB814}" type="slidenum">
              <a:rPr lang="en-GB" smtClean="0"/>
              <a:pPr/>
              <a:t>23</a:t>
            </a:fld>
            <a:endParaRPr lang="en-GB"/>
          </a:p>
        </p:txBody>
      </p:sp>
    </p:spTree>
    <p:extLst>
      <p:ext uri="{BB962C8B-B14F-4D97-AF65-F5344CB8AC3E}">
        <p14:creationId xmlns:p14="http://schemas.microsoft.com/office/powerpoint/2010/main" val="746247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Temporal Concentration</a:t>
            </a:r>
          </a:p>
        </p:txBody>
      </p:sp>
      <p:sp>
        <p:nvSpPr>
          <p:cNvPr id="3" name="Content Placeholder 2"/>
          <p:cNvSpPr>
            <a:spLocks noGrp="1"/>
          </p:cNvSpPr>
          <p:nvPr>
            <p:ph sz="quarter" idx="1"/>
          </p:nvPr>
        </p:nvSpPr>
        <p:spPr>
          <a:xfrm>
            <a:off x="457199" y="1600200"/>
            <a:ext cx="7917255" cy="4525963"/>
          </a:xfrm>
        </p:spPr>
        <p:txBody>
          <a:bodyPr>
            <a:normAutofit/>
          </a:bodyPr>
          <a:lstStyle/>
          <a:p>
            <a:pPr marL="342900" indent="-342900">
              <a:spcBef>
                <a:spcPts val="1200"/>
              </a:spcBef>
              <a:spcAft>
                <a:spcPts val="1200"/>
              </a:spcAft>
              <a:buFont typeface="Arial" panose="020B0604020202020204" pitchFamily="34" charset="0"/>
              <a:buChar char="•"/>
            </a:pPr>
            <a:r>
              <a:rPr lang="en-US" sz="2000">
                <a:solidFill>
                  <a:schemeClr val="bg2">
                    <a:lumMod val="50000"/>
                  </a:schemeClr>
                </a:solidFill>
              </a:rPr>
              <a:t>What is the temporal concentration of airline networks</a:t>
            </a:r>
            <a:r>
              <a:rPr lang="sr-Latn-RS" sz="2000">
                <a:solidFill>
                  <a:schemeClr val="bg2">
                    <a:lumMod val="50000"/>
                  </a:schemeClr>
                </a:solidFill>
              </a:rPr>
              <a:t>?</a:t>
            </a:r>
          </a:p>
          <a:p>
            <a:pPr lvl="1">
              <a:spcBef>
                <a:spcPts val="1200"/>
              </a:spcBef>
              <a:spcAft>
                <a:spcPts val="1200"/>
              </a:spcAft>
            </a:pPr>
            <a:r>
              <a:rPr lang="en-US" sz="2000"/>
              <a:t>Organization of flights in the flight schedule which results in a certain number and quality of indirect connections at the airline's hub</a:t>
            </a:r>
            <a:r>
              <a:rPr lang="sr-Latn-RS" sz="2000"/>
              <a:t>.</a:t>
            </a:r>
            <a:endParaRPr lang="en-US" sz="2000"/>
          </a:p>
          <a:p>
            <a:pPr marL="342900" indent="-342900" algn="just">
              <a:spcBef>
                <a:spcPts val="1200"/>
              </a:spcBef>
              <a:spcAft>
                <a:spcPts val="1200"/>
              </a:spcAft>
              <a:buFont typeface="Arial" panose="020B0604020202020204" pitchFamily="34" charset="0"/>
              <a:buChar char="•"/>
            </a:pPr>
            <a:r>
              <a:rPr lang="en-US" sz="2000"/>
              <a:t>The number and quality of indirect connections can be improved on the basis of a well-designed flight schedule or the adoption of a wave system in the flight schedule of airlines.</a:t>
            </a:r>
          </a:p>
          <a:p>
            <a:pPr marL="342900" indent="-342900" algn="just">
              <a:spcBef>
                <a:spcPts val="1200"/>
              </a:spcBef>
              <a:spcAft>
                <a:spcPts val="1200"/>
              </a:spcAft>
              <a:buFont typeface="Arial" panose="020B0604020202020204" pitchFamily="34" charset="0"/>
              <a:buChar char="•"/>
            </a:pPr>
            <a:r>
              <a:rPr lang="en-US" sz="2000"/>
              <a:t>The structure of the wave system consists of the number of waves, their time schedule and the structure of individual waves.</a:t>
            </a:r>
          </a:p>
        </p:txBody>
      </p:sp>
      <p:sp>
        <p:nvSpPr>
          <p:cNvPr id="5" name="Slide Number Placeholder 4"/>
          <p:cNvSpPr>
            <a:spLocks noGrp="1"/>
          </p:cNvSpPr>
          <p:nvPr>
            <p:ph type="sldNum" sz="quarter" idx="11"/>
          </p:nvPr>
        </p:nvSpPr>
        <p:spPr/>
        <p:txBody>
          <a:bodyPr/>
          <a:lstStyle/>
          <a:p>
            <a:fld id="{707FE137-0C1A-4C05-8B34-1D89C94DB814}" type="slidenum">
              <a:rPr lang="en-GB" smtClean="0"/>
              <a:pPr/>
              <a:t>24</a:t>
            </a:fld>
            <a:endParaRPr lang="en-GB"/>
          </a:p>
        </p:txBody>
      </p:sp>
    </p:spTree>
    <p:extLst>
      <p:ext uri="{BB962C8B-B14F-4D97-AF65-F5344CB8AC3E}">
        <p14:creationId xmlns:p14="http://schemas.microsoft.com/office/powerpoint/2010/main" val="10909509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Temporal</a:t>
            </a:r>
            <a:r>
              <a:rPr lang="sr-Latn-RS"/>
              <a:t> </a:t>
            </a:r>
            <a:r>
              <a:rPr lang="sr-Latn-RS" err="1"/>
              <a:t>Organization</a:t>
            </a:r>
            <a:r>
              <a:rPr lang="sr-Latn-RS"/>
              <a:t> </a:t>
            </a:r>
            <a:r>
              <a:rPr lang="sr-Latn-RS" err="1"/>
              <a:t>of</a:t>
            </a:r>
            <a:r>
              <a:rPr lang="sr-Latn-RS"/>
              <a:t> </a:t>
            </a:r>
            <a:r>
              <a:rPr lang="sr-Latn-RS" err="1"/>
              <a:t>Flights</a:t>
            </a:r>
            <a:endParaRPr lang="en-US"/>
          </a:p>
        </p:txBody>
      </p:sp>
      <p:sp>
        <p:nvSpPr>
          <p:cNvPr id="3" name="Content Placeholder 2"/>
          <p:cNvSpPr>
            <a:spLocks noGrp="1"/>
          </p:cNvSpPr>
          <p:nvPr>
            <p:ph sz="quarter" idx="1"/>
          </p:nvPr>
        </p:nvSpPr>
        <p:spPr>
          <a:xfrm>
            <a:off x="457200" y="1072950"/>
            <a:ext cx="7594600" cy="5053214"/>
          </a:xfrm>
        </p:spPr>
        <p:txBody>
          <a:bodyPr>
            <a:normAutofit/>
          </a:bodyPr>
          <a:lstStyle/>
          <a:p>
            <a:pPr marL="342900" indent="-342900" algn="just">
              <a:buFont typeface="Arial" panose="020B0604020202020204" pitchFamily="34" charset="0"/>
              <a:buChar char="•"/>
            </a:pPr>
            <a:r>
              <a:rPr lang="en-US" sz="2200"/>
              <a:t>At the hub, flights are organized so that the first wave of flights arrive at a similar time, passengers have enough time to transfer to a next flight (Minimum Connect Time MCT), followed by a concentration of departing flights.</a:t>
            </a:r>
            <a:endParaRPr lang="sr-Latn-RS" sz="2200"/>
          </a:p>
          <a:p>
            <a:pPr algn="just"/>
            <a:endParaRPr lang="sr-Latn-RS" sz="2200"/>
          </a:p>
          <a:p>
            <a:pPr algn="just"/>
            <a:endParaRPr lang="en-US" sz="2200"/>
          </a:p>
        </p:txBody>
      </p:sp>
      <p:pic>
        <p:nvPicPr>
          <p:cNvPr id="4" name="Picture 3"/>
          <p:cNvPicPr>
            <a:picLocks noChangeAspect="1"/>
          </p:cNvPicPr>
          <p:nvPr/>
        </p:nvPicPr>
        <p:blipFill>
          <a:blip r:embed="rId3"/>
          <a:stretch>
            <a:fillRect/>
          </a:stretch>
        </p:blipFill>
        <p:spPr>
          <a:xfrm>
            <a:off x="685800" y="3125022"/>
            <a:ext cx="7734300" cy="2438400"/>
          </a:xfrm>
          <a:prstGeom prst="rect">
            <a:avLst/>
          </a:prstGeom>
        </p:spPr>
      </p:pic>
      <p:sp>
        <p:nvSpPr>
          <p:cNvPr id="5" name="TextBox 4"/>
          <p:cNvSpPr txBox="1"/>
          <p:nvPr/>
        </p:nvSpPr>
        <p:spPr>
          <a:xfrm>
            <a:off x="3810000" y="4038600"/>
            <a:ext cx="1752600" cy="733534"/>
          </a:xfrm>
          <a:prstGeom prst="rect">
            <a:avLst/>
          </a:prstGeom>
          <a:noFill/>
        </p:spPr>
        <p:txBody>
          <a:bodyPr wrap="square" rtlCol="0">
            <a:spAutoFit/>
          </a:bodyPr>
          <a:lstStyle/>
          <a:p>
            <a:pPr>
              <a:lnSpc>
                <a:spcPts val="2500"/>
              </a:lnSpc>
            </a:pPr>
            <a:r>
              <a:rPr lang="en-US" sz="1600">
                <a:latin typeface="Calibri" panose="020F0502020204030204" pitchFamily="34" charset="0"/>
                <a:cs typeface="Calibri" panose="020F0502020204030204" pitchFamily="34" charset="0"/>
              </a:rPr>
              <a:t>Minimum</a:t>
            </a:r>
            <a:r>
              <a:rPr lang="sr-Latn-RS" sz="1600">
                <a:latin typeface="Calibri" panose="020F0502020204030204" pitchFamily="34" charset="0"/>
                <a:cs typeface="Calibri" panose="020F0502020204030204" pitchFamily="34" charset="0"/>
              </a:rPr>
              <a:t> </a:t>
            </a:r>
          </a:p>
          <a:p>
            <a:pPr>
              <a:lnSpc>
                <a:spcPts val="2500"/>
              </a:lnSpc>
            </a:pPr>
            <a:r>
              <a:rPr lang="en-US" sz="1600">
                <a:latin typeface="Calibri" panose="020F0502020204030204" pitchFamily="34" charset="0"/>
                <a:cs typeface="Calibri" panose="020F0502020204030204" pitchFamily="34" charset="0"/>
              </a:rPr>
              <a:t>Connecting time</a:t>
            </a:r>
          </a:p>
        </p:txBody>
      </p:sp>
      <p:sp>
        <p:nvSpPr>
          <p:cNvPr id="6" name="TextBox 5"/>
          <p:cNvSpPr txBox="1"/>
          <p:nvPr/>
        </p:nvSpPr>
        <p:spPr>
          <a:xfrm>
            <a:off x="1371600" y="5398150"/>
            <a:ext cx="1752600" cy="386901"/>
          </a:xfrm>
          <a:prstGeom prst="rect">
            <a:avLst/>
          </a:prstGeom>
          <a:noFill/>
        </p:spPr>
        <p:txBody>
          <a:bodyPr wrap="square" rtlCol="0">
            <a:spAutoFit/>
          </a:bodyPr>
          <a:lstStyle/>
          <a:p>
            <a:pPr>
              <a:lnSpc>
                <a:spcPts val="2500"/>
              </a:lnSpc>
            </a:pPr>
            <a:r>
              <a:rPr lang="en-US" sz="1600">
                <a:latin typeface="Calibri" panose="020F0502020204030204" pitchFamily="34" charset="0"/>
                <a:cs typeface="Calibri" panose="020F0502020204030204" pitchFamily="34" charset="0"/>
              </a:rPr>
              <a:t>Arrival wave</a:t>
            </a:r>
          </a:p>
        </p:txBody>
      </p:sp>
      <p:sp>
        <p:nvSpPr>
          <p:cNvPr id="7" name="TextBox 6"/>
          <p:cNvSpPr txBox="1"/>
          <p:nvPr/>
        </p:nvSpPr>
        <p:spPr>
          <a:xfrm>
            <a:off x="5638800" y="2743903"/>
            <a:ext cx="1752600" cy="412934"/>
          </a:xfrm>
          <a:prstGeom prst="rect">
            <a:avLst/>
          </a:prstGeom>
          <a:noFill/>
        </p:spPr>
        <p:txBody>
          <a:bodyPr wrap="square" rtlCol="0">
            <a:spAutoFit/>
          </a:bodyPr>
          <a:lstStyle/>
          <a:p>
            <a:pPr>
              <a:lnSpc>
                <a:spcPts val="2500"/>
              </a:lnSpc>
            </a:pPr>
            <a:r>
              <a:rPr lang="en-US" sz="1600">
                <a:latin typeface="Calibri" panose="020F0502020204030204" pitchFamily="34" charset="0"/>
                <a:cs typeface="Calibri" panose="020F0502020204030204" pitchFamily="34" charset="0"/>
              </a:rPr>
              <a:t>Departure wave</a:t>
            </a:r>
          </a:p>
        </p:txBody>
      </p:sp>
      <p:sp>
        <p:nvSpPr>
          <p:cNvPr id="8" name="TextBox 7"/>
          <p:cNvSpPr txBox="1"/>
          <p:nvPr/>
        </p:nvSpPr>
        <p:spPr>
          <a:xfrm>
            <a:off x="6860286" y="4114800"/>
            <a:ext cx="1521714" cy="386901"/>
          </a:xfrm>
          <a:prstGeom prst="rect">
            <a:avLst/>
          </a:prstGeom>
          <a:noFill/>
        </p:spPr>
        <p:txBody>
          <a:bodyPr wrap="square" rtlCol="0">
            <a:spAutoFit/>
          </a:bodyPr>
          <a:lstStyle/>
          <a:p>
            <a:pPr algn="r">
              <a:lnSpc>
                <a:spcPts val="2500"/>
              </a:lnSpc>
            </a:pPr>
            <a:r>
              <a:rPr lang="en-US" sz="1600">
                <a:latin typeface="Calibri" panose="020F0502020204030204" pitchFamily="34" charset="0"/>
                <a:cs typeface="Calibri" panose="020F0502020204030204" pitchFamily="34" charset="0"/>
              </a:rPr>
              <a:t>Time</a:t>
            </a:r>
          </a:p>
        </p:txBody>
      </p:sp>
      <p:sp>
        <p:nvSpPr>
          <p:cNvPr id="10" name="Slide Number Placeholder 9"/>
          <p:cNvSpPr>
            <a:spLocks noGrp="1"/>
          </p:cNvSpPr>
          <p:nvPr>
            <p:ph type="sldNum" sz="quarter" idx="11"/>
          </p:nvPr>
        </p:nvSpPr>
        <p:spPr/>
        <p:txBody>
          <a:bodyPr/>
          <a:lstStyle/>
          <a:p>
            <a:fld id="{707FE137-0C1A-4C05-8B34-1D89C94DB814}" type="slidenum">
              <a:rPr lang="en-GB" smtClean="0"/>
              <a:pPr/>
              <a:t>25</a:t>
            </a:fld>
            <a:endParaRPr lang="en-GB"/>
          </a:p>
        </p:txBody>
      </p:sp>
    </p:spTree>
    <p:extLst>
      <p:ext uri="{BB962C8B-B14F-4D97-AF65-F5344CB8AC3E}">
        <p14:creationId xmlns:p14="http://schemas.microsoft.com/office/powerpoint/2010/main" val="2971971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Temporal</a:t>
            </a:r>
            <a:r>
              <a:rPr lang="sr-Latn-RS"/>
              <a:t> </a:t>
            </a:r>
            <a:r>
              <a:rPr lang="sr-Latn-RS" err="1"/>
              <a:t>Organization</a:t>
            </a:r>
            <a:r>
              <a:rPr lang="sr-Latn-RS"/>
              <a:t> </a:t>
            </a:r>
            <a:r>
              <a:rPr lang="sr-Latn-RS" err="1"/>
              <a:t>of</a:t>
            </a:r>
            <a:r>
              <a:rPr lang="sr-Latn-RS"/>
              <a:t> </a:t>
            </a:r>
            <a:r>
              <a:rPr lang="sr-Latn-RS" err="1"/>
              <a:t>Flights</a:t>
            </a:r>
            <a:endParaRPr lang="en-US"/>
          </a:p>
        </p:txBody>
      </p:sp>
      <p:sp>
        <p:nvSpPr>
          <p:cNvPr id="3" name="Content Placeholder 2"/>
          <p:cNvSpPr>
            <a:spLocks noGrp="1"/>
          </p:cNvSpPr>
          <p:nvPr>
            <p:ph sz="quarter" idx="1"/>
          </p:nvPr>
        </p:nvSpPr>
        <p:spPr>
          <a:xfrm>
            <a:off x="457200" y="1600200"/>
            <a:ext cx="8057536" cy="4525963"/>
          </a:xfrm>
        </p:spPr>
        <p:txBody>
          <a:bodyPr>
            <a:normAutofit fontScale="92500" lnSpcReduction="20000"/>
          </a:bodyPr>
          <a:lstStyle/>
          <a:p>
            <a:pPr marL="342900" indent="-342900" algn="just">
              <a:spcBef>
                <a:spcPts val="1200"/>
              </a:spcBef>
              <a:spcAft>
                <a:spcPts val="1200"/>
              </a:spcAft>
              <a:buFont typeface="Arial" panose="020B0604020202020204" pitchFamily="34" charset="0"/>
              <a:buChar char="•"/>
            </a:pPr>
            <a:r>
              <a:rPr lang="en-US" sz="2200"/>
              <a:t>Two consecutive waves, consisting of the arrival wave and then subsequent departure wave , form a </a:t>
            </a:r>
            <a:r>
              <a:rPr lang="en-US" sz="2200" i="1"/>
              <a:t>wave system </a:t>
            </a:r>
            <a:r>
              <a:rPr lang="en-US" sz="2200"/>
              <a:t>or </a:t>
            </a:r>
            <a:r>
              <a:rPr lang="en-US" sz="2200" i="1"/>
              <a:t>connection complex</a:t>
            </a:r>
            <a:r>
              <a:rPr lang="en-US" sz="2200"/>
              <a:t>. </a:t>
            </a:r>
            <a:endParaRPr lang="sr-Latn-RS" sz="2200"/>
          </a:p>
          <a:p>
            <a:pPr marL="342900" indent="-342900" algn="just">
              <a:spcBef>
                <a:spcPts val="1200"/>
              </a:spcBef>
              <a:spcAft>
                <a:spcPts val="1200"/>
              </a:spcAft>
              <a:buFont typeface="Arial" panose="020B0604020202020204" pitchFamily="34" charset="0"/>
              <a:buChar char="•"/>
            </a:pPr>
            <a:r>
              <a:rPr lang="en-US" sz="2200"/>
              <a:t>Each wave system is determined by a </a:t>
            </a:r>
            <a:r>
              <a:rPr lang="en-US" sz="2200">
                <a:solidFill>
                  <a:srgbClr val="C00000"/>
                </a:solidFill>
              </a:rPr>
              <a:t>time frame </a:t>
            </a:r>
            <a:r>
              <a:rPr lang="en-US" sz="2200"/>
              <a:t>- the period from the moment of the first landing in the hub of the incoming wave to the moment of the last takeoff from the outgoing wave.</a:t>
            </a:r>
          </a:p>
          <a:p>
            <a:pPr marL="1085850" lvl="1" indent="-342900" algn="just">
              <a:spcBef>
                <a:spcPts val="1200"/>
              </a:spcBef>
              <a:spcAft>
                <a:spcPts val="1200"/>
              </a:spcAft>
              <a:buFont typeface="Arial" panose="020B0604020202020204" pitchFamily="34" charset="0"/>
              <a:buChar char="•"/>
            </a:pPr>
            <a:r>
              <a:rPr lang="en-US" sz="2000"/>
              <a:t>The wider this time frame, the greater the number of available connections and vice versa.</a:t>
            </a:r>
            <a:endParaRPr lang="sr-Latn-RS" sz="2000"/>
          </a:p>
          <a:p>
            <a:pPr marL="342900" indent="-342900" algn="just">
              <a:spcBef>
                <a:spcPts val="1200"/>
              </a:spcBef>
              <a:spcAft>
                <a:spcPts val="1200"/>
              </a:spcAft>
              <a:buFont typeface="Arial" panose="020B0604020202020204" pitchFamily="34" charset="0"/>
              <a:buChar char="•"/>
            </a:pPr>
            <a:r>
              <a:rPr lang="en-US" sz="2200"/>
              <a:t>The arrival/departure wave is determined by the </a:t>
            </a:r>
            <a:r>
              <a:rPr lang="en-US" sz="2200">
                <a:solidFill>
                  <a:srgbClr val="C00000"/>
                </a:solidFill>
              </a:rPr>
              <a:t>amplitude</a:t>
            </a:r>
            <a:r>
              <a:rPr lang="en-US" sz="2200"/>
              <a:t> - the maximum number of flights in the wave at a given time</a:t>
            </a:r>
            <a:r>
              <a:rPr lang="sr-Latn-RS" sz="2200"/>
              <a:t>.</a:t>
            </a:r>
            <a:endParaRPr lang="en-US" sz="2200"/>
          </a:p>
          <a:p>
            <a:pPr marL="1085850" lvl="1" indent="-342900" algn="just">
              <a:spcBef>
                <a:spcPts val="1200"/>
              </a:spcBef>
              <a:spcAft>
                <a:spcPts val="1200"/>
              </a:spcAft>
              <a:buFont typeface="Arial" panose="020B0604020202020204" pitchFamily="34" charset="0"/>
              <a:buChar char="•"/>
            </a:pPr>
            <a:r>
              <a:rPr lang="en-US" sz="2000"/>
              <a:t>The amplitude is defined by the capacity that the airline has at the hub</a:t>
            </a:r>
          </a:p>
        </p:txBody>
      </p:sp>
      <p:sp>
        <p:nvSpPr>
          <p:cNvPr id="5" name="Slide Number Placeholder 4"/>
          <p:cNvSpPr>
            <a:spLocks noGrp="1"/>
          </p:cNvSpPr>
          <p:nvPr>
            <p:ph type="sldNum" sz="quarter" idx="11"/>
          </p:nvPr>
        </p:nvSpPr>
        <p:spPr/>
        <p:txBody>
          <a:bodyPr/>
          <a:lstStyle/>
          <a:p>
            <a:fld id="{707FE137-0C1A-4C05-8B34-1D89C94DB814}" type="slidenum">
              <a:rPr lang="en-GB" smtClean="0"/>
              <a:pPr/>
              <a:t>26</a:t>
            </a:fld>
            <a:endParaRPr lang="en-GB"/>
          </a:p>
        </p:txBody>
      </p:sp>
    </p:spTree>
    <p:extLst>
      <p:ext uri="{BB962C8B-B14F-4D97-AF65-F5344CB8AC3E}">
        <p14:creationId xmlns:p14="http://schemas.microsoft.com/office/powerpoint/2010/main" val="2052729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Reasons for the Formation of a Wave System</a:t>
            </a:r>
          </a:p>
        </p:txBody>
      </p:sp>
      <p:sp>
        <p:nvSpPr>
          <p:cNvPr id="3" name="Content Placeholder 2"/>
          <p:cNvSpPr>
            <a:spLocks noGrp="1"/>
          </p:cNvSpPr>
          <p:nvPr>
            <p:ph sz="quarter" idx="1"/>
          </p:nvPr>
        </p:nvSpPr>
        <p:spPr/>
        <p:txBody>
          <a:bodyPr>
            <a:normAutofit/>
          </a:bodyPr>
          <a:lstStyle/>
          <a:p>
            <a:pPr marL="342900" indent="-342900" algn="just">
              <a:spcBef>
                <a:spcPts val="1200"/>
              </a:spcBef>
              <a:buFont typeface="Arial" panose="020B0604020202020204" pitchFamily="34" charset="0"/>
              <a:buChar char="•"/>
            </a:pPr>
            <a:r>
              <a:rPr lang="en-US" sz="2200"/>
              <a:t>Allows passengers to continue their journey from any of the incoming flights to any of the outgoing flights while spending a minimum of time waiting at the transfer airport;</a:t>
            </a:r>
          </a:p>
          <a:p>
            <a:pPr marL="1085850" lvl="1" indent="-342900" algn="just">
              <a:spcBef>
                <a:spcPts val="1200"/>
              </a:spcBef>
              <a:buFont typeface="Arial" panose="020B0604020202020204" pitchFamily="34" charset="0"/>
              <a:buChar char="•"/>
            </a:pPr>
            <a:r>
              <a:rPr lang="en-US" sz="2200"/>
              <a:t>This is especially relevant in Europe, where only a small number of routes have high-frequency services.</a:t>
            </a:r>
            <a:endParaRPr lang="sr-Latn-RS" sz="2200"/>
          </a:p>
          <a:p>
            <a:pPr marL="342900" indent="-342900" algn="just">
              <a:spcBef>
                <a:spcPts val="1200"/>
              </a:spcBef>
              <a:buFont typeface="Arial" panose="020B0604020202020204" pitchFamily="34" charset="0"/>
              <a:buChar char="•"/>
            </a:pPr>
            <a:r>
              <a:rPr lang="en-US" sz="2200"/>
              <a:t>An airline can become efficient in providing transfer traffic for its flights.</a:t>
            </a:r>
          </a:p>
        </p:txBody>
      </p:sp>
      <p:pic>
        <p:nvPicPr>
          <p:cNvPr id="4" name="Picture 3"/>
          <p:cNvPicPr>
            <a:picLocks noChangeAspect="1"/>
          </p:cNvPicPr>
          <p:nvPr/>
        </p:nvPicPr>
        <p:blipFill>
          <a:blip r:embed="rId3"/>
          <a:stretch>
            <a:fillRect/>
          </a:stretch>
        </p:blipFill>
        <p:spPr>
          <a:xfrm>
            <a:off x="5699956" y="4586749"/>
            <a:ext cx="3235815" cy="18484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Slide Number Placeholder 5"/>
          <p:cNvSpPr>
            <a:spLocks noGrp="1"/>
          </p:cNvSpPr>
          <p:nvPr>
            <p:ph type="sldNum" sz="quarter" idx="11"/>
          </p:nvPr>
        </p:nvSpPr>
        <p:spPr/>
        <p:txBody>
          <a:bodyPr/>
          <a:lstStyle/>
          <a:p>
            <a:fld id="{707FE137-0C1A-4C05-8B34-1D89C94DB814}" type="slidenum">
              <a:rPr lang="en-GB" smtClean="0"/>
              <a:pPr/>
              <a:t>27</a:t>
            </a:fld>
            <a:endParaRPr lang="en-GB"/>
          </a:p>
        </p:txBody>
      </p:sp>
    </p:spTree>
    <p:extLst>
      <p:ext uri="{BB962C8B-B14F-4D97-AF65-F5344CB8AC3E}">
        <p14:creationId xmlns:p14="http://schemas.microsoft.com/office/powerpoint/2010/main" val="37393042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Key Elements of Hub Development</a:t>
            </a:r>
          </a:p>
        </p:txBody>
      </p:sp>
      <p:sp>
        <p:nvSpPr>
          <p:cNvPr id="3" name="Content Placeholder 2"/>
          <p:cNvSpPr>
            <a:spLocks noGrp="1"/>
          </p:cNvSpPr>
          <p:nvPr>
            <p:ph sz="quarter" idx="1"/>
          </p:nvPr>
        </p:nvSpPr>
        <p:spPr>
          <a:xfrm>
            <a:off x="457200" y="1430338"/>
            <a:ext cx="7594600" cy="4695825"/>
          </a:xfrm>
        </p:spPr>
        <p:txBody>
          <a:bodyPr>
            <a:normAutofit/>
          </a:bodyPr>
          <a:lstStyle/>
          <a:p>
            <a:pPr marL="342900" indent="-342900">
              <a:buFont typeface="Arial" panose="020B0604020202020204" pitchFamily="34" charset="0"/>
              <a:buChar char="•"/>
            </a:pPr>
            <a:r>
              <a:rPr lang="en-US" sz="2000"/>
              <a:t>Geographical location</a:t>
            </a:r>
          </a:p>
          <a:p>
            <a:pPr marL="342900" indent="-342900">
              <a:buFont typeface="Arial" panose="020B0604020202020204" pitchFamily="34" charset="0"/>
              <a:buChar char="•"/>
            </a:pPr>
            <a:r>
              <a:rPr lang="en-US" sz="2000"/>
              <a:t>Local and transfer traffic</a:t>
            </a:r>
          </a:p>
          <a:p>
            <a:pPr marL="342900" indent="-342900">
              <a:buFont typeface="Arial" panose="020B0604020202020204" pitchFamily="34" charset="0"/>
              <a:buChar char="•"/>
            </a:pPr>
            <a:r>
              <a:rPr lang="en-US" sz="2000"/>
              <a:t>Dominance in the hub</a:t>
            </a:r>
          </a:p>
          <a:p>
            <a:pPr marL="342900" indent="-342900">
              <a:buFont typeface="Arial" panose="020B0604020202020204" pitchFamily="34" charset="0"/>
              <a:buChar char="•"/>
            </a:pPr>
            <a:r>
              <a:rPr lang="en-US" sz="2000"/>
              <a:t>Capacity expansion possibilities</a:t>
            </a:r>
            <a:endParaRPr lang="sr-Latn-RS" sz="2000"/>
          </a:p>
        </p:txBody>
      </p:sp>
      <p:sp>
        <p:nvSpPr>
          <p:cNvPr id="6" name="Text Box 42"/>
          <p:cNvSpPr txBox="1">
            <a:spLocks noChangeArrowheads="1"/>
          </p:cNvSpPr>
          <p:nvPr/>
        </p:nvSpPr>
        <p:spPr bwMode="auto">
          <a:xfrm>
            <a:off x="452438" y="3532034"/>
            <a:ext cx="3763962" cy="336550"/>
          </a:xfrm>
          <a:prstGeom prst="rect">
            <a:avLst/>
          </a:prstGeom>
          <a:noFill/>
          <a:ln w="12700">
            <a:noFill/>
            <a:miter lim="800000"/>
            <a:headEnd type="none" w="sm" len="sm"/>
            <a:tailEnd type="none" w="sm" len="sm"/>
          </a:ln>
          <a:effectLst/>
        </p:spPr>
        <p:txBody>
          <a:bodyPr>
            <a:spAutoFit/>
          </a:bodyPr>
          <a:lstStyle/>
          <a:p>
            <a:pPr algn="ctr" eaLnBrk="0" hangingPunct="0">
              <a:spcBef>
                <a:spcPct val="50000"/>
              </a:spcBef>
            </a:pPr>
            <a:r>
              <a:rPr lang="en-US" altLang="fr-FR" sz="1600" b="1" u="sng">
                <a:solidFill>
                  <a:srgbClr val="000066"/>
                </a:solidFill>
                <a:latin typeface="Calibri" panose="020F0502020204030204" pitchFamily="34" charset="0"/>
                <a:cs typeface="Calibri" panose="020F0502020204030204" pitchFamily="34" charset="0"/>
              </a:rPr>
              <a:t>Mid-haul/Long-haul routes (Air France)</a:t>
            </a:r>
            <a:endParaRPr lang="en-GB" altLang="fr-FR" sz="1600" b="1" u="sng">
              <a:solidFill>
                <a:srgbClr val="000066"/>
              </a:solidFill>
              <a:latin typeface="Calibri" panose="020F0502020204030204" pitchFamily="34" charset="0"/>
              <a:cs typeface="Calibri" panose="020F0502020204030204" pitchFamily="34" charset="0"/>
            </a:endParaRPr>
          </a:p>
        </p:txBody>
      </p:sp>
      <p:sp>
        <p:nvSpPr>
          <p:cNvPr id="7" name="Text Box 42"/>
          <p:cNvSpPr txBox="1">
            <a:spLocks noChangeArrowheads="1"/>
          </p:cNvSpPr>
          <p:nvPr/>
        </p:nvSpPr>
        <p:spPr bwMode="auto">
          <a:xfrm>
            <a:off x="4974355" y="3528519"/>
            <a:ext cx="3763962" cy="336550"/>
          </a:xfrm>
          <a:prstGeom prst="rect">
            <a:avLst/>
          </a:prstGeom>
          <a:noFill/>
          <a:ln w="12700">
            <a:noFill/>
            <a:miter lim="800000"/>
            <a:headEnd type="none" w="sm" len="sm"/>
            <a:tailEnd type="none" w="sm" len="sm"/>
          </a:ln>
          <a:effectLst/>
        </p:spPr>
        <p:txBody>
          <a:bodyPr>
            <a:spAutoFit/>
          </a:bodyPr>
          <a:lstStyle/>
          <a:p>
            <a:pPr algn="ctr" eaLnBrk="0" hangingPunct="0">
              <a:spcBef>
                <a:spcPct val="50000"/>
              </a:spcBef>
            </a:pPr>
            <a:r>
              <a:rPr lang="en-US" altLang="fr-FR" sz="1600" b="1" u="sng">
                <a:solidFill>
                  <a:srgbClr val="000066"/>
                </a:solidFill>
                <a:latin typeface="Calibri" panose="020F0502020204030204" pitchFamily="34" charset="0"/>
                <a:cs typeface="Calibri" panose="020F0502020204030204" pitchFamily="34" charset="0"/>
              </a:rPr>
              <a:t>Long-haul/Long-haul routes (Emirates)</a:t>
            </a:r>
            <a:endParaRPr lang="en-GB" altLang="fr-FR" sz="1600" b="1" u="sng">
              <a:solidFill>
                <a:srgbClr val="000066"/>
              </a:solidFill>
              <a:latin typeface="Calibri" panose="020F0502020204030204" pitchFamily="34" charset="0"/>
              <a:cs typeface="Calibri" panose="020F0502020204030204" pitchFamily="34" charset="0"/>
            </a:endParaRPr>
          </a:p>
        </p:txBody>
      </p:sp>
      <p:sp>
        <p:nvSpPr>
          <p:cNvPr id="8" name="TextBox 7"/>
          <p:cNvSpPr txBox="1"/>
          <p:nvPr/>
        </p:nvSpPr>
        <p:spPr>
          <a:xfrm>
            <a:off x="4803776" y="1374150"/>
            <a:ext cx="4340224" cy="2246769"/>
          </a:xfrm>
          <a:prstGeom prst="rect">
            <a:avLst/>
          </a:prstGeom>
          <a:noFill/>
        </p:spPr>
        <p:txBody>
          <a:bodyPr wrap="square" rtlCol="0">
            <a:spAutoFit/>
          </a:bodyPr>
          <a:lstStyle/>
          <a:p>
            <a:pPr marL="342900" indent="-342900">
              <a:spcBef>
                <a:spcPts val="600"/>
              </a:spcBef>
              <a:buClr>
                <a:srgbClr val="0070C0"/>
              </a:buClr>
              <a:buFont typeface="Arial" panose="020B0604020202020204" pitchFamily="34" charset="0"/>
              <a:buChar char="•"/>
            </a:pPr>
            <a:r>
              <a:rPr lang="en-US" sz="2000">
                <a:latin typeface="Calibri" panose="020F0502020204030204" pitchFamily="34" charset="0"/>
                <a:cs typeface="Calibri" panose="020F0502020204030204" pitchFamily="34" charset="0"/>
              </a:rPr>
              <a:t>Airport equipment</a:t>
            </a:r>
          </a:p>
          <a:p>
            <a:pPr marL="342900" indent="-342900">
              <a:spcBef>
                <a:spcPts val="600"/>
              </a:spcBef>
              <a:buClr>
                <a:srgbClr val="0070C0"/>
              </a:buClr>
              <a:buFont typeface="Arial" panose="020B0604020202020204" pitchFamily="34" charset="0"/>
              <a:buChar char="•"/>
            </a:pPr>
            <a:r>
              <a:rPr lang="en-US" sz="2000">
                <a:latin typeface="Calibri" panose="020F0502020204030204" pitchFamily="34" charset="0"/>
                <a:cs typeface="Calibri" panose="020F0502020204030204" pitchFamily="34" charset="0"/>
              </a:rPr>
              <a:t>Timetable coordination</a:t>
            </a:r>
          </a:p>
          <a:p>
            <a:pPr marL="342900" indent="-342900">
              <a:spcBef>
                <a:spcPts val="600"/>
              </a:spcBef>
              <a:buClr>
                <a:srgbClr val="0070C0"/>
              </a:buClr>
              <a:buFont typeface="Arial" panose="020B0604020202020204" pitchFamily="34" charset="0"/>
              <a:buChar char="•"/>
            </a:pPr>
            <a:r>
              <a:rPr lang="en-US" sz="2000">
                <a:latin typeface="Calibri" panose="020F0502020204030204" pitchFamily="34" charset="0"/>
                <a:cs typeface="Calibri" panose="020F0502020204030204" pitchFamily="34" charset="0"/>
              </a:rPr>
              <a:t>Attractiveness from the passenger aspect</a:t>
            </a:r>
          </a:p>
          <a:p>
            <a:pPr marL="342900" indent="-342900">
              <a:spcBef>
                <a:spcPts val="600"/>
              </a:spcBef>
              <a:buClr>
                <a:srgbClr val="0070C0"/>
              </a:buClr>
              <a:buFont typeface="Arial" panose="020B0604020202020204" pitchFamily="34" charset="0"/>
              <a:buChar char="•"/>
            </a:pPr>
            <a:r>
              <a:rPr lang="en-US" sz="2000">
                <a:latin typeface="Calibri" panose="020F0502020204030204" pitchFamily="34" charset="0"/>
                <a:cs typeface="Calibri" panose="020F0502020204030204" pitchFamily="34" charset="0"/>
              </a:rPr>
              <a:t>Hub efficiency</a:t>
            </a:r>
          </a:p>
          <a:p>
            <a:pPr marL="342900" indent="-342900">
              <a:spcBef>
                <a:spcPts val="600"/>
              </a:spcBef>
              <a:buClr>
                <a:srgbClr val="0070C0"/>
              </a:buClr>
              <a:buFont typeface="Arial" panose="020B0604020202020204" pitchFamily="34" charset="0"/>
              <a:buChar char="•"/>
            </a:pPr>
            <a:endParaRPr lang="en-US" sz="2000">
              <a:latin typeface="Calibri" panose="020F0502020204030204" pitchFamily="34" charset="0"/>
              <a:cs typeface="Calibri" panose="020F0502020204030204" pitchFamily="34" charset="0"/>
            </a:endParaRPr>
          </a:p>
        </p:txBody>
      </p:sp>
      <p:sp>
        <p:nvSpPr>
          <p:cNvPr id="9" name="Footer Placeholder 8"/>
          <p:cNvSpPr>
            <a:spLocks noGrp="1"/>
          </p:cNvSpPr>
          <p:nvPr>
            <p:ph type="ftr" sz="quarter" idx="10"/>
          </p:nvPr>
        </p:nvSpPr>
        <p:spPr/>
        <p:txBody>
          <a:bodyPr/>
          <a:lstStyle/>
          <a:p>
            <a:r>
              <a:rPr lang="en-US"/>
              <a:t>Airline network planning and design</a:t>
            </a:r>
          </a:p>
        </p:txBody>
      </p:sp>
      <p:sp>
        <p:nvSpPr>
          <p:cNvPr id="10" name="Slide Number Placeholder 9"/>
          <p:cNvSpPr>
            <a:spLocks noGrp="1"/>
          </p:cNvSpPr>
          <p:nvPr>
            <p:ph type="sldNum" sz="quarter" idx="11"/>
          </p:nvPr>
        </p:nvSpPr>
        <p:spPr/>
        <p:txBody>
          <a:bodyPr/>
          <a:lstStyle/>
          <a:p>
            <a:fld id="{707FE137-0C1A-4C05-8B34-1D89C94DB814}" type="slidenum">
              <a:rPr lang="en-GB" smtClean="0"/>
              <a:pPr/>
              <a:t>28</a:t>
            </a:fld>
            <a:endParaRPr lang="en-GB"/>
          </a:p>
        </p:txBody>
      </p:sp>
      <p:pic>
        <p:nvPicPr>
          <p:cNvPr id="11" name="Picture 10"/>
          <p:cNvPicPr>
            <a:picLocks noChangeAspect="1"/>
          </p:cNvPicPr>
          <p:nvPr/>
        </p:nvPicPr>
        <p:blipFill rotWithShape="1">
          <a:blip r:embed="rId3"/>
          <a:srcRect l="22673" t="25929" r="24555" b="7360"/>
          <a:stretch/>
        </p:blipFill>
        <p:spPr>
          <a:xfrm>
            <a:off x="226219" y="3810253"/>
            <a:ext cx="4216400" cy="2998154"/>
          </a:xfrm>
          <a:prstGeom prst="rect">
            <a:avLst/>
          </a:prstGeom>
        </p:spPr>
      </p:pic>
      <p:pic>
        <p:nvPicPr>
          <p:cNvPr id="12" name="Picture 11"/>
          <p:cNvPicPr>
            <a:picLocks noChangeAspect="1"/>
          </p:cNvPicPr>
          <p:nvPr/>
        </p:nvPicPr>
        <p:blipFill rotWithShape="1">
          <a:blip r:embed="rId4"/>
          <a:srcRect l="22277" t="20594" r="29704" b="21617"/>
          <a:stretch/>
        </p:blipFill>
        <p:spPr>
          <a:xfrm>
            <a:off x="4668838" y="3810253"/>
            <a:ext cx="4390930" cy="2972366"/>
          </a:xfrm>
          <a:prstGeom prst="rect">
            <a:avLst/>
          </a:prstGeom>
        </p:spPr>
      </p:pic>
    </p:spTree>
    <p:extLst>
      <p:ext uri="{BB962C8B-B14F-4D97-AF65-F5344CB8AC3E}">
        <p14:creationId xmlns:p14="http://schemas.microsoft.com/office/powerpoint/2010/main" val="35519953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1160622"/>
          </a:xfrm>
        </p:spPr>
        <p:txBody>
          <a:bodyPr/>
          <a:lstStyle/>
          <a:p>
            <a:r>
              <a:rPr lang="en-US"/>
              <a:t>Advantage of Geographical Location</a:t>
            </a:r>
          </a:p>
        </p:txBody>
      </p:sp>
      <p:sp>
        <p:nvSpPr>
          <p:cNvPr id="3" name="Content Placeholder 2"/>
          <p:cNvSpPr>
            <a:spLocks noGrp="1"/>
          </p:cNvSpPr>
          <p:nvPr>
            <p:ph idx="1"/>
          </p:nvPr>
        </p:nvSpPr>
        <p:spPr>
          <a:xfrm>
            <a:off x="457200" y="1600201"/>
            <a:ext cx="8229600" cy="1904999"/>
          </a:xfrm>
        </p:spPr>
        <p:txBody>
          <a:bodyPr>
            <a:normAutofit/>
          </a:bodyPr>
          <a:lstStyle/>
          <a:p>
            <a:pPr marL="342900" indent="-342900">
              <a:buFont typeface="Arial" panose="020B0604020202020204" pitchFamily="34" charset="0"/>
              <a:buChar char="•"/>
            </a:pPr>
            <a:r>
              <a:rPr lang="en-US" sz="2200"/>
              <a:t>The significance of</a:t>
            </a:r>
            <a:r>
              <a:rPr lang="sr-Latn-RS" sz="2200"/>
              <a:t> “</a:t>
            </a:r>
            <a:r>
              <a:rPr lang="en-US" sz="2200"/>
              <a:t>sixth freedom</a:t>
            </a:r>
            <a:r>
              <a:rPr lang="sr-Latn-RS" sz="2200"/>
              <a:t>”</a:t>
            </a:r>
            <a:r>
              <a:rPr lang="en-US" sz="2200"/>
              <a:t> of the air</a:t>
            </a:r>
            <a:endParaRPr lang="sr-Latn-RS" sz="2200"/>
          </a:p>
          <a:p>
            <a:pPr marL="342900" indent="-342900">
              <a:buFont typeface="Arial" panose="020B0604020202020204" pitchFamily="34" charset="0"/>
              <a:buChar char="•"/>
            </a:pPr>
            <a:r>
              <a:rPr lang="sr-Latn-RS" sz="2200"/>
              <a:t>KLM, SAS, Austrian Airlines, TAP...</a:t>
            </a:r>
          </a:p>
          <a:p>
            <a:pPr marL="342900" indent="-342900">
              <a:buFont typeface="Arial" panose="020B0604020202020204" pitchFamily="34" charset="0"/>
              <a:buChar char="•"/>
            </a:pPr>
            <a:r>
              <a:rPr lang="sr-Latn-RS" sz="2200"/>
              <a:t>Emirates, Qatar, Etihad, Gulf Air...</a:t>
            </a:r>
          </a:p>
          <a:p>
            <a:pPr marL="342900" indent="-342900">
              <a:buFont typeface="Arial" panose="020B0604020202020204" pitchFamily="34" charset="0"/>
              <a:buChar char="•"/>
            </a:pPr>
            <a:r>
              <a:rPr lang="sr-Latn-RS" sz="2200"/>
              <a:t>Cathay Pacific, Singapore Airlines, Thai....</a:t>
            </a:r>
          </a:p>
          <a:p>
            <a:endParaRPr lang="en-US" sz="2200"/>
          </a:p>
        </p:txBody>
      </p:sp>
      <p:sp>
        <p:nvSpPr>
          <p:cNvPr id="44" name="Slide Number Placeholder 43"/>
          <p:cNvSpPr>
            <a:spLocks noGrp="1"/>
          </p:cNvSpPr>
          <p:nvPr>
            <p:ph type="sldNum" sz="quarter" idx="4294967295"/>
          </p:nvPr>
        </p:nvSpPr>
        <p:spPr>
          <a:xfrm>
            <a:off x="6553200" y="5822950"/>
            <a:ext cx="2133600" cy="365125"/>
          </a:xfrm>
          <a:prstGeom prst="rect">
            <a:avLst/>
          </a:prstGeom>
        </p:spPr>
        <p:txBody>
          <a:bodyPr/>
          <a:lstStyle/>
          <a:p>
            <a:fld id="{6EDC9FBD-2DC2-420B-8B3D-AF0774BE869D}" type="slidenum">
              <a:rPr lang="en-US" smtClean="0"/>
              <a:pPr/>
              <a:t>29</a:t>
            </a:fld>
            <a:endParaRPr lang="en-US"/>
          </a:p>
        </p:txBody>
      </p:sp>
      <p:sp>
        <p:nvSpPr>
          <p:cNvPr id="4" name="Rectangle 3"/>
          <p:cNvSpPr/>
          <p:nvPr/>
        </p:nvSpPr>
        <p:spPr>
          <a:xfrm>
            <a:off x="3657600" y="5029200"/>
            <a:ext cx="14478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a:t>Singapore</a:t>
            </a:r>
            <a:endParaRPr lang="en-US"/>
          </a:p>
        </p:txBody>
      </p:sp>
      <p:cxnSp>
        <p:nvCxnSpPr>
          <p:cNvPr id="6" name="Straight Connector 5"/>
          <p:cNvCxnSpPr>
            <a:endCxn id="4" idx="1"/>
          </p:cNvCxnSpPr>
          <p:nvPr/>
        </p:nvCxnSpPr>
        <p:spPr>
          <a:xfrm>
            <a:off x="1143000" y="3810000"/>
            <a:ext cx="2514600" cy="1447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a:endCxn id="4" idx="1"/>
          </p:cNvCxnSpPr>
          <p:nvPr/>
        </p:nvCxnSpPr>
        <p:spPr>
          <a:xfrm>
            <a:off x="2057400" y="4038600"/>
            <a:ext cx="1600200" cy="1219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a:endCxn id="4" idx="1"/>
          </p:cNvCxnSpPr>
          <p:nvPr/>
        </p:nvCxnSpPr>
        <p:spPr>
          <a:xfrm>
            <a:off x="2133600" y="3505200"/>
            <a:ext cx="1524000" cy="1752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a:endCxn id="4" idx="1"/>
          </p:cNvCxnSpPr>
          <p:nvPr/>
        </p:nvCxnSpPr>
        <p:spPr>
          <a:xfrm>
            <a:off x="1371600" y="4267200"/>
            <a:ext cx="2286000" cy="990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endCxn id="4" idx="1"/>
          </p:cNvCxnSpPr>
          <p:nvPr/>
        </p:nvCxnSpPr>
        <p:spPr>
          <a:xfrm>
            <a:off x="609600" y="4038600"/>
            <a:ext cx="3048000" cy="1219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4" idx="1"/>
          </p:cNvCxnSpPr>
          <p:nvPr/>
        </p:nvCxnSpPr>
        <p:spPr>
          <a:xfrm>
            <a:off x="838200" y="4419600"/>
            <a:ext cx="2819400" cy="838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a:endCxn id="4" idx="1"/>
          </p:cNvCxnSpPr>
          <p:nvPr/>
        </p:nvCxnSpPr>
        <p:spPr>
          <a:xfrm>
            <a:off x="152400" y="4343400"/>
            <a:ext cx="35052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4" idx="3"/>
          </p:cNvCxnSpPr>
          <p:nvPr/>
        </p:nvCxnSpPr>
        <p:spPr>
          <a:xfrm>
            <a:off x="5105400" y="5257800"/>
            <a:ext cx="22098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4" idx="3"/>
          </p:cNvCxnSpPr>
          <p:nvPr/>
        </p:nvCxnSpPr>
        <p:spPr>
          <a:xfrm>
            <a:off x="5105400" y="5257800"/>
            <a:ext cx="25908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4" idx="3"/>
          </p:cNvCxnSpPr>
          <p:nvPr/>
        </p:nvCxnSpPr>
        <p:spPr>
          <a:xfrm>
            <a:off x="5105400" y="5257800"/>
            <a:ext cx="205740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4" idx="3"/>
          </p:cNvCxnSpPr>
          <p:nvPr/>
        </p:nvCxnSpPr>
        <p:spPr>
          <a:xfrm>
            <a:off x="5105400" y="5257800"/>
            <a:ext cx="274320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4" idx="3"/>
          </p:cNvCxnSpPr>
          <p:nvPr/>
        </p:nvCxnSpPr>
        <p:spPr>
          <a:xfrm>
            <a:off x="5105400" y="5257800"/>
            <a:ext cx="152400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4" idx="3"/>
          </p:cNvCxnSpPr>
          <p:nvPr/>
        </p:nvCxnSpPr>
        <p:spPr>
          <a:xfrm>
            <a:off x="5105400" y="5257800"/>
            <a:ext cx="13716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676400" y="3810000"/>
            <a:ext cx="545342" cy="246221"/>
          </a:xfrm>
          <a:prstGeom prst="rect">
            <a:avLst/>
          </a:prstGeom>
          <a:noFill/>
        </p:spPr>
        <p:txBody>
          <a:bodyPr wrap="none" rtlCol="0">
            <a:spAutoFit/>
          </a:bodyPr>
          <a:lstStyle/>
          <a:p>
            <a:r>
              <a:rPr lang="sr-Latn-RS" sz="1000"/>
              <a:t>Vienna</a:t>
            </a:r>
            <a:endParaRPr lang="en-US" sz="1000"/>
          </a:p>
        </p:txBody>
      </p:sp>
      <p:sp>
        <p:nvSpPr>
          <p:cNvPr id="32" name="TextBox 31"/>
          <p:cNvSpPr txBox="1"/>
          <p:nvPr/>
        </p:nvSpPr>
        <p:spPr>
          <a:xfrm>
            <a:off x="1828800" y="3276600"/>
            <a:ext cx="668773" cy="246221"/>
          </a:xfrm>
          <a:prstGeom prst="rect">
            <a:avLst/>
          </a:prstGeom>
          <a:noFill/>
        </p:spPr>
        <p:txBody>
          <a:bodyPr wrap="none" rtlCol="0">
            <a:spAutoFit/>
          </a:bodyPr>
          <a:lstStyle/>
          <a:p>
            <a:r>
              <a:rPr lang="sr-Latn-RS" sz="1000"/>
              <a:t>Frankfurt</a:t>
            </a:r>
            <a:endParaRPr lang="en-US" sz="1000"/>
          </a:p>
        </p:txBody>
      </p:sp>
      <p:sp>
        <p:nvSpPr>
          <p:cNvPr id="33" name="TextBox 32"/>
          <p:cNvSpPr txBox="1"/>
          <p:nvPr/>
        </p:nvSpPr>
        <p:spPr>
          <a:xfrm>
            <a:off x="990600" y="4038600"/>
            <a:ext cx="506870" cy="246221"/>
          </a:xfrm>
          <a:prstGeom prst="rect">
            <a:avLst/>
          </a:prstGeom>
          <a:noFill/>
        </p:spPr>
        <p:txBody>
          <a:bodyPr wrap="none" rtlCol="0">
            <a:spAutoFit/>
          </a:bodyPr>
          <a:lstStyle/>
          <a:p>
            <a:r>
              <a:rPr lang="sr-Latn-RS" sz="1000"/>
              <a:t>Zurich</a:t>
            </a:r>
            <a:endParaRPr lang="en-US" sz="1000"/>
          </a:p>
        </p:txBody>
      </p:sp>
      <p:sp>
        <p:nvSpPr>
          <p:cNvPr id="34" name="TextBox 33"/>
          <p:cNvSpPr txBox="1"/>
          <p:nvPr/>
        </p:nvSpPr>
        <p:spPr>
          <a:xfrm>
            <a:off x="0" y="3733800"/>
            <a:ext cx="793807" cy="246221"/>
          </a:xfrm>
          <a:prstGeom prst="rect">
            <a:avLst/>
          </a:prstGeom>
          <a:noFill/>
        </p:spPr>
        <p:txBody>
          <a:bodyPr wrap="none" rtlCol="0">
            <a:spAutoFit/>
          </a:bodyPr>
          <a:lstStyle/>
          <a:p>
            <a:r>
              <a:rPr lang="sr-Latn-RS" sz="1000"/>
              <a:t>Amsterdam</a:t>
            </a:r>
            <a:endParaRPr lang="en-US" sz="1000"/>
          </a:p>
        </p:txBody>
      </p:sp>
      <p:sp>
        <p:nvSpPr>
          <p:cNvPr id="35" name="TextBox 34"/>
          <p:cNvSpPr txBox="1"/>
          <p:nvPr/>
        </p:nvSpPr>
        <p:spPr>
          <a:xfrm>
            <a:off x="533400" y="4191000"/>
            <a:ext cx="434734" cy="246221"/>
          </a:xfrm>
          <a:prstGeom prst="rect">
            <a:avLst/>
          </a:prstGeom>
          <a:noFill/>
        </p:spPr>
        <p:txBody>
          <a:bodyPr wrap="none" rtlCol="0">
            <a:spAutoFit/>
          </a:bodyPr>
          <a:lstStyle/>
          <a:p>
            <a:r>
              <a:rPr lang="sr-Latn-RS" sz="1000"/>
              <a:t>Paris</a:t>
            </a:r>
            <a:endParaRPr lang="en-US" sz="1000"/>
          </a:p>
        </p:txBody>
      </p:sp>
      <p:sp>
        <p:nvSpPr>
          <p:cNvPr id="36" name="TextBox 35"/>
          <p:cNvSpPr txBox="1"/>
          <p:nvPr/>
        </p:nvSpPr>
        <p:spPr>
          <a:xfrm>
            <a:off x="0" y="4038600"/>
            <a:ext cx="575799" cy="246221"/>
          </a:xfrm>
          <a:prstGeom prst="rect">
            <a:avLst/>
          </a:prstGeom>
          <a:noFill/>
        </p:spPr>
        <p:txBody>
          <a:bodyPr wrap="none" rtlCol="0">
            <a:spAutoFit/>
          </a:bodyPr>
          <a:lstStyle/>
          <a:p>
            <a:r>
              <a:rPr lang="sr-Latn-RS" sz="1000"/>
              <a:t>London</a:t>
            </a:r>
            <a:endParaRPr lang="en-US" sz="1000"/>
          </a:p>
        </p:txBody>
      </p:sp>
      <p:sp>
        <p:nvSpPr>
          <p:cNvPr id="37" name="TextBox 36"/>
          <p:cNvSpPr txBox="1"/>
          <p:nvPr/>
        </p:nvSpPr>
        <p:spPr>
          <a:xfrm>
            <a:off x="685800" y="3505200"/>
            <a:ext cx="840295" cy="246221"/>
          </a:xfrm>
          <a:prstGeom prst="rect">
            <a:avLst/>
          </a:prstGeom>
          <a:noFill/>
        </p:spPr>
        <p:txBody>
          <a:bodyPr wrap="none" rtlCol="0">
            <a:spAutoFit/>
          </a:bodyPr>
          <a:lstStyle/>
          <a:p>
            <a:r>
              <a:rPr lang="sr-Latn-RS" sz="1000"/>
              <a:t>Copenhagen</a:t>
            </a:r>
            <a:endParaRPr lang="en-US" sz="1000"/>
          </a:p>
        </p:txBody>
      </p:sp>
      <p:sp>
        <p:nvSpPr>
          <p:cNvPr id="38" name="TextBox 37"/>
          <p:cNvSpPr txBox="1"/>
          <p:nvPr/>
        </p:nvSpPr>
        <p:spPr>
          <a:xfrm>
            <a:off x="7315200" y="5257800"/>
            <a:ext cx="638316" cy="246221"/>
          </a:xfrm>
          <a:prstGeom prst="rect">
            <a:avLst/>
          </a:prstGeom>
          <a:noFill/>
        </p:spPr>
        <p:txBody>
          <a:bodyPr wrap="none" rtlCol="0">
            <a:spAutoFit/>
          </a:bodyPr>
          <a:lstStyle/>
          <a:p>
            <a:r>
              <a:rPr lang="sr-Latn-RS" sz="1000"/>
              <a:t>Brisbane</a:t>
            </a:r>
            <a:endParaRPr lang="en-US" sz="1000"/>
          </a:p>
        </p:txBody>
      </p:sp>
      <p:sp>
        <p:nvSpPr>
          <p:cNvPr id="39" name="TextBox 38"/>
          <p:cNvSpPr txBox="1"/>
          <p:nvPr/>
        </p:nvSpPr>
        <p:spPr>
          <a:xfrm>
            <a:off x="7719639" y="5486400"/>
            <a:ext cx="662361" cy="246221"/>
          </a:xfrm>
          <a:prstGeom prst="rect">
            <a:avLst/>
          </a:prstGeom>
          <a:noFill/>
        </p:spPr>
        <p:txBody>
          <a:bodyPr wrap="none" rtlCol="0">
            <a:spAutoFit/>
          </a:bodyPr>
          <a:lstStyle/>
          <a:p>
            <a:r>
              <a:rPr lang="sr-Latn-RS" sz="1000"/>
              <a:t>Auckland</a:t>
            </a:r>
            <a:endParaRPr lang="en-US" sz="1000"/>
          </a:p>
        </p:txBody>
      </p:sp>
      <p:sp>
        <p:nvSpPr>
          <p:cNvPr id="40" name="TextBox 39"/>
          <p:cNvSpPr txBox="1"/>
          <p:nvPr/>
        </p:nvSpPr>
        <p:spPr>
          <a:xfrm>
            <a:off x="7162800" y="5638800"/>
            <a:ext cx="558166" cy="246221"/>
          </a:xfrm>
          <a:prstGeom prst="rect">
            <a:avLst/>
          </a:prstGeom>
          <a:noFill/>
        </p:spPr>
        <p:txBody>
          <a:bodyPr wrap="none" rtlCol="0">
            <a:spAutoFit/>
          </a:bodyPr>
          <a:lstStyle/>
          <a:p>
            <a:r>
              <a:rPr lang="sr-Latn-RS" sz="1000"/>
              <a:t>Sydney</a:t>
            </a:r>
            <a:endParaRPr lang="en-US" sz="1000"/>
          </a:p>
        </p:txBody>
      </p:sp>
      <p:sp>
        <p:nvSpPr>
          <p:cNvPr id="41" name="TextBox 40"/>
          <p:cNvSpPr txBox="1"/>
          <p:nvPr/>
        </p:nvSpPr>
        <p:spPr>
          <a:xfrm>
            <a:off x="7719639" y="5963364"/>
            <a:ext cx="843501" cy="246221"/>
          </a:xfrm>
          <a:prstGeom prst="rect">
            <a:avLst/>
          </a:prstGeom>
          <a:noFill/>
        </p:spPr>
        <p:txBody>
          <a:bodyPr wrap="none" rtlCol="0">
            <a:spAutoFit/>
          </a:bodyPr>
          <a:lstStyle/>
          <a:p>
            <a:r>
              <a:rPr lang="sr-Latn-RS" sz="1000"/>
              <a:t>Christchurch</a:t>
            </a:r>
            <a:endParaRPr lang="en-US" sz="1000"/>
          </a:p>
        </p:txBody>
      </p:sp>
      <p:sp>
        <p:nvSpPr>
          <p:cNvPr id="42" name="TextBox 41"/>
          <p:cNvSpPr txBox="1"/>
          <p:nvPr/>
        </p:nvSpPr>
        <p:spPr>
          <a:xfrm>
            <a:off x="6629400" y="5867400"/>
            <a:ext cx="764953" cy="246221"/>
          </a:xfrm>
          <a:prstGeom prst="rect">
            <a:avLst/>
          </a:prstGeom>
          <a:noFill/>
        </p:spPr>
        <p:txBody>
          <a:bodyPr wrap="none" rtlCol="0">
            <a:spAutoFit/>
          </a:bodyPr>
          <a:lstStyle/>
          <a:p>
            <a:r>
              <a:rPr lang="sr-Latn-RS" sz="1000"/>
              <a:t>Melbourne</a:t>
            </a:r>
            <a:endParaRPr lang="en-US" sz="1000"/>
          </a:p>
        </p:txBody>
      </p:sp>
      <p:sp>
        <p:nvSpPr>
          <p:cNvPr id="43" name="TextBox 42"/>
          <p:cNvSpPr txBox="1"/>
          <p:nvPr/>
        </p:nvSpPr>
        <p:spPr>
          <a:xfrm>
            <a:off x="6477000" y="6078379"/>
            <a:ext cx="639919" cy="246221"/>
          </a:xfrm>
          <a:prstGeom prst="rect">
            <a:avLst/>
          </a:prstGeom>
          <a:noFill/>
        </p:spPr>
        <p:txBody>
          <a:bodyPr wrap="none" rtlCol="0">
            <a:spAutoFit/>
          </a:bodyPr>
          <a:lstStyle/>
          <a:p>
            <a:r>
              <a:rPr lang="sr-Latn-RS" sz="1000"/>
              <a:t>Adelaide</a:t>
            </a:r>
            <a:endParaRPr lang="en-US" sz="1000"/>
          </a:p>
        </p:txBody>
      </p:sp>
    </p:spTree>
    <p:extLst>
      <p:ext uri="{BB962C8B-B14F-4D97-AF65-F5344CB8AC3E}">
        <p14:creationId xmlns:p14="http://schemas.microsoft.com/office/powerpoint/2010/main" val="3620659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Airline Network Planning</a:t>
            </a:r>
          </a:p>
        </p:txBody>
      </p:sp>
      <p:sp>
        <p:nvSpPr>
          <p:cNvPr id="3" name="Content Placeholder 2"/>
          <p:cNvSpPr>
            <a:spLocks noGrp="1"/>
          </p:cNvSpPr>
          <p:nvPr>
            <p:ph idx="1"/>
          </p:nvPr>
        </p:nvSpPr>
        <p:spPr/>
        <p:txBody>
          <a:bodyPr/>
          <a:lstStyle/>
          <a:p>
            <a:pPr marL="342900" indent="-342900">
              <a:spcBef>
                <a:spcPts val="1200"/>
              </a:spcBef>
              <a:buFont typeface="Arial" panose="020B0604020202020204" pitchFamily="34" charset="0"/>
              <a:buChar char="•"/>
            </a:pPr>
            <a:r>
              <a:rPr lang="en-US" sz="2000"/>
              <a:t>An airline network’s choice of structure defines the core product and determines</a:t>
            </a:r>
            <a:r>
              <a:rPr lang="sr-Latn-RS" sz="2000"/>
              <a:t>:</a:t>
            </a:r>
          </a:p>
          <a:p>
            <a:pPr lvl="1">
              <a:spcBef>
                <a:spcPts val="1200"/>
              </a:spcBef>
              <a:buSzPct val="70000"/>
              <a:buFont typeface="Wingdings" pitchFamily="2" charset="2"/>
              <a:buChar char=""/>
            </a:pPr>
            <a:r>
              <a:rPr lang="en-US" sz="1900"/>
              <a:t>Cost structure and </a:t>
            </a:r>
            <a:endParaRPr lang="sr-Latn-RS" sz="1900"/>
          </a:p>
          <a:p>
            <a:pPr lvl="1">
              <a:spcBef>
                <a:spcPts val="1200"/>
              </a:spcBef>
              <a:buSzPct val="70000"/>
              <a:buFont typeface="Wingdings" pitchFamily="2" charset="2"/>
              <a:buChar char=""/>
            </a:pPr>
            <a:r>
              <a:rPr lang="en-US" sz="1900"/>
              <a:t>Revenue potential. </a:t>
            </a:r>
          </a:p>
          <a:p>
            <a:pPr marL="342900" indent="-342900">
              <a:spcBef>
                <a:spcPts val="1200"/>
              </a:spcBef>
              <a:buFont typeface="Arial" panose="020B0604020202020204" pitchFamily="34" charset="0"/>
              <a:buChar char="•"/>
            </a:pPr>
            <a:r>
              <a:rPr lang="en-US" sz="2000"/>
              <a:t>The goal is to create an effective network strategy</a:t>
            </a:r>
            <a:r>
              <a:rPr lang="sr-Latn-RS" sz="2000"/>
              <a:t> </a:t>
            </a:r>
            <a:r>
              <a:rPr lang="en-US" sz="2000"/>
              <a:t>that optimizes revenue and makes the most efﬁcient use of expensive aircraft assets.</a:t>
            </a:r>
            <a:endParaRPr lang="sr-Latn-RS" sz="2000"/>
          </a:p>
          <a:p>
            <a:pPr marL="342900" indent="-342900">
              <a:spcBef>
                <a:spcPts val="1200"/>
              </a:spcBef>
              <a:buFont typeface="Arial" panose="020B0604020202020204" pitchFamily="34" charset="0"/>
              <a:buChar char="•"/>
            </a:pPr>
            <a:r>
              <a:rPr lang="en-US" sz="2000"/>
              <a:t>Network design main questions</a:t>
            </a:r>
            <a:r>
              <a:rPr lang="sr-Latn-RS" sz="2000"/>
              <a:t>:</a:t>
            </a:r>
          </a:p>
          <a:p>
            <a:pPr lvl="1">
              <a:spcBef>
                <a:spcPts val="1200"/>
              </a:spcBef>
            </a:pPr>
            <a:r>
              <a:rPr lang="en-US" sz="2100"/>
              <a:t>Which markets to serve?</a:t>
            </a:r>
            <a:endParaRPr lang="sr-Latn-RS" sz="2100"/>
          </a:p>
          <a:p>
            <a:pPr lvl="1">
              <a:spcBef>
                <a:spcPts val="1200"/>
              </a:spcBef>
            </a:pPr>
            <a:r>
              <a:rPr lang="en-US" sz="2100"/>
              <a:t>How to serve the markets </a:t>
            </a:r>
            <a:r>
              <a:rPr lang="sr-Latn-RS" sz="2100"/>
              <a:t>– </a:t>
            </a:r>
            <a:r>
              <a:rPr lang="en-US" sz="2100"/>
              <a:t>route choice?</a:t>
            </a:r>
            <a:endParaRPr lang="sr-Latn-RS" sz="2100"/>
          </a:p>
          <a:p>
            <a:pPr>
              <a:spcBef>
                <a:spcPts val="1200"/>
              </a:spcBef>
            </a:pPr>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3</a:t>
            </a:fld>
            <a:endParaRPr lang="en-GB"/>
          </a:p>
        </p:txBody>
      </p:sp>
      <p:pic>
        <p:nvPicPr>
          <p:cNvPr id="6" name="Picture 5" descr="download.png"/>
          <p:cNvPicPr>
            <a:picLocks noChangeAspect="1"/>
          </p:cNvPicPr>
          <p:nvPr/>
        </p:nvPicPr>
        <p:blipFill>
          <a:blip r:embed="rId2" cstate="print"/>
          <a:stretch>
            <a:fillRect/>
          </a:stretch>
        </p:blipFill>
        <p:spPr>
          <a:xfrm>
            <a:off x="6972300" y="4177173"/>
            <a:ext cx="2171700" cy="2105025"/>
          </a:xfrm>
          <a:prstGeom prst="rect">
            <a:avLst/>
          </a:prstGeom>
        </p:spPr>
      </p:pic>
    </p:spTree>
    <p:extLst>
      <p:ext uri="{BB962C8B-B14F-4D97-AF65-F5344CB8AC3E}">
        <p14:creationId xmlns:p14="http://schemas.microsoft.com/office/powerpoint/2010/main" val="26700769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Network structure and route evaluation</a:t>
            </a:r>
            <a:endParaRPr lang="en-US" dirty="0"/>
          </a:p>
        </p:txBody>
      </p:sp>
    </p:spTree>
    <p:extLst>
      <p:ext uri="{BB962C8B-B14F-4D97-AF65-F5344CB8AC3E}">
        <p14:creationId xmlns:p14="http://schemas.microsoft.com/office/powerpoint/2010/main" val="25628507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err="1"/>
              <a:t>Route</a:t>
            </a:r>
            <a:r>
              <a:rPr lang="sr-Latn-RS"/>
              <a:t> </a:t>
            </a:r>
            <a:r>
              <a:rPr lang="sr-Latn-RS" err="1"/>
              <a:t>Planning</a:t>
            </a:r>
            <a:r>
              <a:rPr lang="sr-Latn-RS"/>
              <a:t> </a:t>
            </a:r>
            <a:r>
              <a:rPr lang="sr-Latn-RS" err="1"/>
              <a:t>Models</a:t>
            </a:r>
            <a:endParaRPr lang="en-US"/>
          </a:p>
        </p:txBody>
      </p:sp>
      <p:sp>
        <p:nvSpPr>
          <p:cNvPr id="3" name="Content Placeholder 2"/>
          <p:cNvSpPr>
            <a:spLocks noGrp="1"/>
          </p:cNvSpPr>
          <p:nvPr>
            <p:ph sz="quarter" idx="1"/>
          </p:nvPr>
        </p:nvSpPr>
        <p:spPr/>
        <p:txBody>
          <a:bodyPr/>
          <a:lstStyle/>
          <a:p>
            <a:pPr marL="285750" indent="-285750" algn="just">
              <a:spcBef>
                <a:spcPts val="1200"/>
              </a:spcBef>
              <a:spcAft>
                <a:spcPts val="600"/>
              </a:spcAft>
              <a:buFont typeface="Arial" panose="020B0604020202020204" pitchFamily="34" charset="0"/>
              <a:buChar char="•"/>
            </a:pPr>
            <a:r>
              <a:rPr lang="en-US"/>
              <a:t>Route planning requires a detailed approach to route evaluation and includes the following</a:t>
            </a:r>
            <a:r>
              <a:rPr lang="sr-Latn-RS"/>
              <a:t>:</a:t>
            </a:r>
          </a:p>
          <a:p>
            <a:pPr lvl="1" algn="just">
              <a:spcBef>
                <a:spcPts val="1200"/>
              </a:spcBef>
              <a:spcAft>
                <a:spcPts val="600"/>
              </a:spcAft>
            </a:pPr>
            <a:r>
              <a:rPr lang="en-US"/>
              <a:t>Traffic forecast, yield forecasts, operating costs estimation and estimated aircraft productivity for a specific route, for several years in the future</a:t>
            </a:r>
            <a:r>
              <a:rPr lang="sr-Latn-RS"/>
              <a:t>;</a:t>
            </a:r>
          </a:p>
          <a:p>
            <a:pPr lvl="1" algn="just">
              <a:spcBef>
                <a:spcPts val="1200"/>
              </a:spcBef>
              <a:spcAft>
                <a:spcPts val="600"/>
              </a:spcAft>
            </a:pPr>
            <a:r>
              <a:rPr lang="en-US"/>
              <a:t>Estimation of market share and total route demand based on passenger choice models involving multiple airlines and different flight schedules</a:t>
            </a:r>
            <a:r>
              <a:rPr lang="sr-Latn-RS"/>
              <a:t>.</a:t>
            </a:r>
          </a:p>
          <a:p>
            <a:pPr marL="285750" indent="-285750" algn="just">
              <a:spcBef>
                <a:spcPts val="1200"/>
              </a:spcBef>
              <a:spcAft>
                <a:spcPts val="600"/>
              </a:spcAft>
              <a:buFont typeface="Arial" panose="020B0604020202020204" pitchFamily="34" charset="0"/>
              <a:buChar char="•"/>
            </a:pPr>
            <a:r>
              <a:rPr lang="en-US"/>
              <a:t>The outcome depends on the number of competitors within the market and their response to new service</a:t>
            </a:r>
            <a:r>
              <a:rPr lang="sr-Latn-RS"/>
              <a:t>.</a:t>
            </a:r>
          </a:p>
          <a:p>
            <a:pPr lvl="1" algn="just">
              <a:spcBef>
                <a:spcPts val="1200"/>
              </a:spcBef>
              <a:spcAft>
                <a:spcPts val="600"/>
              </a:spcAft>
            </a:pPr>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31</a:t>
            </a:fld>
            <a:endParaRPr lang="en-GB"/>
          </a:p>
        </p:txBody>
      </p:sp>
    </p:spTree>
    <p:extLst>
      <p:ext uri="{BB962C8B-B14F-4D97-AF65-F5344CB8AC3E}">
        <p14:creationId xmlns:p14="http://schemas.microsoft.com/office/powerpoint/2010/main" val="3386976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err="1"/>
              <a:t>Route</a:t>
            </a:r>
            <a:r>
              <a:rPr lang="sr-Latn-RS"/>
              <a:t> </a:t>
            </a:r>
            <a:r>
              <a:rPr lang="sr-Latn-RS" err="1"/>
              <a:t>Planning</a:t>
            </a:r>
            <a:r>
              <a:rPr lang="sr-Latn-RS"/>
              <a:t> </a:t>
            </a:r>
            <a:r>
              <a:rPr lang="sr-Latn-RS" err="1"/>
              <a:t>Models</a:t>
            </a:r>
            <a:endParaRPr lang="en-US"/>
          </a:p>
        </p:txBody>
      </p:sp>
      <p:sp>
        <p:nvSpPr>
          <p:cNvPr id="3" name="Content Placeholder 2"/>
          <p:cNvSpPr>
            <a:spLocks noGrp="1"/>
          </p:cNvSpPr>
          <p:nvPr>
            <p:ph sz="quarter" idx="1"/>
          </p:nvPr>
        </p:nvSpPr>
        <p:spPr/>
        <p:txBody>
          <a:bodyPr>
            <a:normAutofit/>
          </a:bodyPr>
          <a:lstStyle/>
          <a:p>
            <a:pPr marL="285750" indent="-285750" algn="just">
              <a:spcBef>
                <a:spcPts val="1200"/>
              </a:spcBef>
              <a:buFont typeface="Arial" panose="020B0604020202020204" pitchFamily="34" charset="0"/>
              <a:buChar char="•"/>
            </a:pPr>
            <a:r>
              <a:rPr lang="en-US"/>
              <a:t>Decisions made about new routes are based on profit opportunities but have a direct impact on fleet and flight schedule planning, so it is necessary to have</a:t>
            </a:r>
            <a:r>
              <a:rPr lang="sr-Latn-RS"/>
              <a:t>:</a:t>
            </a:r>
          </a:p>
          <a:p>
            <a:pPr lvl="1" algn="just">
              <a:spcBef>
                <a:spcPts val="1200"/>
              </a:spcBef>
            </a:pPr>
            <a:r>
              <a:rPr lang="en-US"/>
              <a:t>All valid data to calculate the profitability of the route for the defined time frame</a:t>
            </a:r>
            <a:r>
              <a:rPr lang="sr-Latn-RS"/>
              <a:t>.</a:t>
            </a:r>
          </a:p>
          <a:p>
            <a:pPr marL="285750" indent="-285750" algn="just">
              <a:spcBef>
                <a:spcPts val="1200"/>
              </a:spcBef>
              <a:buFont typeface="Arial" panose="020B0604020202020204" pitchFamily="34" charset="0"/>
              <a:buChar char="•"/>
            </a:pPr>
            <a:r>
              <a:rPr lang="en-US"/>
              <a:t>Airlines usually </a:t>
            </a:r>
            <a:r>
              <a:rPr lang="en-US" err="1"/>
              <a:t>analyse</a:t>
            </a:r>
            <a:r>
              <a:rPr lang="en-US"/>
              <a:t> route profitability on a monthly basis</a:t>
            </a:r>
            <a:r>
              <a:rPr lang="sr-Latn-RS"/>
              <a:t>.</a:t>
            </a:r>
          </a:p>
          <a:p>
            <a:pPr marL="285750" indent="-285750" algn="just">
              <a:spcBef>
                <a:spcPts val="1200"/>
              </a:spcBef>
              <a:buFont typeface="Arial" panose="020B0604020202020204" pitchFamily="34" charset="0"/>
              <a:buChar char="•"/>
            </a:pPr>
            <a:r>
              <a:rPr lang="en-US"/>
              <a:t>Point-to-point network: route profitability is calculated independently of other routes in the network</a:t>
            </a:r>
            <a:r>
              <a:rPr lang="sr-Latn-RS"/>
              <a:t>.</a:t>
            </a:r>
          </a:p>
          <a:p>
            <a:pPr marL="285750" indent="-285750" algn="just">
              <a:spcBef>
                <a:spcPts val="1200"/>
              </a:spcBef>
              <a:buFont typeface="Arial" panose="020B0604020202020204" pitchFamily="34" charset="0"/>
              <a:buChar char="•"/>
            </a:pPr>
            <a:r>
              <a:rPr lang="en-US"/>
              <a:t>Hub-and-spoke network: the route is seen as an element of a larger system, as the full journey through which the passenger travels usually includes several flights</a:t>
            </a:r>
            <a:r>
              <a:rPr lang="sr-Latn-RS"/>
              <a:t> </a:t>
            </a:r>
            <a:r>
              <a:rPr lang="sr-Latn-RS" err="1"/>
              <a:t>stages</a:t>
            </a:r>
            <a:r>
              <a:rPr lang="sr-Latn-RS"/>
              <a:t>.</a:t>
            </a:r>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32</a:t>
            </a:fld>
            <a:endParaRPr lang="en-GB"/>
          </a:p>
        </p:txBody>
      </p:sp>
    </p:spTree>
    <p:extLst>
      <p:ext uri="{BB962C8B-B14F-4D97-AF65-F5344CB8AC3E}">
        <p14:creationId xmlns:p14="http://schemas.microsoft.com/office/powerpoint/2010/main" val="34147000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1752"/>
            <a:ext cx="8534400" cy="758952"/>
          </a:xfrm>
        </p:spPr>
        <p:txBody>
          <a:bodyPr/>
          <a:lstStyle/>
          <a:p>
            <a:r>
              <a:rPr lang="en-US" sz="3600"/>
              <a:t>Route Planning and Evaluation</a:t>
            </a:r>
            <a:endParaRPr lang="en-US"/>
          </a:p>
        </p:txBody>
      </p:sp>
      <p:sp>
        <p:nvSpPr>
          <p:cNvPr id="3" name="Content Placeholder 2"/>
          <p:cNvSpPr>
            <a:spLocks noGrp="1"/>
          </p:cNvSpPr>
          <p:nvPr>
            <p:ph sz="quarter" idx="1"/>
          </p:nvPr>
        </p:nvSpPr>
        <p:spPr>
          <a:xfrm>
            <a:off x="228600" y="1700980"/>
            <a:ext cx="8763000" cy="4690767"/>
          </a:xfrm>
        </p:spPr>
        <p:txBody>
          <a:bodyPr>
            <a:normAutofit/>
          </a:bodyPr>
          <a:lstStyle/>
          <a:p>
            <a:pPr marL="285750" indent="-285750" algn="just">
              <a:spcBef>
                <a:spcPts val="1200"/>
              </a:spcBef>
              <a:buFont typeface="Arial" panose="020B0604020202020204" pitchFamily="34" charset="0"/>
              <a:buChar char="•"/>
            </a:pPr>
            <a:r>
              <a:rPr lang="en-US" sz="2000"/>
              <a:t>Economic aspects in route planning and evaluation</a:t>
            </a:r>
            <a:r>
              <a:rPr lang="sr-Latn-RS" sz="2000"/>
              <a:t>:</a:t>
            </a:r>
          </a:p>
          <a:p>
            <a:pPr lvl="1" algn="just">
              <a:spcBef>
                <a:spcPts val="1200"/>
              </a:spcBef>
            </a:pPr>
            <a:r>
              <a:rPr lang="en-US" sz="2000"/>
              <a:t>Forecast of potential passenger/goods demand (as well as expected revenues) for the planned route</a:t>
            </a:r>
            <a:r>
              <a:rPr lang="en-GB" sz="2000"/>
              <a:t> (RPK, RTK….)</a:t>
            </a:r>
            <a:r>
              <a:rPr lang="sr-Latn-RS" sz="2000"/>
              <a:t>;</a:t>
            </a:r>
            <a:endParaRPr lang="en-GB" sz="2000"/>
          </a:p>
          <a:p>
            <a:pPr lvl="1" algn="just">
              <a:spcBef>
                <a:spcPts val="1200"/>
              </a:spcBef>
            </a:pPr>
            <a:r>
              <a:rPr lang="en-US" sz="2000"/>
              <a:t>Planning average load factor (%)</a:t>
            </a:r>
            <a:endParaRPr lang="sr-Latn-RS" sz="2000"/>
          </a:p>
          <a:p>
            <a:pPr lvl="1" algn="just">
              <a:spcBef>
                <a:spcPts val="1200"/>
              </a:spcBef>
            </a:pPr>
            <a:r>
              <a:rPr lang="en-US" sz="2000"/>
              <a:t>ASK need to be generated to meet the traffic demand</a:t>
            </a:r>
          </a:p>
          <a:p>
            <a:pPr lvl="1" algn="just">
              <a:spcBef>
                <a:spcPts val="1200"/>
              </a:spcBef>
            </a:pPr>
            <a:r>
              <a:rPr lang="en-US" sz="2000"/>
              <a:t>In the hub-and-spoke network, arrival/departure flights (connections) can support the new route and impact its profitability</a:t>
            </a:r>
            <a:r>
              <a:rPr lang="sr-Latn-RS" sz="2000"/>
              <a:t>;</a:t>
            </a:r>
          </a:p>
          <a:p>
            <a:pPr lvl="1" algn="just">
              <a:spcBef>
                <a:spcPts val="1200"/>
              </a:spcBef>
            </a:pPr>
            <a:r>
              <a:rPr lang="en-US" sz="2000"/>
              <a:t>The airline's market share for total forecast demand for the new route depends on current and expected future competition</a:t>
            </a:r>
            <a:r>
              <a:rPr lang="sr-Latn-RS" sz="2000"/>
              <a:t>;</a:t>
            </a:r>
          </a:p>
        </p:txBody>
      </p:sp>
      <p:sp>
        <p:nvSpPr>
          <p:cNvPr id="5" name="Slide Number Placeholder 4"/>
          <p:cNvSpPr>
            <a:spLocks noGrp="1"/>
          </p:cNvSpPr>
          <p:nvPr>
            <p:ph type="sldNum" sz="quarter" idx="11"/>
          </p:nvPr>
        </p:nvSpPr>
        <p:spPr/>
        <p:txBody>
          <a:bodyPr/>
          <a:lstStyle/>
          <a:p>
            <a:fld id="{707FE137-0C1A-4C05-8B34-1D89C94DB814}" type="slidenum">
              <a:rPr lang="en-GB" smtClean="0"/>
              <a:pPr/>
              <a:t>33</a:t>
            </a:fld>
            <a:endParaRPr lang="en-GB"/>
          </a:p>
        </p:txBody>
      </p:sp>
    </p:spTree>
    <p:extLst>
      <p:ext uri="{BB962C8B-B14F-4D97-AF65-F5344CB8AC3E}">
        <p14:creationId xmlns:p14="http://schemas.microsoft.com/office/powerpoint/2010/main" val="9758144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err="1"/>
              <a:t>Route</a:t>
            </a:r>
            <a:r>
              <a:rPr lang="sr-Latn-RS"/>
              <a:t> </a:t>
            </a:r>
            <a:r>
              <a:rPr lang="sr-Latn-RS" err="1"/>
              <a:t>Evaluation</a:t>
            </a:r>
            <a:r>
              <a:rPr lang="sr-Latn-RS"/>
              <a:t> - </a:t>
            </a:r>
            <a:r>
              <a:rPr lang="sr-Latn-RS" err="1"/>
              <a:t>Other</a:t>
            </a:r>
            <a:r>
              <a:rPr lang="sr-Latn-RS"/>
              <a:t> </a:t>
            </a:r>
            <a:r>
              <a:rPr lang="sr-Latn-RS" err="1"/>
              <a:t>Aspects</a:t>
            </a:r>
            <a:endParaRPr lang="en-US"/>
          </a:p>
        </p:txBody>
      </p:sp>
      <p:sp>
        <p:nvSpPr>
          <p:cNvPr id="3" name="Content Placeholder 2"/>
          <p:cNvSpPr>
            <a:spLocks noGrp="1"/>
          </p:cNvSpPr>
          <p:nvPr>
            <p:ph sz="quarter" idx="1"/>
          </p:nvPr>
        </p:nvSpPr>
        <p:spPr>
          <a:xfrm>
            <a:off x="457199" y="1600200"/>
            <a:ext cx="8134539" cy="4525963"/>
          </a:xfrm>
        </p:spPr>
        <p:txBody>
          <a:bodyPr>
            <a:normAutofit/>
          </a:bodyPr>
          <a:lstStyle/>
          <a:p>
            <a:pPr marL="285750" indent="-285750" algn="just">
              <a:spcBef>
                <a:spcPts val="1200"/>
              </a:spcBef>
              <a:buFont typeface="Arial" panose="020B0604020202020204" pitchFamily="34" charset="0"/>
              <a:buChar char="•"/>
            </a:pPr>
            <a:r>
              <a:rPr lang="en-US" sz="2000"/>
              <a:t>Other important aspects to consider</a:t>
            </a:r>
            <a:r>
              <a:rPr lang="sr-Latn-RS" sz="2000"/>
              <a:t>:</a:t>
            </a:r>
          </a:p>
          <a:p>
            <a:pPr lvl="1" algn="just">
              <a:spcBef>
                <a:spcPts val="1200"/>
              </a:spcBef>
            </a:pPr>
            <a:r>
              <a:rPr lang="en-US" sz="2000"/>
              <a:t>Technical performance ability for providing the service on the planned route depends on the available aircraft in the fleet (adequate range and appropriate capacity)</a:t>
            </a:r>
            <a:r>
              <a:rPr lang="sr-Latn-RS" sz="2000"/>
              <a:t>;</a:t>
            </a:r>
          </a:p>
          <a:p>
            <a:pPr lvl="1" algn="just">
              <a:spcBef>
                <a:spcPts val="1200"/>
              </a:spcBef>
            </a:pPr>
            <a:r>
              <a:rPr lang="en-US" sz="2000"/>
              <a:t>Operating costs of the available aircraft in the fleet</a:t>
            </a:r>
            <a:r>
              <a:rPr lang="sr-Latn-RS" sz="2000"/>
              <a:t>;</a:t>
            </a:r>
          </a:p>
          <a:p>
            <a:pPr lvl="1" algn="just">
              <a:spcBef>
                <a:spcPts val="1200"/>
              </a:spcBef>
            </a:pPr>
            <a:r>
              <a:rPr lang="en-US" sz="2000"/>
              <a:t>If the new route includes a new destination, it must be taken into account that there will be additional set up and infrastructure costs due to hiring of labor, opening an office, airport services</a:t>
            </a:r>
            <a:r>
              <a:rPr lang="sr-Latn-RS" sz="2000"/>
              <a:t>...</a:t>
            </a:r>
          </a:p>
          <a:p>
            <a:pPr lvl="1" algn="just">
              <a:spcBef>
                <a:spcPts val="1200"/>
              </a:spcBef>
            </a:pPr>
            <a:r>
              <a:rPr lang="en-US" sz="2000"/>
              <a:t>Legal regulations, limited capacity at the airport (slots) can further increase costs so that the route becomes unprofitable</a:t>
            </a:r>
            <a:r>
              <a:rPr lang="sr-Latn-RS" sz="2000"/>
              <a:t>.</a:t>
            </a:r>
            <a:endParaRPr lang="en-US" sz="2000"/>
          </a:p>
        </p:txBody>
      </p:sp>
      <p:sp>
        <p:nvSpPr>
          <p:cNvPr id="5" name="Slide Number Placeholder 4"/>
          <p:cNvSpPr>
            <a:spLocks noGrp="1"/>
          </p:cNvSpPr>
          <p:nvPr>
            <p:ph type="sldNum" sz="quarter" idx="11"/>
          </p:nvPr>
        </p:nvSpPr>
        <p:spPr/>
        <p:txBody>
          <a:bodyPr/>
          <a:lstStyle/>
          <a:p>
            <a:fld id="{707FE137-0C1A-4C05-8B34-1D89C94DB814}" type="slidenum">
              <a:rPr lang="en-GB" smtClean="0"/>
              <a:pPr/>
              <a:t>34</a:t>
            </a:fld>
            <a:endParaRPr lang="en-GB"/>
          </a:p>
        </p:txBody>
      </p:sp>
    </p:spTree>
    <p:extLst>
      <p:ext uri="{BB962C8B-B14F-4D97-AF65-F5344CB8AC3E}">
        <p14:creationId xmlns:p14="http://schemas.microsoft.com/office/powerpoint/2010/main" val="40225788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err="1"/>
              <a:t>Route</a:t>
            </a:r>
            <a:r>
              <a:rPr lang="sr-Latn-RS"/>
              <a:t> </a:t>
            </a:r>
            <a:r>
              <a:rPr lang="sr-Latn-RS" err="1"/>
              <a:t>Profitability</a:t>
            </a:r>
            <a:r>
              <a:rPr lang="sr-Latn-RS"/>
              <a:t> </a:t>
            </a:r>
            <a:r>
              <a:rPr lang="sr-Latn-RS" err="1"/>
              <a:t>Methodology</a:t>
            </a:r>
            <a:endParaRPr lang="en-US"/>
          </a:p>
        </p:txBody>
      </p:sp>
      <p:sp>
        <p:nvSpPr>
          <p:cNvPr id="3" name="Content Placeholder 2"/>
          <p:cNvSpPr>
            <a:spLocks noGrp="1"/>
          </p:cNvSpPr>
          <p:nvPr>
            <p:ph sz="quarter" idx="1"/>
          </p:nvPr>
        </p:nvSpPr>
        <p:spPr>
          <a:xfrm>
            <a:off x="457199" y="1600200"/>
            <a:ext cx="7978877" cy="4525963"/>
          </a:xfrm>
        </p:spPr>
        <p:txBody>
          <a:bodyPr/>
          <a:lstStyle/>
          <a:p>
            <a:pPr marL="285750" indent="-285750" algn="just">
              <a:spcBef>
                <a:spcPts val="1200"/>
              </a:spcBef>
              <a:spcAft>
                <a:spcPts val="1200"/>
              </a:spcAft>
              <a:buFont typeface="Arial" panose="020B0604020202020204" pitchFamily="34" charset="0"/>
              <a:buChar char="•"/>
            </a:pPr>
            <a:r>
              <a:rPr lang="en-US" dirty="0"/>
              <a:t>The idea of route profitability analysis is to allocate all revenues and costs to the appropriate flights</a:t>
            </a:r>
            <a:r>
              <a:rPr lang="sr-Latn-RS" dirty="0"/>
              <a:t>.</a:t>
            </a:r>
          </a:p>
          <a:p>
            <a:pPr marL="285750" indent="-285750">
              <a:spcBef>
                <a:spcPts val="1200"/>
              </a:spcBef>
              <a:spcAft>
                <a:spcPts val="1200"/>
              </a:spcAft>
              <a:buFont typeface="Arial" panose="020B0604020202020204" pitchFamily="34" charset="0"/>
              <a:buChar char="•"/>
            </a:pPr>
            <a:r>
              <a:rPr lang="sr-Latn-RS" dirty="0" err="1"/>
              <a:t>Revenue</a:t>
            </a:r>
            <a:r>
              <a:rPr lang="sr-Latn-RS" dirty="0"/>
              <a:t> </a:t>
            </a:r>
            <a:r>
              <a:rPr lang="sr-Latn-RS" dirty="0" err="1"/>
              <a:t>usually</a:t>
            </a:r>
            <a:r>
              <a:rPr lang="sr-Latn-RS" dirty="0"/>
              <a:t> </a:t>
            </a:r>
            <a:r>
              <a:rPr lang="sr-Latn-RS" dirty="0" err="1"/>
              <a:t>includes</a:t>
            </a:r>
            <a:r>
              <a:rPr lang="sr-Latn-RS" dirty="0"/>
              <a:t> : </a:t>
            </a:r>
          </a:p>
          <a:p>
            <a:pPr lvl="1">
              <a:spcBef>
                <a:spcPts val="1200"/>
              </a:spcBef>
              <a:spcAft>
                <a:spcPts val="1200"/>
              </a:spcAft>
            </a:pPr>
            <a:r>
              <a:rPr lang="en-US" dirty="0"/>
              <a:t>Revenue from ticket sales for the flight</a:t>
            </a:r>
            <a:r>
              <a:rPr lang="sr-Latn-RS" dirty="0"/>
              <a:t>;</a:t>
            </a:r>
          </a:p>
          <a:p>
            <a:pPr lvl="1" algn="just">
              <a:spcBef>
                <a:spcPts val="1200"/>
              </a:spcBef>
              <a:spcAft>
                <a:spcPts val="1200"/>
              </a:spcAft>
            </a:pPr>
            <a:r>
              <a:rPr lang="en-US" dirty="0"/>
              <a:t>Other ancillary revenues on a specific flight, e.g. collection of excess luggage, sale of products during the flight, fuel and security fees, income from the transport of cargo in the trunk, etc.</a:t>
            </a:r>
          </a:p>
        </p:txBody>
      </p:sp>
      <p:sp>
        <p:nvSpPr>
          <p:cNvPr id="5" name="Slide Number Placeholder 4"/>
          <p:cNvSpPr>
            <a:spLocks noGrp="1"/>
          </p:cNvSpPr>
          <p:nvPr>
            <p:ph type="sldNum" sz="quarter" idx="11"/>
          </p:nvPr>
        </p:nvSpPr>
        <p:spPr/>
        <p:txBody>
          <a:bodyPr/>
          <a:lstStyle/>
          <a:p>
            <a:fld id="{707FE137-0C1A-4C05-8B34-1D89C94DB814}" type="slidenum">
              <a:rPr lang="en-GB" smtClean="0"/>
              <a:pPr/>
              <a:t>35</a:t>
            </a:fld>
            <a:endParaRPr lang="en-GB" dirty="0"/>
          </a:p>
        </p:txBody>
      </p:sp>
    </p:spTree>
    <p:extLst>
      <p:ext uri="{BB962C8B-B14F-4D97-AF65-F5344CB8AC3E}">
        <p14:creationId xmlns:p14="http://schemas.microsoft.com/office/powerpoint/2010/main" val="29669159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Route</a:t>
            </a:r>
            <a:r>
              <a:rPr lang="sr-Latn-RS" dirty="0"/>
              <a:t> </a:t>
            </a:r>
            <a:r>
              <a:rPr lang="sr-Latn-RS" dirty="0" err="1"/>
              <a:t>Profitability</a:t>
            </a:r>
            <a:r>
              <a:rPr lang="sr-Latn-RS" dirty="0"/>
              <a:t> </a:t>
            </a:r>
            <a:r>
              <a:rPr lang="sr-Latn-RS" dirty="0" err="1"/>
              <a:t>Measurement</a:t>
            </a:r>
            <a:endParaRPr lang="en-US" dirty="0"/>
          </a:p>
        </p:txBody>
      </p:sp>
      <p:sp>
        <p:nvSpPr>
          <p:cNvPr id="3" name="Content Placeholder 2"/>
          <p:cNvSpPr>
            <a:spLocks noGrp="1"/>
          </p:cNvSpPr>
          <p:nvPr>
            <p:ph sz="quarter" idx="1"/>
          </p:nvPr>
        </p:nvSpPr>
        <p:spPr>
          <a:xfrm>
            <a:off x="301752" y="1752600"/>
            <a:ext cx="8503920" cy="4346448"/>
          </a:xfrm>
        </p:spPr>
        <p:txBody>
          <a:bodyPr>
            <a:normAutofit/>
          </a:bodyPr>
          <a:lstStyle/>
          <a:p>
            <a:pPr marL="285750" indent="-285750" algn="just">
              <a:spcBef>
                <a:spcPts val="1200"/>
              </a:spcBef>
              <a:spcAft>
                <a:spcPts val="1200"/>
              </a:spcAft>
              <a:buFont typeface="Arial" panose="020B0604020202020204" pitchFamily="34" charset="0"/>
              <a:buChar char="•"/>
            </a:pPr>
            <a:r>
              <a:rPr lang="en-US" dirty="0"/>
              <a:t>The airline's revenue depends on the demand in each O&amp;D market</a:t>
            </a:r>
            <a:r>
              <a:rPr lang="sr-Latn-RS" dirty="0"/>
              <a:t>:</a:t>
            </a:r>
          </a:p>
          <a:p>
            <a:pPr lvl="1" algn="just">
              <a:spcBef>
                <a:spcPts val="1200"/>
              </a:spcBef>
              <a:spcAft>
                <a:spcPts val="1200"/>
              </a:spcAft>
            </a:pPr>
            <a:r>
              <a:rPr lang="en-US" dirty="0"/>
              <a:t>Prices are determined on the basis of competition or determined due to regulation</a:t>
            </a:r>
            <a:r>
              <a:rPr lang="sr-Latn-RS" dirty="0"/>
              <a:t>.</a:t>
            </a:r>
          </a:p>
          <a:p>
            <a:pPr lvl="1" algn="just">
              <a:spcBef>
                <a:spcPts val="1200"/>
              </a:spcBef>
              <a:spcAft>
                <a:spcPts val="1200"/>
              </a:spcAft>
            </a:pPr>
            <a:r>
              <a:rPr lang="en-US" dirty="0"/>
              <a:t>Revenues are generated on the basis of travel itineraries</a:t>
            </a:r>
            <a:r>
              <a:rPr lang="sr-Latn-RS" dirty="0"/>
              <a:t>.</a:t>
            </a:r>
          </a:p>
          <a:p>
            <a:pPr marL="285750" indent="-285750" algn="just">
              <a:spcBef>
                <a:spcPts val="1200"/>
              </a:spcBef>
              <a:spcAft>
                <a:spcPts val="1200"/>
              </a:spcAft>
              <a:buFont typeface="Arial" panose="020B0604020202020204" pitchFamily="34" charset="0"/>
              <a:buChar char="•"/>
            </a:pPr>
            <a:r>
              <a:rPr lang="en-US" dirty="0"/>
              <a:t>Decisions about the final flight schedule are often made at the route level or individual flight</a:t>
            </a:r>
            <a:r>
              <a:rPr lang="sr-Latn-RS" dirty="0"/>
              <a:t>:</a:t>
            </a:r>
          </a:p>
          <a:p>
            <a:pPr lvl="1" algn="just">
              <a:spcBef>
                <a:spcPts val="1200"/>
              </a:spcBef>
              <a:spcAft>
                <a:spcPts val="1200"/>
              </a:spcAft>
            </a:pPr>
            <a:r>
              <a:rPr lang="en-US" dirty="0"/>
              <a:t>Airline managers make decisions about which flights to remove so that other flights can be added</a:t>
            </a:r>
            <a:r>
              <a:rPr lang="sr-Latn-RS" dirty="0"/>
              <a:t>.</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36</a:t>
            </a:fld>
            <a:endParaRPr lang="en-GB"/>
          </a:p>
        </p:txBody>
      </p:sp>
    </p:spTree>
    <p:extLst>
      <p:ext uri="{BB962C8B-B14F-4D97-AF65-F5344CB8AC3E}">
        <p14:creationId xmlns:p14="http://schemas.microsoft.com/office/powerpoint/2010/main" val="3839531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Route</a:t>
            </a:r>
            <a:r>
              <a:rPr lang="sr-Latn-RS" dirty="0"/>
              <a:t> </a:t>
            </a:r>
            <a:r>
              <a:rPr lang="sr-Latn-RS" dirty="0" err="1"/>
              <a:t>Profitability</a:t>
            </a:r>
            <a:r>
              <a:rPr lang="sr-Latn-RS" dirty="0"/>
              <a:t> </a:t>
            </a:r>
            <a:r>
              <a:rPr lang="sr-Latn-RS" dirty="0" err="1"/>
              <a:t>Measurement</a:t>
            </a:r>
            <a:endParaRPr lang="en-US" dirty="0"/>
          </a:p>
        </p:txBody>
      </p:sp>
      <p:sp>
        <p:nvSpPr>
          <p:cNvPr id="3" name="Content Placeholder 2"/>
          <p:cNvSpPr>
            <a:spLocks noGrp="1"/>
          </p:cNvSpPr>
          <p:nvPr>
            <p:ph sz="quarter" idx="1"/>
          </p:nvPr>
        </p:nvSpPr>
        <p:spPr/>
        <p:txBody>
          <a:bodyPr/>
          <a:lstStyle/>
          <a:p>
            <a:pPr marL="285750" indent="-285750" algn="just">
              <a:spcBef>
                <a:spcPts val="1200"/>
              </a:spcBef>
              <a:spcAft>
                <a:spcPts val="1200"/>
              </a:spcAft>
              <a:buFont typeface="Arial" panose="020B0604020202020204" pitchFamily="34" charset="0"/>
              <a:buChar char="•"/>
            </a:pPr>
            <a:r>
              <a:rPr lang="en-US" dirty="0"/>
              <a:t>The costs for an airline depends on the flight schedule and the structure of the fleet:</a:t>
            </a:r>
            <a:endParaRPr lang="sr-Latn-RS" dirty="0"/>
          </a:p>
          <a:p>
            <a:pPr lvl="1" algn="just">
              <a:spcBef>
                <a:spcPts val="1200"/>
              </a:spcBef>
              <a:spcAft>
                <a:spcPts val="1200"/>
              </a:spcAft>
            </a:pPr>
            <a:r>
              <a:rPr lang="en-US" dirty="0"/>
              <a:t>Fleet affects fixed costs (capital costs) and variable costs (fuel combustion, maintenance, etc.)</a:t>
            </a:r>
            <a:r>
              <a:rPr lang="sr-Latn-RS" dirty="0"/>
              <a:t>;</a:t>
            </a:r>
          </a:p>
          <a:p>
            <a:pPr lvl="1" algn="just">
              <a:spcBef>
                <a:spcPts val="1200"/>
              </a:spcBef>
              <a:spcAft>
                <a:spcPts val="1200"/>
              </a:spcAft>
            </a:pPr>
            <a:r>
              <a:rPr lang="en-US" dirty="0"/>
              <a:t>The flight schedule affects resource utilization and thus affects variable costs</a:t>
            </a:r>
            <a:r>
              <a:rPr lang="sr-Latn-RS" dirty="0"/>
              <a:t>;</a:t>
            </a:r>
          </a:p>
          <a:p>
            <a:pPr lvl="1" algn="just">
              <a:spcBef>
                <a:spcPts val="1200"/>
              </a:spcBef>
              <a:spcAft>
                <a:spcPts val="1200"/>
              </a:spcAft>
            </a:pPr>
            <a:r>
              <a:rPr lang="en-US" dirty="0"/>
              <a:t>Costs are measured based upon the actual  route and at the network level</a:t>
            </a:r>
            <a:r>
              <a:rPr lang="sr-Latn-RS" dirty="0"/>
              <a:t>.</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37</a:t>
            </a:fld>
            <a:endParaRPr lang="en-GB"/>
          </a:p>
        </p:txBody>
      </p:sp>
    </p:spTree>
    <p:extLst>
      <p:ext uri="{BB962C8B-B14F-4D97-AF65-F5344CB8AC3E}">
        <p14:creationId xmlns:p14="http://schemas.microsoft.com/office/powerpoint/2010/main" val="5949326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Route</a:t>
            </a:r>
            <a:r>
              <a:rPr lang="sr-Latn-RS" dirty="0"/>
              <a:t> </a:t>
            </a:r>
            <a:r>
              <a:rPr lang="sr-Latn-RS" dirty="0" err="1"/>
              <a:t>Profitability</a:t>
            </a:r>
            <a:r>
              <a:rPr lang="sr-Latn-RS" dirty="0"/>
              <a:t> </a:t>
            </a:r>
            <a:r>
              <a:rPr lang="sr-Latn-RS" dirty="0" err="1"/>
              <a:t>Analysis</a:t>
            </a:r>
            <a:r>
              <a:rPr lang="sr-Latn-RS" dirty="0"/>
              <a:t> </a:t>
            </a:r>
            <a:r>
              <a:rPr lang="sr-Latn-RS" dirty="0" err="1"/>
              <a:t>Methodology</a:t>
            </a:r>
            <a:endParaRPr lang="en-US" dirty="0"/>
          </a:p>
        </p:txBody>
      </p:sp>
      <p:sp>
        <p:nvSpPr>
          <p:cNvPr id="3" name="Content Placeholder 2"/>
          <p:cNvSpPr>
            <a:spLocks noGrp="1"/>
          </p:cNvSpPr>
          <p:nvPr>
            <p:ph sz="quarter" idx="1"/>
          </p:nvPr>
        </p:nvSpPr>
        <p:spPr/>
        <p:txBody>
          <a:bodyPr>
            <a:normAutofit/>
          </a:bodyPr>
          <a:lstStyle/>
          <a:p>
            <a:pPr marL="285750" indent="-285750">
              <a:spcBef>
                <a:spcPts val="1200"/>
              </a:spcBef>
              <a:spcAft>
                <a:spcPts val="600"/>
              </a:spcAft>
              <a:buFont typeface="Arial" panose="020B0604020202020204" pitchFamily="34" charset="0"/>
              <a:buChar char="•"/>
            </a:pPr>
            <a:r>
              <a:rPr lang="en-US"/>
              <a:t>Flight operating costs are usually divided into</a:t>
            </a:r>
            <a:r>
              <a:rPr lang="sr-Latn-RS"/>
              <a:t>:</a:t>
            </a:r>
          </a:p>
          <a:p>
            <a:pPr lvl="1">
              <a:spcBef>
                <a:spcPts val="1200"/>
              </a:spcBef>
              <a:spcAft>
                <a:spcPts val="600"/>
              </a:spcAft>
            </a:pPr>
            <a:r>
              <a:rPr lang="sr-Latn-RS"/>
              <a:t>Direct operating costs: </a:t>
            </a:r>
          </a:p>
          <a:p>
            <a:pPr lvl="2">
              <a:spcBef>
                <a:spcPts val="1200"/>
              </a:spcBef>
              <a:spcAft>
                <a:spcPts val="600"/>
              </a:spcAft>
            </a:pPr>
            <a:r>
              <a:rPr lang="en-US"/>
              <a:t>Variable costs related to passengers</a:t>
            </a:r>
            <a:r>
              <a:rPr lang="sr-Latn-RS"/>
              <a:t>;</a:t>
            </a:r>
          </a:p>
          <a:p>
            <a:pPr lvl="2">
              <a:spcBef>
                <a:spcPts val="1200"/>
              </a:spcBef>
              <a:spcAft>
                <a:spcPts val="600"/>
              </a:spcAft>
            </a:pPr>
            <a:r>
              <a:rPr lang="sr-Latn-RS"/>
              <a:t>Variable flight costs;</a:t>
            </a:r>
          </a:p>
          <a:p>
            <a:pPr lvl="2">
              <a:spcBef>
                <a:spcPts val="1200"/>
              </a:spcBef>
              <a:spcAft>
                <a:spcPts val="600"/>
              </a:spcAft>
            </a:pPr>
            <a:r>
              <a:rPr lang="en-US"/>
              <a:t>Fixed costs related to capacity</a:t>
            </a:r>
            <a:r>
              <a:rPr lang="sr-Latn-RS"/>
              <a:t>.</a:t>
            </a:r>
          </a:p>
          <a:p>
            <a:pPr lvl="1">
              <a:spcBef>
                <a:spcPts val="1200"/>
              </a:spcBef>
              <a:spcAft>
                <a:spcPts val="600"/>
              </a:spcAft>
            </a:pPr>
            <a:r>
              <a:rPr lang="sr-Latn-RS"/>
              <a:t>Indirect operating costs :</a:t>
            </a:r>
          </a:p>
          <a:p>
            <a:pPr lvl="2">
              <a:spcBef>
                <a:spcPts val="1200"/>
              </a:spcBef>
              <a:spcAft>
                <a:spcPts val="600"/>
              </a:spcAft>
            </a:pPr>
            <a:r>
              <a:rPr lang="en-US"/>
              <a:t>Passenger service at the airport</a:t>
            </a:r>
            <a:r>
              <a:rPr lang="sr-Latn-RS"/>
              <a:t>;</a:t>
            </a:r>
          </a:p>
          <a:p>
            <a:pPr lvl="2">
              <a:spcBef>
                <a:spcPts val="1200"/>
              </a:spcBef>
              <a:spcAft>
                <a:spcPts val="600"/>
              </a:spcAft>
            </a:pPr>
            <a:r>
              <a:rPr lang="sr-Latn-RS"/>
              <a:t>Sales and marketing costs;</a:t>
            </a:r>
          </a:p>
          <a:p>
            <a:pPr lvl="2">
              <a:spcBef>
                <a:spcPts val="1200"/>
              </a:spcBef>
              <a:spcAft>
                <a:spcPts val="600"/>
              </a:spcAft>
            </a:pPr>
            <a:r>
              <a:rPr lang="sr-Latn-RS"/>
              <a:t>Administrative costs.</a:t>
            </a:r>
            <a:endParaRPr lang="en-US"/>
          </a:p>
        </p:txBody>
      </p:sp>
      <p:sp>
        <p:nvSpPr>
          <p:cNvPr id="5" name="Slide Number Placeholder 4"/>
          <p:cNvSpPr>
            <a:spLocks noGrp="1"/>
          </p:cNvSpPr>
          <p:nvPr>
            <p:ph type="sldNum" sz="quarter" idx="11"/>
          </p:nvPr>
        </p:nvSpPr>
        <p:spPr/>
        <p:txBody>
          <a:bodyPr/>
          <a:lstStyle/>
          <a:p>
            <a:fld id="{707FE137-0C1A-4C05-8B34-1D89C94DB814}" type="slidenum">
              <a:rPr lang="en-GB" smtClean="0"/>
              <a:pPr/>
              <a:t>38</a:t>
            </a:fld>
            <a:endParaRPr lang="en-GB"/>
          </a:p>
        </p:txBody>
      </p:sp>
    </p:spTree>
    <p:extLst>
      <p:ext uri="{BB962C8B-B14F-4D97-AF65-F5344CB8AC3E}">
        <p14:creationId xmlns:p14="http://schemas.microsoft.com/office/powerpoint/2010/main" val="12043627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Route</a:t>
            </a:r>
            <a:r>
              <a:rPr lang="sr-Latn-RS" dirty="0"/>
              <a:t> </a:t>
            </a:r>
            <a:r>
              <a:rPr lang="sr-Latn-RS" dirty="0" err="1"/>
              <a:t>Profitability</a:t>
            </a:r>
            <a:r>
              <a:rPr lang="sr-Latn-RS" dirty="0"/>
              <a:t> </a:t>
            </a:r>
            <a:r>
              <a:rPr lang="sr-Latn-RS" dirty="0" err="1"/>
              <a:t>Analysis</a:t>
            </a:r>
            <a:r>
              <a:rPr lang="sr-Latn-RS" dirty="0"/>
              <a:t> </a:t>
            </a:r>
            <a:r>
              <a:rPr lang="sr-Latn-RS" dirty="0" err="1"/>
              <a:t>Methodology</a:t>
            </a:r>
            <a:endParaRPr lang="en-US" dirty="0"/>
          </a:p>
        </p:txBody>
      </p:sp>
      <p:sp>
        <p:nvSpPr>
          <p:cNvPr id="3" name="Content Placeholder 2"/>
          <p:cNvSpPr>
            <a:spLocks noGrp="1"/>
          </p:cNvSpPr>
          <p:nvPr>
            <p:ph sz="quarter" idx="1"/>
          </p:nvPr>
        </p:nvSpPr>
        <p:spPr>
          <a:xfrm>
            <a:off x="457199" y="1956619"/>
            <a:ext cx="8264013" cy="4169544"/>
          </a:xfrm>
        </p:spPr>
        <p:txBody>
          <a:bodyPr>
            <a:normAutofit/>
          </a:bodyPr>
          <a:lstStyle/>
          <a:p>
            <a:pPr marL="342900" indent="-342900" algn="just">
              <a:spcBef>
                <a:spcPts val="1200"/>
              </a:spcBef>
              <a:buFont typeface="Arial" panose="020B0604020202020204" pitchFamily="34" charset="0"/>
              <a:buChar char="•"/>
            </a:pPr>
            <a:r>
              <a:rPr lang="en-US" sz="2000" dirty="0"/>
              <a:t>Some revenue and cost can’t be attributed to a specific flight, such revenues and expenses should be allocated to flights by applying a rule  based on how they are generated</a:t>
            </a:r>
            <a:r>
              <a:rPr lang="sr-Latn-RS" sz="2000" dirty="0"/>
              <a:t>:</a:t>
            </a:r>
          </a:p>
          <a:p>
            <a:pPr lvl="2" algn="just">
              <a:spcBef>
                <a:spcPts val="1200"/>
              </a:spcBef>
            </a:pPr>
            <a:r>
              <a:rPr lang="sr-Latn-RS" sz="2000" dirty="0" err="1"/>
              <a:t>Number</a:t>
            </a:r>
            <a:r>
              <a:rPr lang="sr-Latn-RS" sz="2000" dirty="0"/>
              <a:t> </a:t>
            </a:r>
            <a:r>
              <a:rPr lang="sr-Latn-RS" sz="2000" dirty="0" err="1"/>
              <a:t>of</a:t>
            </a:r>
            <a:r>
              <a:rPr lang="sr-Latn-RS" sz="2000" dirty="0"/>
              <a:t> </a:t>
            </a:r>
            <a:r>
              <a:rPr lang="sr-Latn-RS" sz="2000" dirty="0" err="1"/>
              <a:t>flight</a:t>
            </a:r>
            <a:r>
              <a:rPr lang="sr-Latn-RS" sz="2000" dirty="0"/>
              <a:t> </a:t>
            </a:r>
            <a:r>
              <a:rPr lang="sr-Latn-RS" sz="2000" dirty="0" err="1"/>
              <a:t>hours</a:t>
            </a:r>
            <a:r>
              <a:rPr lang="sr-Latn-RS" sz="2000" dirty="0"/>
              <a:t>;</a:t>
            </a:r>
          </a:p>
          <a:p>
            <a:pPr lvl="2" algn="just">
              <a:spcBef>
                <a:spcPts val="1200"/>
              </a:spcBef>
            </a:pPr>
            <a:r>
              <a:rPr lang="sr-Latn-RS" sz="2000" dirty="0" err="1"/>
              <a:t>Number</a:t>
            </a:r>
            <a:r>
              <a:rPr lang="sr-Latn-RS" sz="2000" dirty="0"/>
              <a:t> </a:t>
            </a:r>
            <a:r>
              <a:rPr lang="sr-Latn-RS" sz="2000" dirty="0" err="1"/>
              <a:t>of</a:t>
            </a:r>
            <a:r>
              <a:rPr lang="sr-Latn-RS" sz="2000" dirty="0"/>
              <a:t> </a:t>
            </a:r>
            <a:r>
              <a:rPr lang="sr-Latn-RS" sz="2000" dirty="0" err="1"/>
              <a:t>block</a:t>
            </a:r>
            <a:r>
              <a:rPr lang="sr-Latn-RS" sz="2000" dirty="0"/>
              <a:t> </a:t>
            </a:r>
            <a:r>
              <a:rPr lang="sr-Latn-RS" sz="2000" dirty="0" err="1"/>
              <a:t>hours</a:t>
            </a:r>
            <a:r>
              <a:rPr lang="sr-Latn-RS" sz="2000" dirty="0"/>
              <a:t>;</a:t>
            </a:r>
          </a:p>
          <a:p>
            <a:pPr lvl="2" algn="just">
              <a:spcBef>
                <a:spcPts val="1200"/>
              </a:spcBef>
            </a:pPr>
            <a:r>
              <a:rPr lang="sr-Latn-RS" sz="2000" dirty="0" err="1"/>
              <a:t>Available</a:t>
            </a:r>
            <a:r>
              <a:rPr lang="sr-Latn-RS" sz="2000" dirty="0"/>
              <a:t> </a:t>
            </a:r>
            <a:r>
              <a:rPr lang="sr-Latn-RS" sz="2000" dirty="0" err="1"/>
              <a:t>seat</a:t>
            </a:r>
            <a:r>
              <a:rPr lang="sr-Latn-RS" sz="2000" dirty="0"/>
              <a:t> </a:t>
            </a:r>
            <a:r>
              <a:rPr lang="sr-Latn-RS" sz="2000" dirty="0" err="1"/>
              <a:t>kilometers</a:t>
            </a:r>
            <a:r>
              <a:rPr lang="en-US" sz="2000" dirty="0"/>
              <a:t> </a:t>
            </a:r>
            <a:r>
              <a:rPr lang="sr-Latn-RS" sz="2000" dirty="0"/>
              <a:t>– ASK;</a:t>
            </a:r>
          </a:p>
          <a:p>
            <a:pPr lvl="2" algn="just">
              <a:spcBef>
                <a:spcPts val="1200"/>
              </a:spcBef>
            </a:pPr>
            <a:r>
              <a:rPr lang="en-US" sz="2000" dirty="0"/>
              <a:t>Revenue passenger </a:t>
            </a:r>
            <a:r>
              <a:rPr lang="sr-Latn-RS" sz="2000" dirty="0" err="1"/>
              <a:t>kilometers</a:t>
            </a:r>
            <a:r>
              <a:rPr lang="en-US" sz="2000" dirty="0"/>
              <a:t> </a:t>
            </a:r>
            <a:r>
              <a:rPr lang="sr-Latn-RS" sz="2000" dirty="0"/>
              <a:t>– RPK;</a:t>
            </a:r>
          </a:p>
          <a:p>
            <a:pPr lvl="2" algn="just">
              <a:spcBef>
                <a:spcPts val="1200"/>
              </a:spcBef>
            </a:pPr>
            <a:r>
              <a:rPr lang="sr-Latn-RS" sz="2000" dirty="0" err="1"/>
              <a:t>Average</a:t>
            </a:r>
            <a:r>
              <a:rPr lang="sr-Latn-RS" sz="2000" dirty="0"/>
              <a:t> </a:t>
            </a:r>
            <a:r>
              <a:rPr lang="en-US" sz="2000" dirty="0"/>
              <a:t>stage-</a:t>
            </a:r>
            <a:r>
              <a:rPr lang="sr-Latn-RS" sz="2000" dirty="0" err="1"/>
              <a:t>length</a:t>
            </a:r>
            <a:r>
              <a:rPr lang="sr-Latn-RS" sz="2000" dirty="0"/>
              <a:t>.....</a:t>
            </a:r>
            <a:endParaRPr lang="en-U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39</a:t>
            </a:fld>
            <a:endParaRPr lang="en-GB"/>
          </a:p>
        </p:txBody>
      </p:sp>
    </p:spTree>
    <p:extLst>
      <p:ext uri="{BB962C8B-B14F-4D97-AF65-F5344CB8AC3E}">
        <p14:creationId xmlns:p14="http://schemas.microsoft.com/office/powerpoint/2010/main" val="201132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153400" cy="1066800"/>
          </a:xfrm>
        </p:spPr>
        <p:txBody>
          <a:bodyPr>
            <a:normAutofit/>
          </a:bodyPr>
          <a:lstStyle/>
          <a:p>
            <a:r>
              <a:rPr lang="en-US"/>
              <a:t>Network</a:t>
            </a:r>
            <a:r>
              <a:rPr lang="sr-Latn-RS"/>
              <a:t> </a:t>
            </a:r>
            <a:r>
              <a:rPr lang="en-US"/>
              <a:t>Planning: Markets</a:t>
            </a:r>
          </a:p>
        </p:txBody>
      </p:sp>
      <p:sp>
        <p:nvSpPr>
          <p:cNvPr id="3" name="Content Placeholder 2"/>
          <p:cNvSpPr>
            <a:spLocks noGrp="1"/>
          </p:cNvSpPr>
          <p:nvPr>
            <p:ph idx="1"/>
          </p:nvPr>
        </p:nvSpPr>
        <p:spPr>
          <a:xfrm>
            <a:off x="304800" y="1524000"/>
            <a:ext cx="8610600" cy="4316361"/>
          </a:xfrm>
        </p:spPr>
        <p:txBody>
          <a:bodyPr>
            <a:noAutofit/>
          </a:bodyPr>
          <a:lstStyle/>
          <a:p>
            <a:pPr marL="285750" indent="-285750">
              <a:lnSpc>
                <a:spcPct val="120000"/>
              </a:lnSpc>
              <a:buFont typeface="Arial" panose="020B0604020202020204" pitchFamily="34" charset="0"/>
              <a:buChar char="•"/>
            </a:pPr>
            <a:r>
              <a:rPr lang="en-US" sz="2000" dirty="0"/>
              <a:t>Origin and destination (city-pair) markets</a:t>
            </a:r>
            <a:r>
              <a:rPr lang="sr-Latn-RS" sz="2000" dirty="0"/>
              <a:t>:</a:t>
            </a:r>
          </a:p>
          <a:p>
            <a:pPr marL="285750" lvl="0" indent="-285750">
              <a:lnSpc>
                <a:spcPct val="120000"/>
              </a:lnSpc>
              <a:buFont typeface="Arial" panose="020B0604020202020204" pitchFamily="34" charset="0"/>
              <a:buChar char="•"/>
            </a:pPr>
            <a:r>
              <a:rPr lang="en-US" sz="1600" dirty="0">
                <a:solidFill>
                  <a:srgbClr val="C00000"/>
                </a:solidFill>
              </a:rPr>
              <a:t>Point-to-point markets</a:t>
            </a:r>
            <a:r>
              <a:rPr lang="sr-Latn-CS" sz="1600" dirty="0">
                <a:solidFill>
                  <a:srgbClr val="C00000"/>
                </a:solidFill>
              </a:rPr>
              <a:t>:</a:t>
            </a:r>
            <a:endParaRPr lang="en-US" sz="1600" dirty="0">
              <a:solidFill>
                <a:srgbClr val="C00000"/>
              </a:solidFill>
            </a:endParaRPr>
          </a:p>
          <a:p>
            <a:pPr lvl="1">
              <a:lnSpc>
                <a:spcPct val="120000"/>
              </a:lnSpc>
            </a:pPr>
            <a:r>
              <a:rPr lang="en-US" sz="1500" dirty="0"/>
              <a:t>Two hubs </a:t>
            </a:r>
            <a:r>
              <a:rPr lang="sr-Latn-CS" sz="1500" i="1" dirty="0"/>
              <a:t>(</a:t>
            </a:r>
            <a:r>
              <a:rPr lang="en-US" sz="1500" i="1" dirty="0" err="1"/>
              <a:t>e.g</a:t>
            </a:r>
            <a:r>
              <a:rPr lang="sr-Latn-CS" sz="1500" i="1" dirty="0"/>
              <a:t>. London </a:t>
            </a:r>
            <a:r>
              <a:rPr lang="en-US" sz="1500" i="1" dirty="0"/>
              <a:t>and</a:t>
            </a:r>
            <a:r>
              <a:rPr lang="sr-Latn-CS" sz="1500" i="1" dirty="0"/>
              <a:t> Frankfurt);</a:t>
            </a:r>
            <a:endParaRPr lang="en-US" sz="1500" i="1" dirty="0"/>
          </a:p>
          <a:p>
            <a:pPr lvl="1">
              <a:lnSpc>
                <a:spcPct val="120000"/>
              </a:lnSpc>
            </a:pPr>
            <a:r>
              <a:rPr lang="en-US" sz="1500" dirty="0"/>
              <a:t>A hub and a secondary or tertiary airport </a:t>
            </a:r>
            <a:r>
              <a:rPr lang="sr-Latn-CS" sz="1500" i="1" dirty="0"/>
              <a:t>(</a:t>
            </a:r>
            <a:r>
              <a:rPr lang="en-US" sz="1500" i="1" dirty="0" err="1"/>
              <a:t>e.g</a:t>
            </a:r>
            <a:r>
              <a:rPr lang="sr-Latn-CS" sz="1500" i="1" dirty="0"/>
              <a:t>. Frankfurt </a:t>
            </a:r>
            <a:r>
              <a:rPr lang="en-US" sz="1500" i="1" dirty="0"/>
              <a:t>and</a:t>
            </a:r>
            <a:r>
              <a:rPr lang="sr-Latn-CS" sz="1500" i="1" dirty="0"/>
              <a:t> </a:t>
            </a:r>
            <a:r>
              <a:rPr lang="en-US" sz="1500" i="1" dirty="0"/>
              <a:t>Belgrade</a:t>
            </a:r>
            <a:r>
              <a:rPr lang="sr-Latn-CS" sz="1500" i="1" dirty="0"/>
              <a:t>)</a:t>
            </a:r>
            <a:r>
              <a:rPr lang="sr-Latn-CS" sz="1500" dirty="0"/>
              <a:t>;</a:t>
            </a:r>
            <a:endParaRPr lang="en-US" sz="1500" dirty="0"/>
          </a:p>
          <a:p>
            <a:pPr lvl="1">
              <a:lnSpc>
                <a:spcPct val="120000"/>
              </a:lnSpc>
            </a:pPr>
            <a:r>
              <a:rPr lang="en-US" sz="1500" dirty="0"/>
              <a:t>Two secondary or tertiary airports </a:t>
            </a:r>
            <a:r>
              <a:rPr lang="sr-Latn-CS" sz="1500" i="1" dirty="0"/>
              <a:t>(</a:t>
            </a:r>
            <a:r>
              <a:rPr lang="en-US" sz="1500" i="1" dirty="0" err="1"/>
              <a:t>e.g</a:t>
            </a:r>
            <a:r>
              <a:rPr lang="sr-Latn-CS" sz="1500" i="1" dirty="0"/>
              <a:t>. Be</a:t>
            </a:r>
            <a:r>
              <a:rPr lang="en-US" sz="1500" i="1" dirty="0" err="1"/>
              <a:t>lgrade</a:t>
            </a:r>
            <a:r>
              <a:rPr lang="sr-Latn-CS" sz="1500" i="1" dirty="0"/>
              <a:t> </a:t>
            </a:r>
            <a:r>
              <a:rPr lang="en-US" sz="1500" i="1" dirty="0"/>
              <a:t>and </a:t>
            </a:r>
            <a:r>
              <a:rPr lang="sr-Latn-RS" sz="1500" i="1" dirty="0"/>
              <a:t>Bari</a:t>
            </a:r>
            <a:r>
              <a:rPr lang="sr-Latn-CS" sz="1500" i="1" dirty="0"/>
              <a:t>)</a:t>
            </a:r>
            <a:r>
              <a:rPr lang="sr-Latn-CS" sz="1500" dirty="0"/>
              <a:t>.</a:t>
            </a:r>
            <a:endParaRPr lang="en-US" sz="1500" dirty="0"/>
          </a:p>
          <a:p>
            <a:pPr marL="285750" lvl="0" indent="-285750">
              <a:lnSpc>
                <a:spcPct val="120000"/>
              </a:lnSpc>
              <a:buFont typeface="Arial" panose="020B0604020202020204" pitchFamily="34" charset="0"/>
              <a:buChar char="•"/>
            </a:pPr>
            <a:r>
              <a:rPr lang="en-US" sz="1600" dirty="0">
                <a:solidFill>
                  <a:srgbClr val="C00000"/>
                </a:solidFill>
              </a:rPr>
              <a:t>One-hub market</a:t>
            </a:r>
            <a:r>
              <a:rPr lang="sr-Latn-CS" sz="1600" dirty="0">
                <a:solidFill>
                  <a:srgbClr val="C00000"/>
                </a:solidFill>
              </a:rPr>
              <a:t>:</a:t>
            </a:r>
            <a:endParaRPr lang="en-US" sz="1600" dirty="0">
              <a:solidFill>
                <a:srgbClr val="C00000"/>
              </a:solidFill>
            </a:endParaRPr>
          </a:p>
          <a:p>
            <a:pPr marL="560387" lvl="1">
              <a:lnSpc>
                <a:spcPct val="120000"/>
              </a:lnSpc>
            </a:pPr>
            <a:r>
              <a:rPr lang="en-US" sz="1500" dirty="0"/>
              <a:t> From a secondary or tertiary airport to another secondary or tertiary airport via a hub </a:t>
            </a:r>
            <a:r>
              <a:rPr lang="sr-Latn-CS" sz="1500" i="1" dirty="0"/>
              <a:t>(</a:t>
            </a:r>
            <a:r>
              <a:rPr lang="en-US" sz="1500" i="1" dirty="0" err="1"/>
              <a:t>e.g</a:t>
            </a:r>
            <a:r>
              <a:rPr lang="sr-Latn-CS" sz="1500" i="1" dirty="0"/>
              <a:t>. Reykjavik -Frankfurt-</a:t>
            </a:r>
            <a:r>
              <a:rPr lang="en-GB" sz="1500" i="1" dirty="0"/>
              <a:t>Poznan</a:t>
            </a:r>
            <a:r>
              <a:rPr lang="sr-Latn-CS" sz="1500" i="1" dirty="0"/>
              <a:t>);</a:t>
            </a:r>
            <a:endParaRPr lang="en-US" sz="1500" i="1" dirty="0"/>
          </a:p>
          <a:p>
            <a:pPr marL="560387" lvl="1">
              <a:lnSpc>
                <a:spcPct val="120000"/>
              </a:lnSpc>
              <a:buFont typeface="Wingdings" panose="05000000000000000000" pitchFamily="2" charset="2"/>
              <a:buChar char="§"/>
            </a:pPr>
            <a:r>
              <a:rPr lang="en-US" sz="1500" dirty="0"/>
              <a:t>From a secondary or tertiary airport to a hub via another hub </a:t>
            </a:r>
            <a:r>
              <a:rPr lang="sr-Latn-CS" sz="1500" i="1" dirty="0"/>
              <a:t>(</a:t>
            </a:r>
            <a:r>
              <a:rPr lang="en-US" sz="1500" i="1" dirty="0"/>
              <a:t>e.g.</a:t>
            </a:r>
            <a:r>
              <a:rPr lang="sr-Latn-CS" sz="1500" i="1" dirty="0"/>
              <a:t> </a:t>
            </a:r>
            <a:r>
              <a:rPr lang="en-GB" sz="1500" i="1" dirty="0"/>
              <a:t>Graz</a:t>
            </a:r>
            <a:r>
              <a:rPr lang="sr-Latn-CS" sz="1500" i="1" dirty="0"/>
              <a:t>-Amsterdam-</a:t>
            </a:r>
            <a:r>
              <a:rPr lang="en-US" sz="1500" i="1" dirty="0"/>
              <a:t>New York</a:t>
            </a:r>
            <a:r>
              <a:rPr lang="sr-Latn-CS" sz="1500" i="1" dirty="0"/>
              <a:t>);</a:t>
            </a:r>
            <a:endParaRPr lang="en-US" sz="1500" i="1" dirty="0"/>
          </a:p>
          <a:p>
            <a:pPr marL="560387" lvl="1">
              <a:lnSpc>
                <a:spcPct val="120000"/>
              </a:lnSpc>
              <a:buFont typeface="Wingdings" panose="05000000000000000000" pitchFamily="2" charset="2"/>
              <a:buChar char="§"/>
            </a:pPr>
            <a:r>
              <a:rPr lang="en-US" sz="1500" dirty="0"/>
              <a:t>From a hub to a secondary or tertiary airport via another hub</a:t>
            </a:r>
            <a:r>
              <a:rPr lang="sr-Latn-CS" sz="1500" dirty="0"/>
              <a:t>	( </a:t>
            </a:r>
            <a:r>
              <a:rPr lang="en-US" sz="1500" i="1" dirty="0" err="1"/>
              <a:t>e.g</a:t>
            </a:r>
            <a:r>
              <a:rPr lang="sr-Latn-CS" sz="1500" i="1" dirty="0"/>
              <a:t>. </a:t>
            </a:r>
            <a:r>
              <a:rPr lang="en-US" sz="1500" i="1" dirty="0"/>
              <a:t>Washington</a:t>
            </a:r>
            <a:r>
              <a:rPr lang="sr-Latn-CS" sz="1500" i="1" dirty="0"/>
              <a:t>-London-Edinburg</a:t>
            </a:r>
            <a:r>
              <a:rPr lang="en-US" sz="1500" i="1" dirty="0"/>
              <a:t>h</a:t>
            </a:r>
            <a:r>
              <a:rPr lang="sr-Latn-CS" sz="1500" dirty="0"/>
              <a:t>)</a:t>
            </a:r>
            <a:endParaRPr lang="en-US" sz="1500" dirty="0"/>
          </a:p>
          <a:p>
            <a:pPr marL="285750" lvl="0" indent="-285750">
              <a:lnSpc>
                <a:spcPct val="120000"/>
              </a:lnSpc>
              <a:buFont typeface="Arial" panose="020B0604020202020204" pitchFamily="34" charset="0"/>
              <a:buChar char="•"/>
              <a:tabLst>
                <a:tab pos="682625" algn="l"/>
              </a:tabLst>
            </a:pPr>
            <a:r>
              <a:rPr lang="en-US" sz="1600" dirty="0">
                <a:solidFill>
                  <a:srgbClr val="C00000"/>
                </a:solidFill>
              </a:rPr>
              <a:t>Double-hub network</a:t>
            </a:r>
            <a:r>
              <a:rPr lang="sr-Latn-CS" sz="1600" dirty="0">
                <a:solidFill>
                  <a:srgbClr val="C00000"/>
                </a:solidFill>
              </a:rPr>
              <a:t> </a:t>
            </a:r>
            <a:r>
              <a:rPr lang="en-US" sz="1500" dirty="0"/>
              <a:t>usually involves originating from a secondary or tertiary airport, transfers at two hubs and resulting in the final destination at another secondary or tertiary airport </a:t>
            </a:r>
            <a:r>
              <a:rPr lang="sr-Latn-CS" sz="1500" i="1" dirty="0"/>
              <a:t>(</a:t>
            </a:r>
            <a:r>
              <a:rPr lang="en-US" sz="1500" i="1" dirty="0"/>
              <a:t>e.g.</a:t>
            </a:r>
            <a:r>
              <a:rPr lang="sr-Latn-CS" sz="1500" i="1" dirty="0"/>
              <a:t> Gra</a:t>
            </a:r>
            <a:r>
              <a:rPr lang="en-US" sz="1500" i="1" dirty="0"/>
              <a:t>z</a:t>
            </a:r>
            <a:r>
              <a:rPr lang="sr-Latn-CS" sz="1500" i="1" dirty="0"/>
              <a:t>-Amsterdam-Detroit-M</a:t>
            </a:r>
            <a:r>
              <a:rPr lang="en-US" sz="1500" i="1" dirty="0" err="1"/>
              <a:t>i</a:t>
            </a:r>
            <a:r>
              <a:rPr lang="sr-Latn-CS" sz="1500" i="1" dirty="0"/>
              <a:t>l</a:t>
            </a:r>
            <a:r>
              <a:rPr lang="en-US" sz="1500" i="1" dirty="0" err="1"/>
              <a:t>waukee</a:t>
            </a:r>
            <a:r>
              <a:rPr lang="sr-Latn-CS" sz="1500" i="1" dirty="0"/>
              <a:t>)</a:t>
            </a:r>
            <a:r>
              <a:rPr lang="en-US" sz="1500" i="1" dirty="0"/>
              <a:t>.</a:t>
            </a:r>
          </a:p>
        </p:txBody>
      </p:sp>
      <p:sp>
        <p:nvSpPr>
          <p:cNvPr id="4" name="Slide Number Placeholder 3"/>
          <p:cNvSpPr>
            <a:spLocks noGrp="1"/>
          </p:cNvSpPr>
          <p:nvPr>
            <p:ph type="sldNum" sz="quarter" idx="4294967295"/>
          </p:nvPr>
        </p:nvSpPr>
        <p:spPr>
          <a:xfrm>
            <a:off x="6553200" y="6492875"/>
            <a:ext cx="2133600" cy="365125"/>
          </a:xfrm>
          <a:prstGeom prst="rect">
            <a:avLst/>
          </a:prstGeom>
        </p:spPr>
        <p:txBody>
          <a:bodyPr/>
          <a:lstStyle/>
          <a:p>
            <a:fld id="{6EDC9FBD-2DC2-420B-8B3D-AF0774BE869D}" type="slidenum">
              <a:rPr lang="en-US" smtClean="0"/>
              <a:pPr/>
              <a:t>4</a:t>
            </a:fld>
            <a:endParaRPr lang="en-US"/>
          </a:p>
        </p:txBody>
      </p:sp>
    </p:spTree>
    <p:extLst>
      <p:ext uri="{BB962C8B-B14F-4D97-AF65-F5344CB8AC3E}">
        <p14:creationId xmlns:p14="http://schemas.microsoft.com/office/powerpoint/2010/main" val="38410448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Approaches</a:t>
            </a:r>
            <a:r>
              <a:rPr lang="sr-Latn-RS" dirty="0"/>
              <a:t> </a:t>
            </a:r>
            <a:r>
              <a:rPr lang="en-US" dirty="0"/>
              <a:t>to Flight </a:t>
            </a:r>
            <a:r>
              <a:rPr lang="sr-Latn-RS" dirty="0"/>
              <a:t>Profit</a:t>
            </a:r>
            <a:r>
              <a:rPr lang="en-US" dirty="0"/>
              <a:t>ability</a:t>
            </a:r>
            <a:r>
              <a:rPr lang="sr-Latn-RS" dirty="0"/>
              <a:t> </a:t>
            </a:r>
            <a:r>
              <a:rPr lang="sr-Latn-RS" dirty="0" err="1"/>
              <a:t>Measurement</a:t>
            </a:r>
            <a:endParaRPr lang="en-US" dirty="0"/>
          </a:p>
        </p:txBody>
      </p:sp>
      <p:sp>
        <p:nvSpPr>
          <p:cNvPr id="3" name="Content Placeholder 2"/>
          <p:cNvSpPr>
            <a:spLocks noGrp="1"/>
          </p:cNvSpPr>
          <p:nvPr>
            <p:ph sz="quarter" idx="1"/>
          </p:nvPr>
        </p:nvSpPr>
        <p:spPr>
          <a:xfrm>
            <a:off x="457200" y="1801640"/>
            <a:ext cx="7944416" cy="4324523"/>
          </a:xfrm>
        </p:spPr>
        <p:txBody>
          <a:bodyPr>
            <a:normAutofit/>
          </a:bodyPr>
          <a:lstStyle/>
          <a:p>
            <a:pPr marL="514350" indent="-514350" algn="just">
              <a:spcBef>
                <a:spcPts val="1200"/>
              </a:spcBef>
              <a:spcAft>
                <a:spcPts val="1200"/>
              </a:spcAft>
              <a:buFont typeface="+mj-lt"/>
              <a:buAutoNum type="romanUcPeriod"/>
            </a:pPr>
            <a:r>
              <a:rPr lang="en-US" sz="2000" dirty="0"/>
              <a:t>The first step is to add/change/remove the flight in question and then measure the profitability for the rest of the network</a:t>
            </a:r>
            <a:r>
              <a:rPr lang="sr-Latn-RS" sz="2000" dirty="0"/>
              <a:t>.</a:t>
            </a:r>
          </a:p>
          <a:p>
            <a:pPr marL="515938" indent="-117475" algn="just">
              <a:spcBef>
                <a:spcPts val="1200"/>
              </a:spcBef>
              <a:spcAft>
                <a:spcPts val="1200"/>
              </a:spcAft>
              <a:buFont typeface="Arial" panose="020B0604020202020204" pitchFamily="34" charset="0"/>
              <a:buChar char="•"/>
            </a:pPr>
            <a:r>
              <a:rPr lang="en-US" sz="2000" dirty="0"/>
              <a:t>This approach is desirable because it allows measuring the effect on the entire network, both through the impact on costs and through the impact on revenue</a:t>
            </a:r>
            <a:r>
              <a:rPr lang="sr-Latn-RS" sz="2000" dirty="0"/>
              <a:t>.</a:t>
            </a:r>
          </a:p>
          <a:p>
            <a:pPr marL="514350" indent="-514350" algn="just">
              <a:spcBef>
                <a:spcPts val="1200"/>
              </a:spcBef>
              <a:spcAft>
                <a:spcPts val="1200"/>
              </a:spcAft>
              <a:buFont typeface="+mj-lt"/>
              <a:buAutoNum type="romanUcPeriod" startAt="2"/>
            </a:pPr>
            <a:r>
              <a:rPr lang="en-US" sz="2000" dirty="0"/>
              <a:t>Allocate all costs and revenues to individual flights and then treat each flight as independent of the rest of the network</a:t>
            </a:r>
            <a:r>
              <a:rPr lang="sr-Latn-RS" sz="2000" dirty="0"/>
              <a:t>.</a:t>
            </a:r>
          </a:p>
          <a:p>
            <a:pPr marL="515938" indent="-117475" algn="just">
              <a:spcBef>
                <a:spcPts val="1200"/>
              </a:spcBef>
              <a:spcAft>
                <a:spcPts val="1200"/>
              </a:spcAft>
              <a:buFont typeface="Arial" panose="020B0604020202020204" pitchFamily="34" charset="0"/>
              <a:buChar char="•"/>
            </a:pPr>
            <a:r>
              <a:rPr lang="en-US" sz="2000" dirty="0"/>
              <a:t>This approach does not cover the effects of the entire network, which is very important in the hub-and-spoke case</a:t>
            </a:r>
            <a:r>
              <a:rPr lang="sr-Latn-RS" sz="2000" dirty="0"/>
              <a:t>.</a:t>
            </a:r>
          </a:p>
          <a:p>
            <a:pPr lvl="1" algn="just">
              <a:spcBef>
                <a:spcPts val="1200"/>
              </a:spcBef>
              <a:spcAft>
                <a:spcPts val="1200"/>
              </a:spcAft>
            </a:pPr>
            <a:endParaRPr lang="en-U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40</a:t>
            </a:fld>
            <a:endParaRPr lang="en-GB"/>
          </a:p>
        </p:txBody>
      </p:sp>
    </p:spTree>
    <p:extLst>
      <p:ext uri="{BB962C8B-B14F-4D97-AF65-F5344CB8AC3E}">
        <p14:creationId xmlns:p14="http://schemas.microsoft.com/office/powerpoint/2010/main" val="29712736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Literature</a:t>
            </a:r>
          </a:p>
        </p:txBody>
      </p:sp>
      <p:sp>
        <p:nvSpPr>
          <p:cNvPr id="3" name="Content Placeholder 2"/>
          <p:cNvSpPr>
            <a:spLocks noGrp="1"/>
          </p:cNvSpPr>
          <p:nvPr>
            <p:ph idx="1"/>
          </p:nvPr>
        </p:nvSpPr>
        <p:spPr/>
        <p:txBody>
          <a:bodyPr/>
          <a:lstStyle/>
          <a:p>
            <a:pPr marL="342900" indent="-342900">
              <a:buFont typeface="+mj-lt"/>
              <a:buAutoNum type="arabicPeriod"/>
            </a:pPr>
            <a:r>
              <a:rPr lang="en-US" err="1"/>
              <a:t>Burghouwt</a:t>
            </a:r>
            <a:r>
              <a:rPr lang="en-US"/>
              <a:t> G. Airline Network Development in Europe and its Implications for Airport Planning </a:t>
            </a:r>
            <a:r>
              <a:rPr lang="en-US" err="1"/>
              <a:t>Ashgate</a:t>
            </a:r>
            <a:r>
              <a:rPr lang="en-US"/>
              <a:t>: </a:t>
            </a:r>
            <a:r>
              <a:rPr lang="en-US" err="1"/>
              <a:t>Aldershot</a:t>
            </a:r>
            <a:r>
              <a:rPr lang="en-US"/>
              <a:t>, 2007.</a:t>
            </a:r>
          </a:p>
          <a:p>
            <a:pPr marL="342900" indent="-342900">
              <a:buFont typeface="+mj-lt"/>
              <a:buAutoNum type="arabicPeriod"/>
            </a:pPr>
            <a:r>
              <a:rPr lang="en-US"/>
              <a:t>Dennis N. Airline hub operations in Europe. Journal of Transport Geography 1994; 2(4): 219– 233.</a:t>
            </a:r>
          </a:p>
          <a:p>
            <a:pPr marL="342900" indent="-342900">
              <a:buFont typeface="+mj-lt"/>
              <a:buAutoNum type="arabicPeriod"/>
            </a:pPr>
            <a:r>
              <a:rPr lang="en-GB"/>
              <a:t>Holloway, S., 2003. Straight and Level: Practical Airline Economics, </a:t>
            </a:r>
            <a:r>
              <a:rPr lang="en-GB" err="1"/>
              <a:t>Ashgate</a:t>
            </a:r>
            <a:r>
              <a:rPr lang="en-GB"/>
              <a:t> Publishing Limited. Gower House, Croft Road, Aldershot, Hampshire GU11 3HR, England.</a:t>
            </a:r>
          </a:p>
          <a:p>
            <a:pPr marL="342900" indent="-342900">
              <a:buFont typeface="+mj-lt"/>
              <a:buAutoNum type="arabicPeriod"/>
            </a:pPr>
            <a:r>
              <a:rPr lang="en-US" err="1"/>
              <a:t>Alderighi</a:t>
            </a:r>
            <a:r>
              <a:rPr lang="en-US"/>
              <a:t>, M., Cento, A., Nijkamp, P. and Rietveld, P. 2007. Assessment of New Hub‐and‐Spoke and Point‐to‐Point Airline Network Configurations, Transport Reviews, 27:5, pp. 529-549.</a:t>
            </a:r>
          </a:p>
          <a:p>
            <a:pPr marL="342900" indent="-342900">
              <a:buFont typeface="+mj-lt"/>
              <a:buAutoNum type="arabicPeriod"/>
            </a:pPr>
            <a:endParaRPr lang="en-US"/>
          </a:p>
        </p:txBody>
      </p:sp>
      <p:sp>
        <p:nvSpPr>
          <p:cNvPr id="4" name="Slide Number Placeholder 3"/>
          <p:cNvSpPr>
            <a:spLocks noGrp="1"/>
          </p:cNvSpPr>
          <p:nvPr>
            <p:ph type="sldNum" sz="quarter" idx="11"/>
          </p:nvPr>
        </p:nvSpPr>
        <p:spPr/>
        <p:txBody>
          <a:bodyPr/>
          <a:lstStyle/>
          <a:p>
            <a:fld id="{707FE137-0C1A-4C05-8B34-1D89C94DB814}" type="slidenum">
              <a:rPr lang="en-GB" smtClean="0"/>
              <a:pPr/>
              <a:t>41</a:t>
            </a:fld>
            <a:endParaRPr lang="en-GB"/>
          </a:p>
        </p:txBody>
      </p:sp>
    </p:spTree>
    <p:extLst>
      <p:ext uri="{BB962C8B-B14F-4D97-AF65-F5344CB8AC3E}">
        <p14:creationId xmlns:p14="http://schemas.microsoft.com/office/powerpoint/2010/main" val="42335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81458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772400" cy="1304544"/>
          </a:xfrm>
        </p:spPr>
        <p:txBody>
          <a:bodyPr>
            <a:normAutofit/>
          </a:bodyPr>
          <a:lstStyle/>
          <a:p>
            <a:r>
              <a:rPr lang="en-US"/>
              <a:t>Airline Network</a:t>
            </a:r>
            <a:r>
              <a:rPr lang="sr-Latn-RS"/>
              <a:t> </a:t>
            </a:r>
            <a:r>
              <a:rPr lang="en-US"/>
              <a:t>Planning:</a:t>
            </a:r>
            <a:r>
              <a:rPr lang="sr-Latn-RS"/>
              <a:t> </a:t>
            </a:r>
            <a:r>
              <a:rPr lang="en-US"/>
              <a:t>Routes</a:t>
            </a:r>
          </a:p>
        </p:txBody>
      </p:sp>
      <p:sp>
        <p:nvSpPr>
          <p:cNvPr id="3" name="Content Placeholder 2"/>
          <p:cNvSpPr>
            <a:spLocks noGrp="1"/>
          </p:cNvSpPr>
          <p:nvPr>
            <p:ph idx="1"/>
          </p:nvPr>
        </p:nvSpPr>
        <p:spPr>
          <a:xfrm>
            <a:off x="533400" y="1905000"/>
            <a:ext cx="8001000" cy="4419600"/>
          </a:xfrm>
        </p:spPr>
        <p:txBody>
          <a:bodyPr>
            <a:noAutofit/>
          </a:bodyPr>
          <a:lstStyle/>
          <a:p>
            <a:pPr marL="285750" indent="-285750">
              <a:spcAft>
                <a:spcPts val="1000"/>
              </a:spcAft>
              <a:buFont typeface="Arial" panose="020B0604020202020204" pitchFamily="34" charset="0"/>
              <a:buChar char="•"/>
            </a:pPr>
            <a:r>
              <a:rPr lang="en-US" sz="1600"/>
              <a:t>A route links two points using the same aircraft under the same flight number:</a:t>
            </a:r>
            <a:endParaRPr lang="sr-Latn-CS" sz="1600"/>
          </a:p>
          <a:p>
            <a:pPr lvl="1">
              <a:spcAft>
                <a:spcPts val="1000"/>
              </a:spcAft>
            </a:pPr>
            <a:r>
              <a:rPr lang="en-US" sz="1600"/>
              <a:t>A n</a:t>
            </a:r>
            <a:r>
              <a:rPr lang="sr-Latn-CS" sz="1600"/>
              <a:t>on</a:t>
            </a:r>
            <a:r>
              <a:rPr lang="en-US" sz="1600"/>
              <a:t>-</a:t>
            </a:r>
            <a:r>
              <a:rPr lang="sr-Latn-CS" sz="1600"/>
              <a:t>stop </a:t>
            </a:r>
            <a:r>
              <a:rPr lang="en-US" sz="1600"/>
              <a:t>service</a:t>
            </a:r>
            <a:r>
              <a:rPr lang="sr-Latn-CS" sz="1600"/>
              <a:t> – </a:t>
            </a:r>
            <a:r>
              <a:rPr lang="en-US" sz="1600"/>
              <a:t>there is one flight-leg between the start and end-point </a:t>
            </a:r>
            <a:r>
              <a:rPr lang="sr-Latn-CS" sz="1600"/>
              <a:t>(</a:t>
            </a:r>
            <a:r>
              <a:rPr lang="en-US" sz="1600" err="1"/>
              <a:t>e.g</a:t>
            </a:r>
            <a:r>
              <a:rPr lang="sr-Latn-CS" sz="1600"/>
              <a:t>. London-Edinburg</a:t>
            </a:r>
            <a:r>
              <a:rPr lang="en-US" sz="1600"/>
              <a:t>h</a:t>
            </a:r>
            <a:r>
              <a:rPr lang="sr-Latn-CS" sz="1600"/>
              <a:t>)</a:t>
            </a:r>
            <a:endParaRPr lang="en-US" sz="1600"/>
          </a:p>
          <a:p>
            <a:pPr lvl="1">
              <a:spcAft>
                <a:spcPts val="1000"/>
              </a:spcAft>
            </a:pPr>
            <a:r>
              <a:rPr lang="en-US" sz="1600"/>
              <a:t>A d</a:t>
            </a:r>
            <a:r>
              <a:rPr lang="sr-Latn-CS" sz="1600"/>
              <a:t>ire</a:t>
            </a:r>
            <a:r>
              <a:rPr lang="en-US" sz="1600"/>
              <a:t>c</a:t>
            </a:r>
            <a:r>
              <a:rPr lang="sr-Latn-CS" sz="1600"/>
              <a:t>t </a:t>
            </a:r>
            <a:r>
              <a:rPr lang="en-US" sz="1600"/>
              <a:t>service</a:t>
            </a:r>
            <a:r>
              <a:rPr lang="sr-Latn-CS" sz="1600"/>
              <a:t> – </a:t>
            </a:r>
            <a:r>
              <a:rPr lang="en-US" sz="1600"/>
              <a:t>there are two or more flight legs because one or more stops are made </a:t>
            </a:r>
            <a:r>
              <a:rPr lang="sr-Latn-CS" sz="1600"/>
              <a:t>(</a:t>
            </a:r>
            <a:r>
              <a:rPr lang="en-US" sz="1600" err="1"/>
              <a:t>e.g</a:t>
            </a:r>
            <a:r>
              <a:rPr lang="sr-Latn-CS" sz="1600"/>
              <a:t>. Be</a:t>
            </a:r>
            <a:r>
              <a:rPr lang="en-GB" sz="1600"/>
              <a:t>l</a:t>
            </a:r>
            <a:r>
              <a:rPr lang="sr-Latn-CS" sz="1600"/>
              <a:t>grad</a:t>
            </a:r>
            <a:r>
              <a:rPr lang="en-GB" sz="1600"/>
              <a:t>e</a:t>
            </a:r>
            <a:r>
              <a:rPr lang="sr-Latn-CS" sz="1600"/>
              <a:t>-Larna</a:t>
            </a:r>
            <a:r>
              <a:rPr lang="en-US" sz="1600"/>
              <a:t>c</a:t>
            </a:r>
            <a:r>
              <a:rPr lang="sr-Latn-CS" sz="1600"/>
              <a:t>a-Dubai)</a:t>
            </a:r>
          </a:p>
          <a:p>
            <a:pPr marL="285750" indent="-285750">
              <a:spcAft>
                <a:spcPts val="1000"/>
              </a:spcAft>
              <a:buFont typeface="Arial" panose="020B0604020202020204" pitchFamily="34" charset="0"/>
              <a:buChar char="•"/>
            </a:pPr>
            <a:r>
              <a:rPr lang="en-US" sz="1600"/>
              <a:t>If the same flight number is used but a change of aircraft is required at an intermediate point, this presents two connecting routes </a:t>
            </a:r>
            <a:r>
              <a:rPr lang="sr-Latn-CS" sz="1600"/>
              <a:t>(online</a:t>
            </a:r>
            <a:r>
              <a:rPr lang="en-US" sz="1600"/>
              <a:t>, code-share</a:t>
            </a:r>
            <a:r>
              <a:rPr lang="sr-Latn-CS" sz="1600"/>
              <a:t> </a:t>
            </a:r>
            <a:r>
              <a:rPr lang="en-US" sz="1600"/>
              <a:t>or</a:t>
            </a:r>
            <a:r>
              <a:rPr lang="sr-Latn-CS" sz="1600"/>
              <a:t> interline </a:t>
            </a:r>
            <a:r>
              <a:rPr lang="en-US" sz="1600"/>
              <a:t>connection</a:t>
            </a:r>
            <a:r>
              <a:rPr lang="sr-Latn-CS" sz="1600"/>
              <a:t>)</a:t>
            </a:r>
            <a:endParaRPr lang="en-US" sz="1600"/>
          </a:p>
          <a:p>
            <a:pPr marL="285750" indent="-285750">
              <a:spcAft>
                <a:spcPts val="1000"/>
              </a:spcAft>
              <a:buFont typeface="Arial" panose="020B0604020202020204" pitchFamily="34" charset="0"/>
              <a:buChar char="•"/>
            </a:pPr>
            <a:r>
              <a:rPr lang="en-US" sz="1600"/>
              <a:t>R</a:t>
            </a:r>
            <a:r>
              <a:rPr lang="sr-Latn-RS" sz="1600"/>
              <a:t>oute evaluation</a:t>
            </a:r>
            <a:r>
              <a:rPr lang="en-GB" sz="1600"/>
              <a:t> process</a:t>
            </a:r>
            <a:r>
              <a:rPr lang="en-US" sz="1600"/>
              <a:t>: </a:t>
            </a:r>
          </a:p>
          <a:p>
            <a:pPr lvl="1">
              <a:spcAft>
                <a:spcPts val="1000"/>
              </a:spcAft>
            </a:pPr>
            <a:r>
              <a:rPr lang="sr-Latn-RS" sz="1500"/>
              <a:t>forecast of the potential demand (and expected revenues), </a:t>
            </a:r>
            <a:endParaRPr lang="en-US" sz="1500"/>
          </a:p>
          <a:p>
            <a:pPr lvl="1">
              <a:spcAft>
                <a:spcPts val="1000"/>
              </a:spcAft>
            </a:pPr>
            <a:r>
              <a:rPr lang="en-GB" sz="1500"/>
              <a:t>Origin &amp; Destination </a:t>
            </a:r>
            <a:r>
              <a:rPr lang="sr-Latn-RS" sz="1500"/>
              <a:t>demand and transfer demand, </a:t>
            </a:r>
            <a:endParaRPr lang="en-US" sz="1500"/>
          </a:p>
          <a:p>
            <a:pPr lvl="1">
              <a:spcAft>
                <a:spcPts val="1000"/>
              </a:spcAft>
            </a:pPr>
            <a:r>
              <a:rPr lang="sr-Latn-RS" sz="1500"/>
              <a:t>airline market share</a:t>
            </a:r>
            <a:endParaRPr lang="en-US" sz="1500"/>
          </a:p>
          <a:p>
            <a:pPr>
              <a:spcAft>
                <a:spcPts val="1000"/>
              </a:spcAft>
            </a:pPr>
            <a:endParaRPr lang="en-US" sz="1600"/>
          </a:p>
        </p:txBody>
      </p:sp>
      <p:sp>
        <p:nvSpPr>
          <p:cNvPr id="43" name="Slide Number Placeholder 39"/>
          <p:cNvSpPr>
            <a:spLocks noGrp="1"/>
          </p:cNvSpPr>
          <p:nvPr>
            <p:ph type="sldNum" sz="quarter" idx="4294967295"/>
          </p:nvPr>
        </p:nvSpPr>
        <p:spPr>
          <a:xfrm>
            <a:off x="6754761" y="6492875"/>
            <a:ext cx="2133600" cy="365125"/>
          </a:xfrm>
          <a:prstGeom prst="rect">
            <a:avLst/>
          </a:prstGeom>
        </p:spPr>
        <p:txBody>
          <a:bodyPr/>
          <a:lstStyle/>
          <a:p>
            <a:fld id="{6EDC9FBD-2DC2-420B-8B3D-AF0774BE869D}" type="slidenum">
              <a:rPr lang="en-US" smtClean="0"/>
              <a:pPr/>
              <a:t>5</a:t>
            </a:fld>
            <a:endParaRPr lang="en-US"/>
          </a:p>
        </p:txBody>
      </p:sp>
    </p:spTree>
    <p:extLst>
      <p:ext uri="{BB962C8B-B14F-4D97-AF65-F5344CB8AC3E}">
        <p14:creationId xmlns:p14="http://schemas.microsoft.com/office/powerpoint/2010/main" val="862641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lowchart: Delay 36"/>
          <p:cNvSpPr/>
          <p:nvPr/>
        </p:nvSpPr>
        <p:spPr>
          <a:xfrm>
            <a:off x="0" y="1447800"/>
            <a:ext cx="1905000" cy="2209800"/>
          </a:xfrm>
          <a:prstGeom prst="flowChartDelay">
            <a:avLst/>
          </a:prstGeom>
          <a:solidFill>
            <a:schemeClr val="bg1">
              <a:lumMod val="85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Down Arrow 3"/>
          <p:cNvSpPr/>
          <p:nvPr/>
        </p:nvSpPr>
        <p:spPr>
          <a:xfrm>
            <a:off x="1676400" y="685800"/>
            <a:ext cx="6324600" cy="6019800"/>
          </a:xfrm>
          <a:prstGeom prst="downArrow">
            <a:avLst>
              <a:gd name="adj1" fmla="val 50000"/>
              <a:gd name="adj2" fmla="val 39205"/>
            </a:avLst>
          </a:prstGeom>
          <a:solidFill>
            <a:schemeClr val="accent1">
              <a:alpha val="30000"/>
            </a:schemeClr>
          </a:solidFill>
          <a:ln>
            <a:solidFill>
              <a:schemeClr val="accent1">
                <a:shade val="5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3276600" y="765048"/>
            <a:ext cx="3124200" cy="758952"/>
            <a:chOff x="3352802" y="0"/>
            <a:chExt cx="1291642" cy="2052320"/>
          </a:xfrm>
        </p:grpSpPr>
        <p:sp>
          <p:nvSpPr>
            <p:cNvPr id="6" name="Rounded Rectangle 5"/>
            <p:cNvSpPr/>
            <p:nvPr/>
          </p:nvSpPr>
          <p:spPr>
            <a:xfrm>
              <a:off x="3352802" y="0"/>
              <a:ext cx="1291642" cy="205232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3415855" y="63053"/>
              <a:ext cx="1165536" cy="19262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spcBef>
                  <a:spcPct val="0"/>
                </a:spcBef>
              </a:pPr>
              <a:r>
                <a:rPr lang="en-US" sz="2000"/>
                <a:t>Network planning</a:t>
              </a:r>
              <a:endParaRPr lang="en-US" sz="2000" kern="1200"/>
            </a:p>
          </p:txBody>
        </p:sp>
      </p:grpSp>
      <p:sp>
        <p:nvSpPr>
          <p:cNvPr id="8" name="TextBox 7"/>
          <p:cNvSpPr txBox="1"/>
          <p:nvPr/>
        </p:nvSpPr>
        <p:spPr>
          <a:xfrm>
            <a:off x="1928898" y="685800"/>
            <a:ext cx="1271502" cy="369332"/>
          </a:xfrm>
          <a:prstGeom prst="rect">
            <a:avLst/>
          </a:prstGeom>
          <a:noFill/>
        </p:spPr>
        <p:txBody>
          <a:bodyPr wrap="none" rtlCol="0">
            <a:spAutoFit/>
          </a:bodyPr>
          <a:lstStyle/>
          <a:p>
            <a:r>
              <a:rPr lang="en-US">
                <a:solidFill>
                  <a:schemeClr val="tx2">
                    <a:lumMod val="75000"/>
                  </a:schemeClr>
                </a:solidFill>
              </a:rPr>
              <a:t>Long term</a:t>
            </a:r>
          </a:p>
        </p:txBody>
      </p:sp>
      <p:sp>
        <p:nvSpPr>
          <p:cNvPr id="9" name="TextBox 8"/>
          <p:cNvSpPr txBox="1"/>
          <p:nvPr/>
        </p:nvSpPr>
        <p:spPr>
          <a:xfrm>
            <a:off x="6477000" y="685800"/>
            <a:ext cx="1056892" cy="369332"/>
          </a:xfrm>
          <a:prstGeom prst="rect">
            <a:avLst/>
          </a:prstGeom>
          <a:noFill/>
        </p:spPr>
        <p:txBody>
          <a:bodyPr wrap="none" rtlCol="0">
            <a:spAutoFit/>
          </a:bodyPr>
          <a:lstStyle/>
          <a:p>
            <a:r>
              <a:rPr lang="en-US">
                <a:solidFill>
                  <a:schemeClr val="tx2">
                    <a:lumMod val="75000"/>
                  </a:schemeClr>
                </a:solidFill>
              </a:rPr>
              <a:t>Strategy</a:t>
            </a:r>
          </a:p>
        </p:txBody>
      </p:sp>
      <p:sp>
        <p:nvSpPr>
          <p:cNvPr id="10" name="TextBox 9"/>
          <p:cNvSpPr txBox="1"/>
          <p:nvPr/>
        </p:nvSpPr>
        <p:spPr>
          <a:xfrm>
            <a:off x="1905000" y="3733800"/>
            <a:ext cx="1297406" cy="369332"/>
          </a:xfrm>
          <a:prstGeom prst="rect">
            <a:avLst/>
          </a:prstGeom>
          <a:noFill/>
        </p:spPr>
        <p:txBody>
          <a:bodyPr wrap="none" rtlCol="0">
            <a:spAutoFit/>
          </a:bodyPr>
          <a:lstStyle/>
          <a:p>
            <a:r>
              <a:rPr lang="en-US">
                <a:solidFill>
                  <a:schemeClr val="tx2">
                    <a:lumMod val="75000"/>
                  </a:schemeClr>
                </a:solidFill>
              </a:rPr>
              <a:t>Short term</a:t>
            </a:r>
          </a:p>
        </p:txBody>
      </p:sp>
      <p:sp>
        <p:nvSpPr>
          <p:cNvPr id="11" name="TextBox 10"/>
          <p:cNvSpPr txBox="1"/>
          <p:nvPr/>
        </p:nvSpPr>
        <p:spPr>
          <a:xfrm>
            <a:off x="6552413" y="3733800"/>
            <a:ext cx="915187" cy="369332"/>
          </a:xfrm>
          <a:prstGeom prst="rect">
            <a:avLst/>
          </a:prstGeom>
          <a:noFill/>
        </p:spPr>
        <p:txBody>
          <a:bodyPr wrap="none" rtlCol="0">
            <a:spAutoFit/>
          </a:bodyPr>
          <a:lstStyle/>
          <a:p>
            <a:r>
              <a:rPr lang="en-US">
                <a:solidFill>
                  <a:schemeClr val="tx2">
                    <a:lumMod val="75000"/>
                  </a:schemeClr>
                </a:solidFill>
              </a:rPr>
              <a:t>Tactics</a:t>
            </a:r>
          </a:p>
        </p:txBody>
      </p:sp>
      <p:grpSp>
        <p:nvGrpSpPr>
          <p:cNvPr id="12" name="Group 11"/>
          <p:cNvGrpSpPr/>
          <p:nvPr/>
        </p:nvGrpSpPr>
        <p:grpSpPr>
          <a:xfrm>
            <a:off x="3276600" y="1676400"/>
            <a:ext cx="3124200" cy="762000"/>
            <a:chOff x="3428996" y="2020262"/>
            <a:chExt cx="1291642" cy="2052320"/>
          </a:xfrm>
        </p:grpSpPr>
        <p:sp>
          <p:nvSpPr>
            <p:cNvPr id="13" name="Rounded Rectangle 12"/>
            <p:cNvSpPr/>
            <p:nvPr/>
          </p:nvSpPr>
          <p:spPr>
            <a:xfrm>
              <a:off x="3428996" y="2020262"/>
              <a:ext cx="1291642" cy="205232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ounded Rectangle 4"/>
            <p:cNvSpPr/>
            <p:nvPr/>
          </p:nvSpPr>
          <p:spPr>
            <a:xfrm>
              <a:off x="3492049" y="2083315"/>
              <a:ext cx="1165536" cy="19262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lvl="0" algn="ctr" defTabSz="577850">
                <a:spcBef>
                  <a:spcPct val="0"/>
                </a:spcBef>
              </a:pPr>
              <a:r>
                <a:rPr lang="en-US" sz="2000" kern="1200"/>
                <a:t>Fleet planning</a:t>
              </a:r>
            </a:p>
          </p:txBody>
        </p:sp>
      </p:grpSp>
      <p:grpSp>
        <p:nvGrpSpPr>
          <p:cNvPr id="15" name="Group 14"/>
          <p:cNvGrpSpPr/>
          <p:nvPr/>
        </p:nvGrpSpPr>
        <p:grpSpPr>
          <a:xfrm>
            <a:off x="3276600" y="2555240"/>
            <a:ext cx="3124200" cy="1635760"/>
            <a:chOff x="1194071" y="3078479"/>
            <a:chExt cx="1944365" cy="2052320"/>
          </a:xfrm>
        </p:grpSpPr>
        <p:sp>
          <p:nvSpPr>
            <p:cNvPr id="16" name="Rounded Rectangle 15"/>
            <p:cNvSpPr/>
            <p:nvPr/>
          </p:nvSpPr>
          <p:spPr>
            <a:xfrm>
              <a:off x="1194071" y="3078479"/>
              <a:ext cx="1944365" cy="205232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ounded Rectangle 4"/>
            <p:cNvSpPr/>
            <p:nvPr/>
          </p:nvSpPr>
          <p:spPr>
            <a:xfrm>
              <a:off x="1288987" y="3173395"/>
              <a:ext cx="1754533" cy="18624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defTabSz="533400">
                <a:lnSpc>
                  <a:spcPct val="80000"/>
                </a:lnSpc>
                <a:spcBef>
                  <a:spcPct val="0"/>
                </a:spcBef>
                <a:spcAft>
                  <a:spcPct val="35000"/>
                </a:spcAft>
              </a:pPr>
              <a:r>
                <a:rPr lang="en-US" sz="1600" u="sng" kern="1200"/>
                <a:t>Flight schedule design</a:t>
              </a:r>
              <a:r>
                <a:rPr lang="sr-Latn-RS" sz="1600" u="sng" kern="1200"/>
                <a:t>:</a:t>
              </a:r>
            </a:p>
            <a:p>
              <a:pPr lvl="0" algn="l" defTabSz="533400">
                <a:lnSpc>
                  <a:spcPct val="80000"/>
                </a:lnSpc>
                <a:spcBef>
                  <a:spcPct val="0"/>
                </a:spcBef>
                <a:spcAft>
                  <a:spcPct val="35000"/>
                </a:spcAft>
              </a:pPr>
              <a:r>
                <a:rPr lang="en-US" sz="1400" kern="1200"/>
                <a:t>Frequency</a:t>
              </a:r>
              <a:endParaRPr lang="sr-Latn-RS" sz="1400" kern="1200"/>
            </a:p>
            <a:p>
              <a:pPr lvl="0" algn="l" defTabSz="533400">
                <a:lnSpc>
                  <a:spcPct val="80000"/>
                </a:lnSpc>
                <a:spcBef>
                  <a:spcPct val="0"/>
                </a:spcBef>
                <a:spcAft>
                  <a:spcPct val="35000"/>
                </a:spcAft>
              </a:pPr>
              <a:r>
                <a:rPr lang="en-US" sz="1400" kern="1200"/>
                <a:t>Departure time</a:t>
              </a:r>
              <a:endParaRPr lang="sr-Latn-RS" sz="1400" kern="1200"/>
            </a:p>
            <a:p>
              <a:pPr lvl="0" algn="l" defTabSz="533400">
                <a:lnSpc>
                  <a:spcPct val="80000"/>
                </a:lnSpc>
                <a:spcBef>
                  <a:spcPct val="0"/>
                </a:spcBef>
                <a:spcAft>
                  <a:spcPct val="35000"/>
                </a:spcAft>
              </a:pPr>
              <a:r>
                <a:rPr lang="sr-Latn-RS" sz="1400"/>
                <a:t>Fleet assignment</a:t>
              </a:r>
              <a:endParaRPr lang="sr-Latn-RS" sz="1400" kern="1200"/>
            </a:p>
            <a:p>
              <a:pPr lvl="0" algn="l" defTabSz="533400">
                <a:lnSpc>
                  <a:spcPct val="80000"/>
                </a:lnSpc>
                <a:spcBef>
                  <a:spcPct val="0"/>
                </a:spcBef>
                <a:spcAft>
                  <a:spcPct val="35000"/>
                </a:spcAft>
              </a:pPr>
              <a:r>
                <a:rPr lang="en-US" sz="1400" kern="1200"/>
                <a:t>Aircraft </a:t>
              </a:r>
              <a:r>
                <a:rPr lang="en-US" sz="1400" kern="1200" err="1"/>
                <a:t>ro</a:t>
              </a:r>
              <a:r>
                <a:rPr lang="sr-Latn-RS" sz="1400" kern="1200"/>
                <a:t>tations</a:t>
              </a:r>
            </a:p>
          </p:txBody>
        </p:sp>
      </p:grpSp>
      <p:grpSp>
        <p:nvGrpSpPr>
          <p:cNvPr id="18" name="Group 17"/>
          <p:cNvGrpSpPr/>
          <p:nvPr/>
        </p:nvGrpSpPr>
        <p:grpSpPr>
          <a:xfrm>
            <a:off x="4953000" y="4404360"/>
            <a:ext cx="2011680" cy="548640"/>
            <a:chOff x="5477351" y="3078479"/>
            <a:chExt cx="2599848" cy="2052320"/>
          </a:xfrm>
        </p:grpSpPr>
        <p:sp>
          <p:nvSpPr>
            <p:cNvPr id="19" name="Rounded Rectangle 18"/>
            <p:cNvSpPr/>
            <p:nvPr/>
          </p:nvSpPr>
          <p:spPr>
            <a:xfrm>
              <a:off x="5477351" y="3078479"/>
              <a:ext cx="2599848" cy="205232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ounded Rectangle 4"/>
            <p:cNvSpPr/>
            <p:nvPr/>
          </p:nvSpPr>
          <p:spPr>
            <a:xfrm>
              <a:off x="5577537" y="3178665"/>
              <a:ext cx="2399476" cy="185194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400" kern="1200"/>
                <a:t>Crew planning</a:t>
              </a:r>
            </a:p>
          </p:txBody>
        </p:sp>
      </p:grpSp>
      <p:grpSp>
        <p:nvGrpSpPr>
          <p:cNvPr id="21" name="Group 20"/>
          <p:cNvGrpSpPr/>
          <p:nvPr/>
        </p:nvGrpSpPr>
        <p:grpSpPr>
          <a:xfrm>
            <a:off x="2819400" y="4404360"/>
            <a:ext cx="2011680" cy="548640"/>
            <a:chOff x="5477351" y="3078479"/>
            <a:chExt cx="2599848" cy="2052320"/>
          </a:xfrm>
        </p:grpSpPr>
        <p:sp>
          <p:nvSpPr>
            <p:cNvPr id="22" name="Rounded Rectangle 21"/>
            <p:cNvSpPr/>
            <p:nvPr/>
          </p:nvSpPr>
          <p:spPr>
            <a:xfrm>
              <a:off x="5477351" y="3078479"/>
              <a:ext cx="2599848" cy="205232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Rounded Rectangle 4"/>
            <p:cNvSpPr/>
            <p:nvPr/>
          </p:nvSpPr>
          <p:spPr>
            <a:xfrm>
              <a:off x="5577537" y="3178665"/>
              <a:ext cx="2399476" cy="185194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400" kern="1200"/>
                <a:t>Price definition</a:t>
              </a:r>
              <a:endParaRPr lang="sr-Latn-RS" sz="1400" kern="1200"/>
            </a:p>
          </p:txBody>
        </p:sp>
      </p:grpSp>
      <p:grpSp>
        <p:nvGrpSpPr>
          <p:cNvPr id="24" name="Group 23"/>
          <p:cNvGrpSpPr/>
          <p:nvPr/>
        </p:nvGrpSpPr>
        <p:grpSpPr>
          <a:xfrm>
            <a:off x="2819400" y="5029200"/>
            <a:ext cx="2011680" cy="548640"/>
            <a:chOff x="5477351" y="0"/>
            <a:chExt cx="2599848" cy="2052320"/>
          </a:xfrm>
        </p:grpSpPr>
        <p:sp>
          <p:nvSpPr>
            <p:cNvPr id="25" name="Rounded Rectangle 24"/>
            <p:cNvSpPr/>
            <p:nvPr/>
          </p:nvSpPr>
          <p:spPr>
            <a:xfrm>
              <a:off x="5477351" y="0"/>
              <a:ext cx="2599848" cy="205232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Rounded Rectangle 4"/>
            <p:cNvSpPr/>
            <p:nvPr/>
          </p:nvSpPr>
          <p:spPr>
            <a:xfrm>
              <a:off x="5577537" y="100186"/>
              <a:ext cx="2399476" cy="185194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400" kern="1200"/>
                <a:t>Revenue management</a:t>
              </a:r>
              <a:endParaRPr lang="sr-Latn-RS" sz="1400" kern="1200"/>
            </a:p>
          </p:txBody>
        </p:sp>
      </p:grpSp>
      <p:grpSp>
        <p:nvGrpSpPr>
          <p:cNvPr id="27" name="Group 26"/>
          <p:cNvGrpSpPr/>
          <p:nvPr/>
        </p:nvGrpSpPr>
        <p:grpSpPr>
          <a:xfrm>
            <a:off x="4953000" y="5029200"/>
            <a:ext cx="2011680" cy="548640"/>
            <a:chOff x="5477351" y="0"/>
            <a:chExt cx="2011680" cy="548640"/>
          </a:xfrm>
        </p:grpSpPr>
        <p:sp>
          <p:nvSpPr>
            <p:cNvPr id="28" name="Rounded Rectangle 27"/>
            <p:cNvSpPr/>
            <p:nvPr/>
          </p:nvSpPr>
          <p:spPr>
            <a:xfrm>
              <a:off x="5477351" y="0"/>
              <a:ext cx="2011680" cy="54864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Rounded Rectangle 4"/>
            <p:cNvSpPr/>
            <p:nvPr/>
          </p:nvSpPr>
          <p:spPr>
            <a:xfrm>
              <a:off x="5477351" y="0"/>
              <a:ext cx="2011680" cy="5486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300" kern="1200"/>
                <a:t>Slot management</a:t>
              </a:r>
              <a:endParaRPr lang="sr-Latn-RS" sz="1300" kern="1200"/>
            </a:p>
          </p:txBody>
        </p:sp>
      </p:grpSp>
      <p:grpSp>
        <p:nvGrpSpPr>
          <p:cNvPr id="30" name="Group 29"/>
          <p:cNvGrpSpPr/>
          <p:nvPr/>
        </p:nvGrpSpPr>
        <p:grpSpPr>
          <a:xfrm>
            <a:off x="2819400" y="5699760"/>
            <a:ext cx="2011680" cy="548640"/>
            <a:chOff x="1981207" y="914411"/>
            <a:chExt cx="2599848" cy="2052320"/>
          </a:xfrm>
        </p:grpSpPr>
        <p:sp>
          <p:nvSpPr>
            <p:cNvPr id="31" name="Rounded Rectangle 30"/>
            <p:cNvSpPr/>
            <p:nvPr/>
          </p:nvSpPr>
          <p:spPr>
            <a:xfrm>
              <a:off x="1981207" y="914411"/>
              <a:ext cx="2599848" cy="205232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2" name="Rounded Rectangle 4"/>
            <p:cNvSpPr/>
            <p:nvPr/>
          </p:nvSpPr>
          <p:spPr>
            <a:xfrm>
              <a:off x="2081393" y="1014597"/>
              <a:ext cx="2399476" cy="185194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400" kern="1200"/>
                <a:t>Ticket sales and distribution</a:t>
              </a:r>
              <a:endParaRPr lang="sr-Latn-RS" sz="1400" kern="1200"/>
            </a:p>
          </p:txBody>
        </p:sp>
      </p:grpSp>
      <p:grpSp>
        <p:nvGrpSpPr>
          <p:cNvPr id="33" name="Group 32"/>
          <p:cNvGrpSpPr/>
          <p:nvPr/>
        </p:nvGrpSpPr>
        <p:grpSpPr>
          <a:xfrm>
            <a:off x="4953000" y="5699760"/>
            <a:ext cx="2011680" cy="548640"/>
            <a:chOff x="1981207" y="914411"/>
            <a:chExt cx="2599848" cy="2052320"/>
          </a:xfrm>
        </p:grpSpPr>
        <p:sp>
          <p:nvSpPr>
            <p:cNvPr id="34" name="Rounded Rectangle 33"/>
            <p:cNvSpPr/>
            <p:nvPr/>
          </p:nvSpPr>
          <p:spPr>
            <a:xfrm>
              <a:off x="1981207" y="914411"/>
              <a:ext cx="2599848" cy="205232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Rounded Rectangle 4"/>
            <p:cNvSpPr/>
            <p:nvPr/>
          </p:nvSpPr>
          <p:spPr>
            <a:xfrm>
              <a:off x="2081393" y="1014597"/>
              <a:ext cx="2399476" cy="185194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400" kern="1200"/>
                <a:t>Operation</a:t>
              </a:r>
              <a:r>
                <a:rPr lang="sr-Latn-RS" sz="1400" kern="1200"/>
                <a:t>s</a:t>
              </a:r>
              <a:r>
                <a:rPr lang="en-US" sz="1400" kern="1200"/>
                <a:t> centre</a:t>
              </a:r>
            </a:p>
          </p:txBody>
        </p:sp>
      </p:grpSp>
      <p:sp>
        <p:nvSpPr>
          <p:cNvPr id="36" name="TextBox 35"/>
          <p:cNvSpPr txBox="1"/>
          <p:nvPr/>
        </p:nvSpPr>
        <p:spPr>
          <a:xfrm>
            <a:off x="0" y="1600200"/>
            <a:ext cx="1905000" cy="1384995"/>
          </a:xfrm>
          <a:prstGeom prst="rect">
            <a:avLst/>
          </a:prstGeom>
          <a:noFill/>
        </p:spPr>
        <p:txBody>
          <a:bodyPr vert="horz" wrap="square" rtlCol="0">
            <a:spAutoFit/>
          </a:bodyPr>
          <a:lstStyle/>
          <a:p>
            <a:r>
              <a:rPr lang="en-US" sz="2800" i="1">
                <a:solidFill>
                  <a:schemeClr val="tx2">
                    <a:lumMod val="75000"/>
                  </a:schemeClr>
                </a:solidFill>
              </a:rPr>
              <a:t>Airline planning process…</a:t>
            </a:r>
          </a:p>
        </p:txBody>
      </p:sp>
      <p:sp>
        <p:nvSpPr>
          <p:cNvPr id="38" name="TextBox 37"/>
          <p:cNvSpPr txBox="1"/>
          <p:nvPr/>
        </p:nvSpPr>
        <p:spPr>
          <a:xfrm>
            <a:off x="2438400" y="1143000"/>
            <a:ext cx="461665" cy="2590800"/>
          </a:xfrm>
          <a:prstGeom prst="rect">
            <a:avLst/>
          </a:prstGeom>
          <a:noFill/>
        </p:spPr>
        <p:txBody>
          <a:bodyPr vert="vert270" wrap="square" rtlCol="0">
            <a:spAutoFit/>
          </a:bodyPr>
          <a:lstStyle/>
          <a:p>
            <a:pPr algn="ctr"/>
            <a:r>
              <a:rPr lang="en-US">
                <a:solidFill>
                  <a:schemeClr val="tx2">
                    <a:lumMod val="40000"/>
                    <a:lumOff val="60000"/>
                  </a:schemeClr>
                </a:solidFill>
              </a:rPr>
              <a:t>Time frame</a:t>
            </a:r>
          </a:p>
        </p:txBody>
      </p:sp>
      <p:sp>
        <p:nvSpPr>
          <p:cNvPr id="39" name="TextBox 38"/>
          <p:cNvSpPr txBox="1"/>
          <p:nvPr/>
        </p:nvSpPr>
        <p:spPr>
          <a:xfrm>
            <a:off x="6553200" y="1066800"/>
            <a:ext cx="461665" cy="2590800"/>
          </a:xfrm>
          <a:prstGeom prst="rect">
            <a:avLst/>
          </a:prstGeom>
          <a:noFill/>
        </p:spPr>
        <p:txBody>
          <a:bodyPr vert="vert270" wrap="square" rtlCol="0">
            <a:spAutoFit/>
          </a:bodyPr>
          <a:lstStyle/>
          <a:p>
            <a:pPr algn="ctr"/>
            <a:r>
              <a:rPr lang="en-US">
                <a:solidFill>
                  <a:schemeClr val="tx2">
                    <a:lumMod val="40000"/>
                    <a:lumOff val="60000"/>
                  </a:schemeClr>
                </a:solidFill>
              </a:rPr>
              <a:t>Type  the decision</a:t>
            </a:r>
          </a:p>
        </p:txBody>
      </p:sp>
      <p:sp>
        <p:nvSpPr>
          <p:cNvPr id="40" name="Slide Number Placeholder 39"/>
          <p:cNvSpPr>
            <a:spLocks noGrp="1"/>
          </p:cNvSpPr>
          <p:nvPr>
            <p:ph type="sldNum" sz="quarter" idx="4294967295"/>
          </p:nvPr>
        </p:nvSpPr>
        <p:spPr>
          <a:xfrm>
            <a:off x="6552413" y="6506455"/>
            <a:ext cx="2133600" cy="365125"/>
          </a:xfrm>
          <a:prstGeom prst="rect">
            <a:avLst/>
          </a:prstGeom>
        </p:spPr>
        <p:txBody>
          <a:bodyPr/>
          <a:lstStyle/>
          <a:p>
            <a:fld id="{6EDC9FBD-2DC2-420B-8B3D-AF0774BE869D}" type="slidenum">
              <a:rPr lang="en-US" smtClean="0"/>
              <a:pPr/>
              <a:t>6</a:t>
            </a:fld>
            <a:endParaRPr lang="en-US"/>
          </a:p>
        </p:txBody>
      </p:sp>
    </p:spTree>
    <p:extLst>
      <p:ext uri="{BB962C8B-B14F-4D97-AF65-F5344CB8AC3E}">
        <p14:creationId xmlns:p14="http://schemas.microsoft.com/office/powerpoint/2010/main" val="1729546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Airline Network Structures</a:t>
            </a:r>
          </a:p>
        </p:txBody>
      </p:sp>
      <p:sp>
        <p:nvSpPr>
          <p:cNvPr id="3" name="Content Placeholder 2"/>
          <p:cNvSpPr>
            <a:spLocks noGrp="1"/>
          </p:cNvSpPr>
          <p:nvPr>
            <p:ph idx="1"/>
          </p:nvPr>
        </p:nvSpPr>
        <p:spPr>
          <a:xfrm>
            <a:off x="685800" y="1981200"/>
            <a:ext cx="7772400" cy="4191000"/>
          </a:xfrm>
        </p:spPr>
        <p:txBody>
          <a:bodyPr>
            <a:normAutofit/>
          </a:bodyPr>
          <a:lstStyle/>
          <a:p>
            <a:pPr marL="342900" indent="-342900">
              <a:buFont typeface="Arial" panose="020B0604020202020204" pitchFamily="34" charset="0"/>
              <a:buChar char="•"/>
            </a:pPr>
            <a:r>
              <a:rPr lang="en-US" sz="2400"/>
              <a:t>Most common network structures among airlines</a:t>
            </a:r>
            <a:r>
              <a:rPr lang="sr-Latn-CS" sz="2400"/>
              <a:t>:</a:t>
            </a:r>
          </a:p>
          <a:p>
            <a:endParaRPr lang="sr-Latn-CS" sz="2400"/>
          </a:p>
          <a:p>
            <a:pPr lvl="1"/>
            <a:r>
              <a:rPr lang="en-US" sz="2000"/>
              <a:t>Point-to-point</a:t>
            </a:r>
            <a:r>
              <a:rPr lang="sr-Latn-CS" sz="2000"/>
              <a:t> </a:t>
            </a:r>
          </a:p>
          <a:p>
            <a:pPr lvl="1"/>
            <a:r>
              <a:rPr lang="en-US" sz="2000"/>
              <a:t>H</a:t>
            </a:r>
            <a:r>
              <a:rPr lang="sr-Latn-CS" sz="2000"/>
              <a:t>ub-and-spoke</a:t>
            </a:r>
            <a:endParaRPr lang="sr-Latn-RS" sz="2000"/>
          </a:p>
          <a:p>
            <a:endParaRPr lang="sr-Latn-RS" sz="2400"/>
          </a:p>
          <a:p>
            <a:endParaRPr lang="en-US" sz="2400"/>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fld id="{6EDC9FBD-2DC2-420B-8B3D-AF0774BE869D}" type="slidenum">
              <a:rPr lang="en-US" smtClean="0"/>
              <a:pPr/>
              <a:t>7</a:t>
            </a:fld>
            <a:endParaRPr lang="en-US"/>
          </a:p>
        </p:txBody>
      </p:sp>
      <p:pic>
        <p:nvPicPr>
          <p:cNvPr id="6" name="Picture 5" descr="network2.jpg"/>
          <p:cNvPicPr>
            <a:picLocks noChangeAspect="1"/>
          </p:cNvPicPr>
          <p:nvPr/>
        </p:nvPicPr>
        <p:blipFill>
          <a:blip r:embed="rId3" cstate="print"/>
          <a:srcRect t="13700" b="9807"/>
          <a:stretch>
            <a:fillRect/>
          </a:stretch>
        </p:blipFill>
        <p:spPr>
          <a:xfrm>
            <a:off x="0" y="3886200"/>
            <a:ext cx="9144000" cy="2971800"/>
          </a:xfrm>
          <a:prstGeom prst="rect">
            <a:avLst/>
          </a:prstGeom>
          <a:ln>
            <a:noFill/>
          </a:ln>
          <a:effectLst>
            <a:softEdge rad="112500"/>
          </a:effectLst>
        </p:spPr>
      </p:pic>
    </p:spTree>
    <p:extLst>
      <p:ext uri="{BB962C8B-B14F-4D97-AF65-F5344CB8AC3E}">
        <p14:creationId xmlns:p14="http://schemas.microsoft.com/office/powerpoint/2010/main" val="83622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643" y="245192"/>
            <a:ext cx="7772400" cy="1609344"/>
          </a:xfrm>
        </p:spPr>
        <p:txBody>
          <a:bodyPr>
            <a:normAutofit/>
          </a:bodyPr>
          <a:lstStyle/>
          <a:p>
            <a:r>
              <a:rPr lang="en-US" sz="2800"/>
              <a:t>Point-to-Point </a:t>
            </a:r>
            <a:r>
              <a:rPr lang="sr-Latn-CS" sz="2800"/>
              <a:t>(PP) </a:t>
            </a:r>
            <a:r>
              <a:rPr lang="en-US" sz="2800"/>
              <a:t>Network</a:t>
            </a:r>
          </a:p>
        </p:txBody>
      </p:sp>
      <p:sp>
        <p:nvSpPr>
          <p:cNvPr id="66" name="Slide Number Placeholder 65"/>
          <p:cNvSpPr>
            <a:spLocks noGrp="1"/>
          </p:cNvSpPr>
          <p:nvPr>
            <p:ph type="sldNum" sz="quarter" idx="4294967295"/>
          </p:nvPr>
        </p:nvSpPr>
        <p:spPr>
          <a:xfrm>
            <a:off x="6535208" y="6492875"/>
            <a:ext cx="2133600" cy="365125"/>
          </a:xfrm>
          <a:prstGeom prst="rect">
            <a:avLst/>
          </a:prstGeom>
        </p:spPr>
        <p:txBody>
          <a:bodyPr/>
          <a:lstStyle/>
          <a:p>
            <a:fld id="{6EDC9FBD-2DC2-420B-8B3D-AF0774BE869D}" type="slidenum">
              <a:rPr lang="en-US" smtClean="0"/>
              <a:pPr/>
              <a:t>8</a:t>
            </a:fld>
            <a:endParaRPr lang="en-US"/>
          </a:p>
        </p:txBody>
      </p:sp>
      <p:grpSp>
        <p:nvGrpSpPr>
          <p:cNvPr id="1026" name="Group 2"/>
          <p:cNvGrpSpPr>
            <a:grpSpLocks/>
          </p:cNvGrpSpPr>
          <p:nvPr/>
        </p:nvGrpSpPr>
        <p:grpSpPr bwMode="auto">
          <a:xfrm>
            <a:off x="914400" y="2161401"/>
            <a:ext cx="2417762" cy="696913"/>
            <a:chOff x="6097" y="2286"/>
            <a:chExt cx="24171" cy="6972"/>
          </a:xfrm>
        </p:grpSpPr>
        <p:sp>
          <p:nvSpPr>
            <p:cNvPr id="623" name="Oval 194"/>
            <p:cNvSpPr>
              <a:spLocks noChangeArrowheads="1"/>
            </p:cNvSpPr>
            <p:nvPr/>
          </p:nvSpPr>
          <p:spPr bwMode="auto">
            <a:xfrm>
              <a:off x="6097" y="4572"/>
              <a:ext cx="1256" cy="1257"/>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 name="Oval 195"/>
            <p:cNvSpPr>
              <a:spLocks noChangeArrowheads="1"/>
            </p:cNvSpPr>
            <p:nvPr/>
          </p:nvSpPr>
          <p:spPr bwMode="auto">
            <a:xfrm>
              <a:off x="29034" y="8001"/>
              <a:ext cx="1234" cy="1257"/>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 name="Oval 196"/>
            <p:cNvSpPr>
              <a:spLocks noChangeArrowheads="1"/>
            </p:cNvSpPr>
            <p:nvPr/>
          </p:nvSpPr>
          <p:spPr bwMode="auto">
            <a:xfrm>
              <a:off x="11428" y="4572"/>
              <a:ext cx="1249" cy="1257"/>
            </a:xfrm>
            <a:prstGeom prst="ellipse">
              <a:avLst/>
            </a:prstGeom>
            <a:solidFill>
              <a:srgbClr val="B2B2B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 name="Oval 197"/>
            <p:cNvSpPr>
              <a:spLocks noChangeArrowheads="1"/>
            </p:cNvSpPr>
            <p:nvPr/>
          </p:nvSpPr>
          <p:spPr bwMode="auto">
            <a:xfrm>
              <a:off x="18285" y="3429"/>
              <a:ext cx="1249" cy="1257"/>
            </a:xfrm>
            <a:prstGeom prst="ellipse">
              <a:avLst/>
            </a:prstGeom>
            <a:solidFill>
              <a:srgbClr val="B2B2B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 name="Oval 198"/>
            <p:cNvSpPr>
              <a:spLocks noChangeArrowheads="1"/>
            </p:cNvSpPr>
            <p:nvPr/>
          </p:nvSpPr>
          <p:spPr bwMode="auto">
            <a:xfrm>
              <a:off x="25909" y="2286"/>
              <a:ext cx="1241" cy="1257"/>
            </a:xfrm>
            <a:prstGeom prst="ellipse">
              <a:avLst/>
            </a:prstGeom>
            <a:solidFill>
              <a:srgbClr val="B2B2B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cxnSp>
          <p:nvCxnSpPr>
            <p:cNvPr id="628" name="AutoShape 203"/>
            <p:cNvCxnSpPr>
              <a:cxnSpLocks noChangeShapeType="1"/>
            </p:cNvCxnSpPr>
            <p:nvPr/>
          </p:nvCxnSpPr>
          <p:spPr bwMode="auto">
            <a:xfrm>
              <a:off x="26967" y="3357"/>
              <a:ext cx="2250" cy="4829"/>
            </a:xfrm>
            <a:prstGeom prst="straightConnector1">
              <a:avLst/>
            </a:prstGeom>
            <a:noFill/>
            <a:ln w="12700">
              <a:solidFill>
                <a:srgbClr val="000000"/>
              </a:solidFill>
              <a:round/>
              <a:headEnd/>
              <a:tailEnd/>
            </a:ln>
          </p:spPr>
        </p:cxnSp>
        <p:cxnSp>
          <p:nvCxnSpPr>
            <p:cNvPr id="629" name="AutoShape 205"/>
            <p:cNvCxnSpPr>
              <a:cxnSpLocks noChangeShapeType="1"/>
            </p:cNvCxnSpPr>
            <p:nvPr/>
          </p:nvCxnSpPr>
          <p:spPr bwMode="auto">
            <a:xfrm flipV="1">
              <a:off x="12677" y="4057"/>
              <a:ext cx="5608" cy="1143"/>
            </a:xfrm>
            <a:prstGeom prst="straightConnector1">
              <a:avLst/>
            </a:prstGeom>
            <a:noFill/>
            <a:ln w="12700">
              <a:solidFill>
                <a:srgbClr val="000000"/>
              </a:solidFill>
              <a:round/>
              <a:headEnd/>
              <a:tailEnd/>
            </a:ln>
          </p:spPr>
        </p:cxnSp>
        <p:cxnSp>
          <p:nvCxnSpPr>
            <p:cNvPr id="631" name="AutoShape 206"/>
            <p:cNvCxnSpPr>
              <a:cxnSpLocks noChangeShapeType="1"/>
            </p:cNvCxnSpPr>
            <p:nvPr/>
          </p:nvCxnSpPr>
          <p:spPr bwMode="auto">
            <a:xfrm flipV="1">
              <a:off x="19534" y="2914"/>
              <a:ext cx="6375" cy="1143"/>
            </a:xfrm>
            <a:prstGeom prst="straightConnector1">
              <a:avLst/>
            </a:prstGeom>
            <a:noFill/>
            <a:ln w="12700">
              <a:solidFill>
                <a:srgbClr val="000000"/>
              </a:solidFill>
              <a:round/>
              <a:headEnd/>
              <a:tailEnd/>
            </a:ln>
          </p:spPr>
        </p:cxnSp>
        <p:cxnSp>
          <p:nvCxnSpPr>
            <p:cNvPr id="632" name="AutoShape 207"/>
            <p:cNvCxnSpPr>
              <a:cxnSpLocks noChangeShapeType="1"/>
            </p:cNvCxnSpPr>
            <p:nvPr/>
          </p:nvCxnSpPr>
          <p:spPr bwMode="auto">
            <a:xfrm flipH="1">
              <a:off x="7353" y="5200"/>
              <a:ext cx="4075" cy="7"/>
            </a:xfrm>
            <a:prstGeom prst="straightConnector1">
              <a:avLst/>
            </a:prstGeom>
            <a:noFill/>
            <a:ln w="12700">
              <a:solidFill>
                <a:srgbClr val="000000"/>
              </a:solidFill>
              <a:round/>
              <a:headEnd/>
              <a:tailEnd/>
            </a:ln>
          </p:spPr>
        </p:cxnSp>
      </p:grpSp>
      <p:grpSp>
        <p:nvGrpSpPr>
          <p:cNvPr id="1036" name="Group 12"/>
          <p:cNvGrpSpPr>
            <a:grpSpLocks/>
          </p:cNvGrpSpPr>
          <p:nvPr/>
        </p:nvGrpSpPr>
        <p:grpSpPr bwMode="auto">
          <a:xfrm>
            <a:off x="5943600" y="1828800"/>
            <a:ext cx="2409825" cy="1611312"/>
            <a:chOff x="6097" y="2286"/>
            <a:chExt cx="24113" cy="16116"/>
          </a:xfrm>
        </p:grpSpPr>
        <p:sp>
          <p:nvSpPr>
            <p:cNvPr id="719" name="Oval 560"/>
            <p:cNvSpPr>
              <a:spLocks noChangeArrowheads="1"/>
            </p:cNvSpPr>
            <p:nvPr/>
          </p:nvSpPr>
          <p:spPr bwMode="auto">
            <a:xfrm>
              <a:off x="6097" y="6858"/>
              <a:ext cx="1256" cy="1257"/>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3" name="Oval 561"/>
            <p:cNvSpPr>
              <a:spLocks noChangeArrowheads="1"/>
            </p:cNvSpPr>
            <p:nvPr/>
          </p:nvSpPr>
          <p:spPr bwMode="auto">
            <a:xfrm>
              <a:off x="8383" y="11430"/>
              <a:ext cx="1241" cy="1257"/>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4" name="Oval 562"/>
            <p:cNvSpPr>
              <a:spLocks noChangeArrowheads="1"/>
            </p:cNvSpPr>
            <p:nvPr/>
          </p:nvSpPr>
          <p:spPr bwMode="auto">
            <a:xfrm>
              <a:off x="11428" y="6858"/>
              <a:ext cx="1249" cy="1257"/>
            </a:xfrm>
            <a:prstGeom prst="ellipse">
              <a:avLst/>
            </a:prstGeom>
            <a:solidFill>
              <a:srgbClr val="B2B2B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5" name="Oval 563"/>
            <p:cNvSpPr>
              <a:spLocks noChangeArrowheads="1"/>
            </p:cNvSpPr>
            <p:nvPr/>
          </p:nvSpPr>
          <p:spPr bwMode="auto">
            <a:xfrm>
              <a:off x="18285" y="5715"/>
              <a:ext cx="1249" cy="1257"/>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6" name="Oval 564"/>
            <p:cNvSpPr>
              <a:spLocks noChangeArrowheads="1"/>
            </p:cNvSpPr>
            <p:nvPr/>
          </p:nvSpPr>
          <p:spPr bwMode="auto">
            <a:xfrm>
              <a:off x="25909" y="4572"/>
              <a:ext cx="1241" cy="1257"/>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7" name="Oval 565"/>
            <p:cNvSpPr>
              <a:spLocks noChangeArrowheads="1"/>
            </p:cNvSpPr>
            <p:nvPr/>
          </p:nvSpPr>
          <p:spPr bwMode="auto">
            <a:xfrm>
              <a:off x="7616" y="2286"/>
              <a:ext cx="1249" cy="1257"/>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8" name="Oval 566"/>
            <p:cNvSpPr>
              <a:spLocks noChangeArrowheads="1"/>
            </p:cNvSpPr>
            <p:nvPr/>
          </p:nvSpPr>
          <p:spPr bwMode="auto">
            <a:xfrm>
              <a:off x="8383" y="17145"/>
              <a:ext cx="1241" cy="1257"/>
            </a:xfrm>
            <a:prstGeom prst="ellipse">
              <a:avLst/>
            </a:prstGeom>
            <a:solidFill>
              <a:srgbClr val="B2B2B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9" name="Oval 567"/>
            <p:cNvSpPr>
              <a:spLocks noChangeArrowheads="1"/>
            </p:cNvSpPr>
            <p:nvPr/>
          </p:nvSpPr>
          <p:spPr bwMode="auto">
            <a:xfrm>
              <a:off x="15999" y="11430"/>
              <a:ext cx="1256" cy="1257"/>
            </a:xfrm>
            <a:prstGeom prst="ellipse">
              <a:avLst/>
            </a:prstGeom>
            <a:solidFill>
              <a:srgbClr val="B2B2B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0" name="Oval 568"/>
            <p:cNvSpPr>
              <a:spLocks noChangeArrowheads="1"/>
            </p:cNvSpPr>
            <p:nvPr/>
          </p:nvSpPr>
          <p:spPr bwMode="auto">
            <a:xfrm>
              <a:off x="28954" y="11430"/>
              <a:ext cx="1256" cy="1257"/>
            </a:xfrm>
            <a:prstGeom prst="ellipse">
              <a:avLst/>
            </a:prstGeom>
            <a:solidFill>
              <a:srgbClr val="B2B2B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1" name="Oval 569"/>
            <p:cNvSpPr>
              <a:spLocks noChangeArrowheads="1"/>
            </p:cNvSpPr>
            <p:nvPr/>
          </p:nvSpPr>
          <p:spPr bwMode="auto">
            <a:xfrm>
              <a:off x="22856" y="10287"/>
              <a:ext cx="1249" cy="1257"/>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2" name="Oval 570"/>
            <p:cNvSpPr>
              <a:spLocks noChangeArrowheads="1"/>
            </p:cNvSpPr>
            <p:nvPr/>
          </p:nvSpPr>
          <p:spPr bwMode="auto">
            <a:xfrm>
              <a:off x="20570" y="14859"/>
              <a:ext cx="1249" cy="1257"/>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3" name="Oval 571"/>
            <p:cNvSpPr>
              <a:spLocks noChangeArrowheads="1"/>
            </p:cNvSpPr>
            <p:nvPr/>
          </p:nvSpPr>
          <p:spPr bwMode="auto">
            <a:xfrm>
              <a:off x="14480" y="2286"/>
              <a:ext cx="1242" cy="1257"/>
            </a:xfrm>
            <a:prstGeom prst="ellipse">
              <a:avLst/>
            </a:prstGeom>
            <a:solidFill>
              <a:srgbClr val="B2B2B2"/>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cxnSp>
          <p:nvCxnSpPr>
            <p:cNvPr id="734" name="AutoShape 572"/>
            <p:cNvCxnSpPr>
              <a:cxnSpLocks noChangeShapeType="1"/>
            </p:cNvCxnSpPr>
            <p:nvPr/>
          </p:nvCxnSpPr>
          <p:spPr bwMode="auto">
            <a:xfrm>
              <a:off x="9624" y="12058"/>
              <a:ext cx="10946" cy="3429"/>
            </a:xfrm>
            <a:prstGeom prst="straightConnector1">
              <a:avLst/>
            </a:prstGeom>
            <a:noFill/>
            <a:ln w="12700">
              <a:solidFill>
                <a:srgbClr val="000000"/>
              </a:solidFill>
              <a:round/>
              <a:headEnd/>
              <a:tailEnd/>
            </a:ln>
          </p:spPr>
        </p:cxnSp>
        <p:cxnSp>
          <p:nvCxnSpPr>
            <p:cNvPr id="735" name="AutoShape 573"/>
            <p:cNvCxnSpPr>
              <a:cxnSpLocks noChangeShapeType="1"/>
            </p:cNvCxnSpPr>
            <p:nvPr/>
          </p:nvCxnSpPr>
          <p:spPr bwMode="auto">
            <a:xfrm flipV="1">
              <a:off x="9003" y="7929"/>
              <a:ext cx="2607" cy="3501"/>
            </a:xfrm>
            <a:prstGeom prst="straightConnector1">
              <a:avLst/>
            </a:prstGeom>
            <a:noFill/>
            <a:ln w="12700">
              <a:solidFill>
                <a:srgbClr val="000000"/>
              </a:solidFill>
              <a:round/>
              <a:headEnd/>
              <a:tailEnd/>
            </a:ln>
          </p:spPr>
        </p:cxnSp>
        <p:cxnSp>
          <p:nvCxnSpPr>
            <p:cNvPr id="608" name="AutoShape 574"/>
            <p:cNvCxnSpPr>
              <a:cxnSpLocks noChangeShapeType="1"/>
            </p:cNvCxnSpPr>
            <p:nvPr/>
          </p:nvCxnSpPr>
          <p:spPr bwMode="auto">
            <a:xfrm flipV="1">
              <a:off x="12487" y="3357"/>
              <a:ext cx="2176" cy="3686"/>
            </a:xfrm>
            <a:prstGeom prst="straightConnector1">
              <a:avLst/>
            </a:prstGeom>
            <a:noFill/>
            <a:ln w="12700">
              <a:solidFill>
                <a:srgbClr val="000000"/>
              </a:solidFill>
              <a:round/>
              <a:headEnd/>
              <a:tailEnd/>
            </a:ln>
          </p:spPr>
        </p:cxnSp>
        <p:cxnSp>
          <p:nvCxnSpPr>
            <p:cNvPr id="609" name="AutoShape 575"/>
            <p:cNvCxnSpPr>
              <a:cxnSpLocks noChangeShapeType="1"/>
            </p:cNvCxnSpPr>
            <p:nvPr/>
          </p:nvCxnSpPr>
          <p:spPr bwMode="auto">
            <a:xfrm>
              <a:off x="12487" y="7929"/>
              <a:ext cx="3702" cy="3686"/>
            </a:xfrm>
            <a:prstGeom prst="straightConnector1">
              <a:avLst/>
            </a:prstGeom>
            <a:noFill/>
            <a:ln w="12700">
              <a:solidFill>
                <a:srgbClr val="000000"/>
              </a:solidFill>
              <a:round/>
              <a:headEnd/>
              <a:tailEnd/>
            </a:ln>
          </p:spPr>
        </p:cxnSp>
        <p:cxnSp>
          <p:nvCxnSpPr>
            <p:cNvPr id="610" name="AutoShape 576"/>
            <p:cNvCxnSpPr>
              <a:cxnSpLocks noChangeShapeType="1"/>
            </p:cNvCxnSpPr>
            <p:nvPr/>
          </p:nvCxnSpPr>
          <p:spPr bwMode="auto">
            <a:xfrm flipV="1">
              <a:off x="19534" y="5200"/>
              <a:ext cx="6375" cy="1143"/>
            </a:xfrm>
            <a:prstGeom prst="straightConnector1">
              <a:avLst/>
            </a:prstGeom>
            <a:noFill/>
            <a:ln w="12700">
              <a:solidFill>
                <a:srgbClr val="000000"/>
              </a:solidFill>
              <a:round/>
              <a:headEnd/>
              <a:tailEnd/>
            </a:ln>
          </p:spPr>
        </p:cxnSp>
        <p:cxnSp>
          <p:nvCxnSpPr>
            <p:cNvPr id="612" name="AutoShape 577"/>
            <p:cNvCxnSpPr>
              <a:cxnSpLocks noChangeShapeType="1"/>
            </p:cNvCxnSpPr>
            <p:nvPr/>
          </p:nvCxnSpPr>
          <p:spPr bwMode="auto">
            <a:xfrm>
              <a:off x="19534" y="6343"/>
              <a:ext cx="9602" cy="5272"/>
            </a:xfrm>
            <a:prstGeom prst="straightConnector1">
              <a:avLst/>
            </a:prstGeom>
            <a:noFill/>
            <a:ln w="12700">
              <a:solidFill>
                <a:srgbClr val="000000"/>
              </a:solidFill>
              <a:round/>
              <a:headEnd/>
              <a:tailEnd/>
            </a:ln>
          </p:spPr>
        </p:cxnSp>
        <p:cxnSp>
          <p:nvCxnSpPr>
            <p:cNvPr id="613" name="AutoShape 578"/>
            <p:cNvCxnSpPr>
              <a:cxnSpLocks noChangeShapeType="1"/>
            </p:cNvCxnSpPr>
            <p:nvPr/>
          </p:nvCxnSpPr>
          <p:spPr bwMode="auto">
            <a:xfrm>
              <a:off x="15722" y="2914"/>
              <a:ext cx="10369" cy="1843"/>
            </a:xfrm>
            <a:prstGeom prst="straightConnector1">
              <a:avLst/>
            </a:prstGeom>
            <a:noFill/>
            <a:ln w="12700">
              <a:solidFill>
                <a:srgbClr val="000000"/>
              </a:solidFill>
              <a:round/>
              <a:headEnd/>
              <a:tailEnd/>
            </a:ln>
          </p:spPr>
        </p:cxnSp>
        <p:cxnSp>
          <p:nvCxnSpPr>
            <p:cNvPr id="614" name="AutoShape 579"/>
            <p:cNvCxnSpPr>
              <a:cxnSpLocks noChangeShapeType="1"/>
            </p:cNvCxnSpPr>
            <p:nvPr/>
          </p:nvCxnSpPr>
          <p:spPr bwMode="auto">
            <a:xfrm>
              <a:off x="8682" y="3357"/>
              <a:ext cx="2928" cy="3686"/>
            </a:xfrm>
            <a:prstGeom prst="straightConnector1">
              <a:avLst/>
            </a:prstGeom>
            <a:noFill/>
            <a:ln w="12700">
              <a:solidFill>
                <a:srgbClr val="000000"/>
              </a:solidFill>
              <a:round/>
              <a:headEnd/>
              <a:tailEnd/>
            </a:ln>
          </p:spPr>
        </p:cxnSp>
        <p:cxnSp>
          <p:nvCxnSpPr>
            <p:cNvPr id="615" name="AutoShape 580"/>
            <p:cNvCxnSpPr>
              <a:cxnSpLocks noChangeShapeType="1"/>
            </p:cNvCxnSpPr>
            <p:nvPr/>
          </p:nvCxnSpPr>
          <p:spPr bwMode="auto">
            <a:xfrm flipV="1">
              <a:off x="9624" y="15930"/>
              <a:ext cx="11136" cy="1843"/>
            </a:xfrm>
            <a:prstGeom prst="straightConnector1">
              <a:avLst/>
            </a:prstGeom>
            <a:noFill/>
            <a:ln w="12700">
              <a:solidFill>
                <a:srgbClr val="000000"/>
              </a:solidFill>
              <a:round/>
              <a:headEnd/>
              <a:tailEnd/>
            </a:ln>
          </p:spPr>
        </p:cxnSp>
        <p:cxnSp>
          <p:nvCxnSpPr>
            <p:cNvPr id="616" name="AutoShape 581"/>
            <p:cNvCxnSpPr>
              <a:cxnSpLocks noChangeShapeType="1"/>
            </p:cNvCxnSpPr>
            <p:nvPr/>
          </p:nvCxnSpPr>
          <p:spPr bwMode="auto">
            <a:xfrm flipV="1">
              <a:off x="12677" y="6343"/>
              <a:ext cx="5608" cy="1143"/>
            </a:xfrm>
            <a:prstGeom prst="straightConnector1">
              <a:avLst/>
            </a:prstGeom>
            <a:noFill/>
            <a:ln w="12700">
              <a:solidFill>
                <a:srgbClr val="000000"/>
              </a:solidFill>
              <a:round/>
              <a:headEnd/>
              <a:tailEnd/>
            </a:ln>
          </p:spPr>
        </p:cxnSp>
        <p:cxnSp>
          <p:nvCxnSpPr>
            <p:cNvPr id="617" name="AutoShape 582"/>
            <p:cNvCxnSpPr>
              <a:cxnSpLocks noChangeShapeType="1"/>
            </p:cNvCxnSpPr>
            <p:nvPr/>
          </p:nvCxnSpPr>
          <p:spPr bwMode="auto">
            <a:xfrm flipH="1">
              <a:off x="6725" y="3357"/>
              <a:ext cx="1074" cy="3501"/>
            </a:xfrm>
            <a:prstGeom prst="straightConnector1">
              <a:avLst/>
            </a:prstGeom>
            <a:noFill/>
            <a:ln w="12700">
              <a:solidFill>
                <a:srgbClr val="000000"/>
              </a:solidFill>
              <a:round/>
              <a:headEnd/>
              <a:tailEnd/>
            </a:ln>
          </p:spPr>
        </p:cxnSp>
        <p:cxnSp>
          <p:nvCxnSpPr>
            <p:cNvPr id="618" name="AutoShape 583"/>
            <p:cNvCxnSpPr>
              <a:cxnSpLocks noChangeShapeType="1"/>
            </p:cNvCxnSpPr>
            <p:nvPr/>
          </p:nvCxnSpPr>
          <p:spPr bwMode="auto">
            <a:xfrm>
              <a:off x="6725" y="8115"/>
              <a:ext cx="1840" cy="9215"/>
            </a:xfrm>
            <a:prstGeom prst="straightConnector1">
              <a:avLst/>
            </a:prstGeom>
            <a:noFill/>
            <a:ln w="12700">
              <a:solidFill>
                <a:srgbClr val="000000"/>
              </a:solidFill>
              <a:round/>
              <a:headEnd/>
              <a:tailEnd/>
            </a:ln>
          </p:spPr>
        </p:cxnSp>
        <p:cxnSp>
          <p:nvCxnSpPr>
            <p:cNvPr id="619" name="AutoShape 584"/>
            <p:cNvCxnSpPr>
              <a:cxnSpLocks noChangeShapeType="1"/>
            </p:cNvCxnSpPr>
            <p:nvPr/>
          </p:nvCxnSpPr>
          <p:spPr bwMode="auto">
            <a:xfrm>
              <a:off x="8865" y="2914"/>
              <a:ext cx="5615" cy="7"/>
            </a:xfrm>
            <a:prstGeom prst="straightConnector1">
              <a:avLst/>
            </a:prstGeom>
            <a:noFill/>
            <a:ln w="12700">
              <a:solidFill>
                <a:srgbClr val="000000"/>
              </a:solidFill>
              <a:round/>
              <a:headEnd/>
              <a:tailEnd/>
            </a:ln>
          </p:spPr>
        </p:cxnSp>
        <p:cxnSp>
          <p:nvCxnSpPr>
            <p:cNvPr id="620" name="AutoShape 585"/>
            <p:cNvCxnSpPr>
              <a:cxnSpLocks noChangeShapeType="1"/>
            </p:cNvCxnSpPr>
            <p:nvPr/>
          </p:nvCxnSpPr>
          <p:spPr bwMode="auto">
            <a:xfrm>
              <a:off x="26967" y="5643"/>
              <a:ext cx="2615" cy="5787"/>
            </a:xfrm>
            <a:prstGeom prst="straightConnector1">
              <a:avLst/>
            </a:prstGeom>
            <a:noFill/>
            <a:ln w="12700">
              <a:solidFill>
                <a:srgbClr val="000000"/>
              </a:solidFill>
              <a:round/>
              <a:headEnd/>
              <a:tailEnd/>
            </a:ln>
          </p:spPr>
        </p:cxnSp>
        <p:cxnSp>
          <p:nvCxnSpPr>
            <p:cNvPr id="621" name="AutoShape 586"/>
            <p:cNvCxnSpPr>
              <a:cxnSpLocks noChangeShapeType="1"/>
            </p:cNvCxnSpPr>
            <p:nvPr/>
          </p:nvCxnSpPr>
          <p:spPr bwMode="auto">
            <a:xfrm flipV="1">
              <a:off x="21819" y="12501"/>
              <a:ext cx="7317" cy="2986"/>
            </a:xfrm>
            <a:prstGeom prst="straightConnector1">
              <a:avLst/>
            </a:prstGeom>
            <a:noFill/>
            <a:ln w="12700">
              <a:solidFill>
                <a:srgbClr val="000000"/>
              </a:solidFill>
              <a:round/>
              <a:headEnd/>
              <a:tailEnd/>
            </a:ln>
          </p:spPr>
        </p:cxnSp>
        <p:cxnSp>
          <p:nvCxnSpPr>
            <p:cNvPr id="622" name="AutoShape 587"/>
            <p:cNvCxnSpPr>
              <a:cxnSpLocks noChangeShapeType="1"/>
            </p:cNvCxnSpPr>
            <p:nvPr/>
          </p:nvCxnSpPr>
          <p:spPr bwMode="auto">
            <a:xfrm flipV="1">
              <a:off x="17255" y="10915"/>
              <a:ext cx="5601" cy="1143"/>
            </a:xfrm>
            <a:prstGeom prst="straightConnector1">
              <a:avLst/>
            </a:prstGeom>
            <a:noFill/>
            <a:ln w="12700">
              <a:solidFill>
                <a:srgbClr val="000000"/>
              </a:solidFill>
              <a:round/>
              <a:headEnd/>
              <a:tailEnd/>
            </a:ln>
          </p:spPr>
        </p:cxnSp>
      </p:grpSp>
      <p:sp>
        <p:nvSpPr>
          <p:cNvPr id="1083" name="Rectangle 59"/>
          <p:cNvSpPr>
            <a:spLocks noChangeArrowheads="1"/>
          </p:cNvSpPr>
          <p:nvPr/>
        </p:nvSpPr>
        <p:spPr bwMode="auto">
          <a:xfrm>
            <a:off x="1371600" y="3581400"/>
            <a:ext cx="2026452"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ea typeface="Times New Roman" pitchFamily="18" charset="0"/>
                <a:cs typeface="Arial" pitchFamily="34" charset="0"/>
              </a:rPr>
              <a:t>Line network structure</a:t>
            </a:r>
            <a:endParaRPr kumimoji="0" lang="sr-Latn-CS" sz="1400" b="0" i="0" u="none" strike="noStrike" cap="none" normalizeH="0" baseline="0">
              <a:ln>
                <a:noFill/>
              </a:ln>
              <a:solidFill>
                <a:schemeClr val="tx1"/>
              </a:solidFill>
              <a:effectLst/>
              <a:cs typeface="Arial" pitchFamily="34" charset="0"/>
            </a:endParaRPr>
          </a:p>
        </p:txBody>
      </p:sp>
      <p:sp>
        <p:nvSpPr>
          <p:cNvPr id="62" name="Rectangle 61"/>
          <p:cNvSpPr/>
          <p:nvPr/>
        </p:nvSpPr>
        <p:spPr>
          <a:xfrm>
            <a:off x="6019800" y="3657600"/>
            <a:ext cx="2063706" cy="307777"/>
          </a:xfrm>
          <a:prstGeom prst="rect">
            <a:avLst/>
          </a:prstGeom>
        </p:spPr>
        <p:txBody>
          <a:bodyPr wrap="none">
            <a:spAutoFit/>
          </a:bodyPr>
          <a:lstStyle/>
          <a:p>
            <a:r>
              <a:rPr lang="en-US" sz="1400">
                <a:cs typeface="Arial" pitchFamily="34" charset="0"/>
              </a:rPr>
              <a:t>Grid network structure</a:t>
            </a:r>
          </a:p>
        </p:txBody>
      </p:sp>
      <p:sp>
        <p:nvSpPr>
          <p:cNvPr id="45" name="Oval 560"/>
          <p:cNvSpPr>
            <a:spLocks noChangeArrowheads="1"/>
          </p:cNvSpPr>
          <p:nvPr/>
        </p:nvSpPr>
        <p:spPr bwMode="auto">
          <a:xfrm>
            <a:off x="3429000" y="4648118"/>
            <a:ext cx="125523" cy="125678"/>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Oval 561"/>
          <p:cNvSpPr>
            <a:spLocks noChangeArrowheads="1"/>
          </p:cNvSpPr>
          <p:nvPr/>
        </p:nvSpPr>
        <p:spPr bwMode="auto">
          <a:xfrm>
            <a:off x="3733800" y="5638800"/>
            <a:ext cx="124024" cy="125678"/>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Oval 563"/>
          <p:cNvSpPr>
            <a:spLocks noChangeArrowheads="1"/>
          </p:cNvSpPr>
          <p:nvPr/>
        </p:nvSpPr>
        <p:spPr bwMode="auto">
          <a:xfrm>
            <a:off x="4419600" y="4876800"/>
            <a:ext cx="124824" cy="125678"/>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Oval 564"/>
          <p:cNvSpPr>
            <a:spLocks noChangeArrowheads="1"/>
          </p:cNvSpPr>
          <p:nvPr/>
        </p:nvSpPr>
        <p:spPr bwMode="auto">
          <a:xfrm>
            <a:off x="5410200" y="4648200"/>
            <a:ext cx="124024" cy="125678"/>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Oval 565"/>
          <p:cNvSpPr>
            <a:spLocks noChangeArrowheads="1"/>
          </p:cNvSpPr>
          <p:nvPr/>
        </p:nvSpPr>
        <p:spPr bwMode="auto">
          <a:xfrm>
            <a:off x="4419600" y="4191000"/>
            <a:ext cx="124824" cy="125678"/>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Oval 570"/>
          <p:cNvSpPr>
            <a:spLocks noChangeArrowheads="1"/>
          </p:cNvSpPr>
          <p:nvPr/>
        </p:nvSpPr>
        <p:spPr bwMode="auto">
          <a:xfrm>
            <a:off x="5029200" y="5638800"/>
            <a:ext cx="124824" cy="125678"/>
          </a:xfrm>
          <a:prstGeom prst="ellipse">
            <a:avLst/>
          </a:prstGeom>
          <a:solidFill>
            <a:srgbClr val="C00000"/>
          </a:solid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cxnSp>
        <p:nvCxnSpPr>
          <p:cNvPr id="77" name="Straight Connector 76"/>
          <p:cNvCxnSpPr>
            <a:stCxn id="45" idx="7"/>
            <a:endCxn id="50" idx="2"/>
          </p:cNvCxnSpPr>
          <p:nvPr/>
        </p:nvCxnSpPr>
        <p:spPr>
          <a:xfrm flipV="1">
            <a:off x="3536141" y="4253839"/>
            <a:ext cx="883459" cy="4126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45" idx="4"/>
            <a:endCxn id="46" idx="1"/>
          </p:cNvCxnSpPr>
          <p:nvPr/>
        </p:nvCxnSpPr>
        <p:spPr>
          <a:xfrm>
            <a:off x="3491762" y="4773796"/>
            <a:ext cx="260201" cy="8834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a:stCxn id="46" idx="6"/>
            <a:endCxn id="55" idx="2"/>
          </p:cNvCxnSpPr>
          <p:nvPr/>
        </p:nvCxnSpPr>
        <p:spPr>
          <a:xfrm>
            <a:off x="3857824" y="5701639"/>
            <a:ext cx="11713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45" idx="6"/>
            <a:endCxn id="49" idx="2"/>
          </p:cNvCxnSpPr>
          <p:nvPr/>
        </p:nvCxnSpPr>
        <p:spPr>
          <a:xfrm>
            <a:off x="3554523" y="4710957"/>
            <a:ext cx="1855677" cy="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a:stCxn id="50" idx="6"/>
            <a:endCxn id="49" idx="1"/>
          </p:cNvCxnSpPr>
          <p:nvPr/>
        </p:nvCxnSpPr>
        <p:spPr>
          <a:xfrm>
            <a:off x="4544424" y="4253839"/>
            <a:ext cx="883939" cy="4127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stCxn id="49" idx="4"/>
            <a:endCxn id="55" idx="7"/>
          </p:cNvCxnSpPr>
          <p:nvPr/>
        </p:nvCxnSpPr>
        <p:spPr>
          <a:xfrm flipH="1">
            <a:off x="5135744" y="4773878"/>
            <a:ext cx="336468" cy="8833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a:stCxn id="45" idx="6"/>
            <a:endCxn id="48" idx="2"/>
          </p:cNvCxnSpPr>
          <p:nvPr/>
        </p:nvCxnSpPr>
        <p:spPr>
          <a:xfrm>
            <a:off x="3554523" y="4710957"/>
            <a:ext cx="865077" cy="2286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stCxn id="48" idx="6"/>
            <a:endCxn id="49" idx="2"/>
          </p:cNvCxnSpPr>
          <p:nvPr/>
        </p:nvCxnSpPr>
        <p:spPr>
          <a:xfrm flipV="1">
            <a:off x="4544424" y="4711039"/>
            <a:ext cx="865776" cy="228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a:stCxn id="50" idx="4"/>
            <a:endCxn id="48" idx="0"/>
          </p:cNvCxnSpPr>
          <p:nvPr/>
        </p:nvCxnSpPr>
        <p:spPr>
          <a:xfrm>
            <a:off x="4482012" y="4316678"/>
            <a:ext cx="0" cy="5601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a:stCxn id="46" idx="7"/>
            <a:endCxn id="48" idx="3"/>
          </p:cNvCxnSpPr>
          <p:nvPr/>
        </p:nvCxnSpPr>
        <p:spPr>
          <a:xfrm flipV="1">
            <a:off x="3839661" y="4984073"/>
            <a:ext cx="598219" cy="6731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a:stCxn id="55" idx="1"/>
            <a:endCxn id="48" idx="5"/>
          </p:cNvCxnSpPr>
          <p:nvPr/>
        </p:nvCxnSpPr>
        <p:spPr>
          <a:xfrm flipH="1" flipV="1">
            <a:off x="4526144" y="4984073"/>
            <a:ext cx="521336" cy="6731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a:stCxn id="46" idx="7"/>
            <a:endCxn id="50" idx="3"/>
          </p:cNvCxnSpPr>
          <p:nvPr/>
        </p:nvCxnSpPr>
        <p:spPr>
          <a:xfrm flipV="1">
            <a:off x="3839661" y="4298273"/>
            <a:ext cx="598219" cy="13589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50" idx="5"/>
            <a:endCxn id="55" idx="1"/>
          </p:cNvCxnSpPr>
          <p:nvPr/>
        </p:nvCxnSpPr>
        <p:spPr>
          <a:xfrm>
            <a:off x="4526144" y="4298273"/>
            <a:ext cx="521336" cy="13589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46" idx="7"/>
            <a:endCxn id="49" idx="2"/>
          </p:cNvCxnSpPr>
          <p:nvPr/>
        </p:nvCxnSpPr>
        <p:spPr>
          <a:xfrm flipV="1">
            <a:off x="3839661" y="4711039"/>
            <a:ext cx="1570539" cy="946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a:stCxn id="45" idx="6"/>
            <a:endCxn id="55" idx="1"/>
          </p:cNvCxnSpPr>
          <p:nvPr/>
        </p:nvCxnSpPr>
        <p:spPr>
          <a:xfrm>
            <a:off x="3554523" y="4710957"/>
            <a:ext cx="1492957" cy="946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8" name="Rectangle 59"/>
          <p:cNvSpPr>
            <a:spLocks noChangeArrowheads="1"/>
          </p:cNvSpPr>
          <p:nvPr/>
        </p:nvSpPr>
        <p:spPr bwMode="auto">
          <a:xfrm>
            <a:off x="3200400" y="5867400"/>
            <a:ext cx="2989473"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ea typeface="Times New Roman" pitchFamily="18" charset="0"/>
                <a:cs typeface="Arial" pitchFamily="34" charset="0"/>
              </a:rPr>
              <a:t>Fully connected network structure</a:t>
            </a:r>
            <a:endParaRPr kumimoji="0" lang="sr-Latn-CS" sz="1400" b="0" i="0" u="none" strike="noStrike" cap="none" normalizeH="0" baseline="0">
              <a:ln>
                <a:noFill/>
              </a:ln>
              <a:solidFill>
                <a:schemeClr val="tx1"/>
              </a:solidFill>
              <a:effectLst/>
              <a:cs typeface="Arial" pitchFamily="34" charset="0"/>
            </a:endParaRPr>
          </a:p>
        </p:txBody>
      </p:sp>
    </p:spTree>
    <p:extLst>
      <p:ext uri="{BB962C8B-B14F-4D97-AF65-F5344CB8AC3E}">
        <p14:creationId xmlns:p14="http://schemas.microsoft.com/office/powerpoint/2010/main" val="8839831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Point-to-Point</a:t>
            </a:r>
            <a:r>
              <a:rPr lang="sr-Latn-CS"/>
              <a:t> </a:t>
            </a:r>
            <a:r>
              <a:rPr lang="en-US"/>
              <a:t>Network</a:t>
            </a:r>
          </a:p>
        </p:txBody>
      </p:sp>
      <p:sp>
        <p:nvSpPr>
          <p:cNvPr id="3" name="Content Placeholder 2"/>
          <p:cNvSpPr>
            <a:spLocks noGrp="1"/>
          </p:cNvSpPr>
          <p:nvPr>
            <p:ph sz="quarter" idx="1"/>
          </p:nvPr>
        </p:nvSpPr>
        <p:spPr>
          <a:xfrm>
            <a:off x="301752" y="1828800"/>
            <a:ext cx="8503920" cy="4270248"/>
          </a:xfrm>
        </p:spPr>
        <p:txBody>
          <a:bodyPr/>
          <a:lstStyle/>
          <a:p>
            <a:pPr marL="342900" indent="-342900" algn="just">
              <a:spcAft>
                <a:spcPts val="1200"/>
              </a:spcAft>
              <a:buFont typeface="Arial" panose="020B0604020202020204" pitchFamily="34" charset="0"/>
              <a:buChar char="•"/>
            </a:pPr>
            <a:r>
              <a:rPr lang="en-US" sz="2000"/>
              <a:t>Point-to-point</a:t>
            </a:r>
            <a:r>
              <a:rPr lang="sr-Latn-CS" sz="2000"/>
              <a:t> </a:t>
            </a:r>
            <a:r>
              <a:rPr lang="en-US" sz="2000"/>
              <a:t>network structures connect each airport in the network with direct flights without intermediate stops.</a:t>
            </a:r>
            <a:endParaRPr lang="sr-Latn-RS" sz="2000"/>
          </a:p>
          <a:p>
            <a:pPr marL="342900" indent="-342900" algn="just">
              <a:spcAft>
                <a:spcPts val="1200"/>
              </a:spcAft>
              <a:buFont typeface="Arial" panose="020B0604020202020204" pitchFamily="34" charset="0"/>
              <a:buChar char="•"/>
            </a:pPr>
            <a:r>
              <a:rPr lang="en-US" sz="2000"/>
              <a:t>Conditions that favor a point-to-point network </a:t>
            </a:r>
            <a:r>
              <a:rPr lang="sr-Latn-RS" sz="2000"/>
              <a:t>:</a:t>
            </a:r>
          </a:p>
          <a:p>
            <a:pPr lvl="1">
              <a:spcAft>
                <a:spcPts val="1200"/>
              </a:spcAft>
            </a:pPr>
            <a:r>
              <a:rPr lang="en-US" sz="2000"/>
              <a:t>The distance between the airports is relatively small</a:t>
            </a:r>
          </a:p>
          <a:p>
            <a:pPr lvl="1">
              <a:spcAft>
                <a:spcPts val="1200"/>
              </a:spcAft>
            </a:pPr>
            <a:r>
              <a:rPr lang="en-US" sz="2000"/>
              <a:t>Demand between the airports is high</a:t>
            </a:r>
          </a:p>
          <a:p>
            <a:pPr lvl="1">
              <a:spcAft>
                <a:spcPts val="1200"/>
              </a:spcAft>
            </a:pPr>
            <a:r>
              <a:rPr lang="en-US" sz="2000"/>
              <a:t>The total number of airports in the network is small</a:t>
            </a:r>
          </a:p>
        </p:txBody>
      </p:sp>
      <p:sp>
        <p:nvSpPr>
          <p:cNvPr id="5" name="Slide Number Placeholder 65"/>
          <p:cNvSpPr>
            <a:spLocks noGrp="1"/>
          </p:cNvSpPr>
          <p:nvPr>
            <p:ph type="sldNum" sz="quarter" idx="4294967295"/>
          </p:nvPr>
        </p:nvSpPr>
        <p:spPr>
          <a:xfrm>
            <a:off x="6535208" y="6492875"/>
            <a:ext cx="2133600" cy="365125"/>
          </a:xfrm>
          <a:prstGeom prst="rect">
            <a:avLst/>
          </a:prstGeom>
        </p:spPr>
        <p:txBody>
          <a:bodyPr/>
          <a:lstStyle/>
          <a:p>
            <a:r>
              <a:rPr lang="en-US"/>
              <a:t>9</a:t>
            </a:r>
          </a:p>
        </p:txBody>
      </p:sp>
    </p:spTree>
    <p:extLst>
      <p:ext uri="{BB962C8B-B14F-4D97-AF65-F5344CB8AC3E}">
        <p14:creationId xmlns:p14="http://schemas.microsoft.com/office/powerpoint/2010/main" val="2644507023"/>
      </p:ext>
    </p:extLst>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1D6BEF6-6CD2-4659-B731-980294D7FAB2}">
  <ds:schemaRef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a301ac7b-a095-4703-8ac1-0954f10782bf"/>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29691848-7B53-4310-AC46-941E5CFAB05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13123</TotalTime>
  <Words>3033</Words>
  <Application>Microsoft Office PowerPoint</Application>
  <PresentationFormat>Presentazione su schermo (4:3)</PresentationFormat>
  <Paragraphs>382</Paragraphs>
  <Slides>42</Slides>
  <Notes>16</Notes>
  <HiddenSlides>0</HiddenSlides>
  <MMClips>0</MMClips>
  <ScaleCrop>false</ScaleCrop>
  <HeadingPairs>
    <vt:vector size="8" baseType="variant">
      <vt:variant>
        <vt:lpstr>Caratteri utilizzati</vt:lpstr>
      </vt:variant>
      <vt:variant>
        <vt:i4>4</vt:i4>
      </vt:variant>
      <vt:variant>
        <vt:lpstr>Tema</vt:lpstr>
      </vt:variant>
      <vt:variant>
        <vt:i4>1</vt:i4>
      </vt:variant>
      <vt:variant>
        <vt:lpstr>Server OLE incorporati</vt:lpstr>
      </vt:variant>
      <vt:variant>
        <vt:i4>1</vt:i4>
      </vt:variant>
      <vt:variant>
        <vt:lpstr>Titoli diapositive</vt:lpstr>
      </vt:variant>
      <vt:variant>
        <vt:i4>42</vt:i4>
      </vt:variant>
    </vt:vector>
  </HeadingPairs>
  <TitlesOfParts>
    <vt:vector size="48" baseType="lpstr">
      <vt:lpstr>Arial</vt:lpstr>
      <vt:lpstr>Calibri</vt:lpstr>
      <vt:lpstr>Cambria Math</vt:lpstr>
      <vt:lpstr>Wingdings</vt:lpstr>
      <vt:lpstr>SESAR ER Presentation template</vt:lpstr>
      <vt:lpstr>Equation</vt:lpstr>
      <vt:lpstr>Airline Planning and Operations Airline networks</vt:lpstr>
      <vt:lpstr>Network development/design</vt:lpstr>
      <vt:lpstr>Airline Network Planning</vt:lpstr>
      <vt:lpstr>Network Planning: Markets</vt:lpstr>
      <vt:lpstr>Airline Network Planning: Routes</vt:lpstr>
      <vt:lpstr>Presentazione standard di PowerPoint</vt:lpstr>
      <vt:lpstr>Airline Network Structures</vt:lpstr>
      <vt:lpstr>Point-to-Point (PP) Network</vt:lpstr>
      <vt:lpstr>Point-to-Point Network</vt:lpstr>
      <vt:lpstr>Point-to-Point Network - Benefits</vt:lpstr>
      <vt:lpstr>Point-to-point network - shortcomings</vt:lpstr>
      <vt:lpstr>Hub-and-Spoke (HS) Network</vt:lpstr>
      <vt:lpstr>Hub Connectivity </vt:lpstr>
      <vt:lpstr>Hub Connectivity </vt:lpstr>
      <vt:lpstr>Hub and Spoke Network - Benefits</vt:lpstr>
      <vt:lpstr>Hub and Spoke Network - Disadvantages</vt:lpstr>
      <vt:lpstr>Hub Types (1)</vt:lpstr>
      <vt:lpstr>Typical Hub-and-Spoke Structures</vt:lpstr>
      <vt:lpstr>Spatial Configuration of Network Structure - Analysis</vt:lpstr>
      <vt:lpstr>Spatial Configuration of Network Structure - Analysis</vt:lpstr>
      <vt:lpstr>Temporal Configuration of A Network Structure</vt:lpstr>
      <vt:lpstr>Space-Time Continuum</vt:lpstr>
      <vt:lpstr>Space-Time Continuum</vt:lpstr>
      <vt:lpstr>Temporal Concentration</vt:lpstr>
      <vt:lpstr>Temporal Organization of Flights</vt:lpstr>
      <vt:lpstr>Temporal Organization of Flights</vt:lpstr>
      <vt:lpstr>Reasons for the Formation of a Wave System</vt:lpstr>
      <vt:lpstr>Key Elements of Hub Development</vt:lpstr>
      <vt:lpstr>Advantage of Geographical Location</vt:lpstr>
      <vt:lpstr>Network structure and route evaluation</vt:lpstr>
      <vt:lpstr>Route Planning Models</vt:lpstr>
      <vt:lpstr>Route Planning Models</vt:lpstr>
      <vt:lpstr>Route Planning and Evaluation</vt:lpstr>
      <vt:lpstr>Route Evaluation - Other Aspects</vt:lpstr>
      <vt:lpstr>Route Profitability Methodology</vt:lpstr>
      <vt:lpstr>Route Profitability Measurement</vt:lpstr>
      <vt:lpstr>Route Profitability Measurement</vt:lpstr>
      <vt:lpstr>Route Profitability Analysis Methodology</vt:lpstr>
      <vt:lpstr>Route Profitability Analysis Methodology</vt:lpstr>
      <vt:lpstr>Approaches to Flight Profitability Measurement</vt:lpstr>
      <vt:lpstr>Literature</vt:lpstr>
      <vt:lpstr>Presentazione standard di PowerPoint</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Pasquale De Falco</cp:lastModifiedBy>
  <cp:revision>275</cp:revision>
  <dcterms:created xsi:type="dcterms:W3CDTF">2016-04-13T13:39:24Z</dcterms:created>
  <dcterms:modified xsi:type="dcterms:W3CDTF">2021-07-08T07:56:43Z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