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1"/>
  </p:notesMasterIdLst>
  <p:handoutMasterIdLst>
    <p:handoutMasterId r:id="rId52"/>
  </p:handoutMasterIdLst>
  <p:sldIdLst>
    <p:sldId id="308" r:id="rId5"/>
    <p:sldId id="263" r:id="rId6"/>
    <p:sldId id="486" r:id="rId7"/>
    <p:sldId id="487" r:id="rId8"/>
    <p:sldId id="488" r:id="rId9"/>
    <p:sldId id="484" r:id="rId10"/>
    <p:sldId id="468" r:id="rId11"/>
    <p:sldId id="469" r:id="rId12"/>
    <p:sldId id="485" r:id="rId13"/>
    <p:sldId id="470" r:id="rId14"/>
    <p:sldId id="471" r:id="rId15"/>
    <p:sldId id="472" r:id="rId16"/>
    <p:sldId id="473" r:id="rId17"/>
    <p:sldId id="489" r:id="rId18"/>
    <p:sldId id="490" r:id="rId19"/>
    <p:sldId id="439" r:id="rId20"/>
    <p:sldId id="440" r:id="rId21"/>
    <p:sldId id="441" r:id="rId22"/>
    <p:sldId id="442" r:id="rId23"/>
    <p:sldId id="443" r:id="rId24"/>
    <p:sldId id="444" r:id="rId25"/>
    <p:sldId id="445" r:id="rId26"/>
    <p:sldId id="446" r:id="rId27"/>
    <p:sldId id="447" r:id="rId28"/>
    <p:sldId id="448" r:id="rId29"/>
    <p:sldId id="449" r:id="rId30"/>
    <p:sldId id="450" r:id="rId31"/>
    <p:sldId id="451" r:id="rId32"/>
    <p:sldId id="452" r:id="rId33"/>
    <p:sldId id="453" r:id="rId34"/>
    <p:sldId id="454" r:id="rId35"/>
    <p:sldId id="455" r:id="rId36"/>
    <p:sldId id="456" r:id="rId37"/>
    <p:sldId id="457" r:id="rId38"/>
    <p:sldId id="474" r:id="rId39"/>
    <p:sldId id="475" r:id="rId40"/>
    <p:sldId id="476" r:id="rId41"/>
    <p:sldId id="477" r:id="rId42"/>
    <p:sldId id="478" r:id="rId43"/>
    <p:sldId id="479" r:id="rId44"/>
    <p:sldId id="480" r:id="rId45"/>
    <p:sldId id="481" r:id="rId46"/>
    <p:sldId id="482" r:id="rId47"/>
    <p:sldId id="483" r:id="rId48"/>
    <p:sldId id="491" r:id="rId49"/>
    <p:sldId id="260"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autoAdjust="0"/>
    <p:restoredTop sz="86486" autoAdjust="0"/>
  </p:normalViewPr>
  <p:slideViewPr>
    <p:cSldViewPr snapToGrid="0" snapToObjects="1">
      <p:cViewPr varScale="1">
        <p:scale>
          <a:sx n="59" d="100"/>
          <a:sy n="59" d="100"/>
        </p:scale>
        <p:origin x="1632" y="60"/>
      </p:cViewPr>
      <p:guideLst>
        <p:guide orient="horz" pos="479"/>
        <p:guide pos="5424"/>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7F0645-CC99-43C3-851C-12DB9364C919}" type="doc">
      <dgm:prSet loTypeId="urn:microsoft.com/office/officeart/2005/8/layout/orgChart1" loCatId="hierarchy" qsTypeId="urn:microsoft.com/office/officeart/2005/8/quickstyle/simple1" qsCatId="simple" csTypeId="urn:microsoft.com/office/officeart/2005/8/colors/accent1_2" csCatId="accent1" phldr="1"/>
      <dgm:spPr/>
    </dgm:pt>
    <dgm:pt modelId="{817B191D-928D-4136-B2C6-909ADDC69D5C}">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noProof="0" dirty="0">
              <a:ln>
                <a:noFill/>
              </a:ln>
              <a:solidFill>
                <a:srgbClr val="000099"/>
              </a:solidFill>
              <a:effectLst/>
              <a:latin typeface="Arial" panose="020B0604020202020204" pitchFamily="34" charset="0"/>
            </a:rPr>
            <a:t>Disturbances</a:t>
          </a:r>
        </a:p>
      </dgm:t>
    </dgm:pt>
    <dgm:pt modelId="{27DE39A3-ED9D-4064-BBEF-044BE772D1A2}" type="parTrans" cxnId="{9267340C-C984-4CB4-898E-E0EBD59F27D5}">
      <dgm:prSet/>
      <dgm:spPr/>
      <dgm:t>
        <a:bodyPr/>
        <a:lstStyle/>
        <a:p>
          <a:endParaRPr lang="en-US"/>
        </a:p>
      </dgm:t>
    </dgm:pt>
    <dgm:pt modelId="{304F1DBE-4CAB-43C4-967D-E8F96BD4C0AB}" type="sibTrans" cxnId="{9267340C-C984-4CB4-898E-E0EBD59F27D5}">
      <dgm:prSet/>
      <dgm:spPr/>
      <dgm:t>
        <a:bodyPr/>
        <a:lstStyle/>
        <a:p>
          <a:endParaRPr lang="en-US"/>
        </a:p>
      </dgm:t>
    </dgm:pt>
    <dgm:pt modelId="{A08F2356-EC16-4BCA-B3A0-06A41FB150DE}">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noProof="0" dirty="0">
              <a:ln>
                <a:noFill/>
              </a:ln>
              <a:solidFill>
                <a:srgbClr val="000099"/>
              </a:solidFill>
              <a:effectLst/>
              <a:latin typeface="Arial" panose="020B0604020202020204" pitchFamily="34" charset="0"/>
            </a:rPr>
            <a:t>Internal</a:t>
          </a:r>
        </a:p>
      </dgm:t>
    </dgm:pt>
    <dgm:pt modelId="{AAAE1E98-2C84-43F8-8A05-7A66B7EED785}" type="parTrans" cxnId="{35BAFF61-2475-437C-84DC-000372436D5C}">
      <dgm:prSet/>
      <dgm:spPr/>
      <dgm:t>
        <a:bodyPr/>
        <a:lstStyle/>
        <a:p>
          <a:endParaRPr lang="en-US"/>
        </a:p>
      </dgm:t>
    </dgm:pt>
    <dgm:pt modelId="{0C3E59DA-9269-446F-9FB8-A68EA0451124}" type="sibTrans" cxnId="{35BAFF61-2475-437C-84DC-000372436D5C}">
      <dgm:prSet/>
      <dgm:spPr/>
      <dgm:t>
        <a:bodyPr/>
        <a:lstStyle/>
        <a:p>
          <a:endParaRPr lang="en-US"/>
        </a:p>
      </dgm:t>
    </dgm:pt>
    <dgm:pt modelId="{CE4F782D-5B85-4FC5-99C1-12E84F111CE4}">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noProof="0" dirty="0">
              <a:ln>
                <a:noFill/>
              </a:ln>
              <a:solidFill>
                <a:srgbClr val="000099"/>
              </a:solidFill>
              <a:effectLst/>
              <a:latin typeface="Arial" panose="020B0604020202020204" pitchFamily="34" charset="0"/>
            </a:rPr>
            <a:t>Crew delay or crew absence</a:t>
          </a:r>
        </a:p>
      </dgm:t>
    </dgm:pt>
    <dgm:pt modelId="{6916695D-90D6-42A8-9CC6-5CCBCD42273C}" type="parTrans" cxnId="{12A30576-3BFA-418B-9466-DEC195B2CF80}">
      <dgm:prSet/>
      <dgm:spPr/>
      <dgm:t>
        <a:bodyPr/>
        <a:lstStyle/>
        <a:p>
          <a:endParaRPr lang="en-US"/>
        </a:p>
      </dgm:t>
    </dgm:pt>
    <dgm:pt modelId="{F494AB72-01D0-4080-A02A-F93E08BE0B37}" type="sibTrans" cxnId="{12A30576-3BFA-418B-9466-DEC195B2CF80}">
      <dgm:prSet/>
      <dgm:spPr/>
      <dgm:t>
        <a:bodyPr/>
        <a:lstStyle/>
        <a:p>
          <a:endParaRPr lang="en-US"/>
        </a:p>
      </dgm:t>
    </dgm:pt>
    <dgm:pt modelId="{337346A6-8296-4A8A-B3C2-AA86399CC7C0}">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noProof="0" dirty="0">
              <a:ln>
                <a:noFill/>
              </a:ln>
              <a:solidFill>
                <a:srgbClr val="000099"/>
              </a:solidFill>
              <a:effectLst/>
              <a:latin typeface="Arial" panose="020B0604020202020204" pitchFamily="34" charset="0"/>
            </a:rPr>
            <a:t>Aircraft failure</a:t>
          </a:r>
        </a:p>
      </dgm:t>
    </dgm:pt>
    <dgm:pt modelId="{19BB59B2-DE6D-4742-8AA3-E5F46C2F4D2F}" type="parTrans" cxnId="{C92A2D9B-2CDF-4A6D-AD1A-5769F2C64A09}">
      <dgm:prSet/>
      <dgm:spPr/>
      <dgm:t>
        <a:bodyPr/>
        <a:lstStyle/>
        <a:p>
          <a:endParaRPr lang="en-US"/>
        </a:p>
      </dgm:t>
    </dgm:pt>
    <dgm:pt modelId="{21A8F421-D8DB-4305-82E0-109C3B02A63A}" type="sibTrans" cxnId="{C92A2D9B-2CDF-4A6D-AD1A-5769F2C64A09}">
      <dgm:prSet/>
      <dgm:spPr/>
      <dgm:t>
        <a:bodyPr/>
        <a:lstStyle/>
        <a:p>
          <a:endParaRPr lang="en-US"/>
        </a:p>
      </dgm:t>
    </dgm:pt>
    <dgm:pt modelId="{AC9585FE-4C53-450D-8274-2D7A06AF4555}">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noProof="0" dirty="0">
              <a:ln>
                <a:noFill/>
              </a:ln>
              <a:solidFill>
                <a:srgbClr val="000099"/>
              </a:solidFill>
              <a:effectLst/>
              <a:latin typeface="Arial" panose="020B0604020202020204" pitchFamily="34" charset="0"/>
            </a:rPr>
            <a:t>External</a:t>
          </a:r>
        </a:p>
      </dgm:t>
    </dgm:pt>
    <dgm:pt modelId="{53C83F41-7E24-4773-B8DD-3CBE744C1C37}" type="parTrans" cxnId="{B7605A2C-B05A-40D3-8756-B873F48A4B24}">
      <dgm:prSet/>
      <dgm:spPr/>
      <dgm:t>
        <a:bodyPr/>
        <a:lstStyle/>
        <a:p>
          <a:endParaRPr lang="en-US"/>
        </a:p>
      </dgm:t>
    </dgm:pt>
    <dgm:pt modelId="{E83E5D9C-0EC2-404D-9744-46FC3E00CCC4}" type="sibTrans" cxnId="{B7605A2C-B05A-40D3-8756-B873F48A4B24}">
      <dgm:prSet/>
      <dgm:spPr/>
      <dgm:t>
        <a:bodyPr/>
        <a:lstStyle/>
        <a:p>
          <a:endParaRPr lang="en-US"/>
        </a:p>
      </dgm:t>
    </dgm:pt>
    <dgm:pt modelId="{699EA10B-07E1-4B14-B474-37A9F9E2C339}">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noProof="0" dirty="0">
              <a:ln>
                <a:noFill/>
              </a:ln>
              <a:solidFill>
                <a:srgbClr val="000099"/>
              </a:solidFill>
              <a:effectLst/>
              <a:latin typeface="Arial" panose="020B0604020202020204" pitchFamily="34" charset="0"/>
            </a:rPr>
            <a:t>Meteorological</a:t>
          </a:r>
          <a:r>
            <a:rPr kumimoji="0" lang="sr-Latn-CS" altLang="en-US" b="0" i="0" u="none" strike="noStrike" cap="none" normalizeH="0" baseline="0" dirty="0">
              <a:ln>
                <a:noFill/>
              </a:ln>
              <a:solidFill>
                <a:srgbClr val="000099"/>
              </a:solidFill>
              <a:effectLst/>
              <a:latin typeface="Arial" panose="020B0604020202020204" pitchFamily="34" charset="0"/>
            </a:rPr>
            <a:t> </a:t>
          </a:r>
          <a:r>
            <a:rPr kumimoji="0" lang="en-US" altLang="en-US" b="0" i="0" u="none" strike="noStrike" cap="none" normalizeH="0" baseline="0" noProof="0" dirty="0">
              <a:ln>
                <a:noFill/>
              </a:ln>
              <a:solidFill>
                <a:srgbClr val="000099"/>
              </a:solidFill>
              <a:effectLst/>
              <a:latin typeface="Arial" panose="020B0604020202020204" pitchFamily="34" charset="0"/>
            </a:rPr>
            <a:t>conditions</a:t>
          </a:r>
          <a:endParaRPr kumimoji="0" lang="en-US" altLang="en-US" b="0" i="0" u="none" strike="noStrike" cap="none" normalizeH="0" baseline="0" noProof="0" dirty="0">
            <a:ln>
              <a:noFill/>
            </a:ln>
            <a:solidFill>
              <a:schemeClr val="tx1"/>
            </a:solidFill>
            <a:effectLst/>
            <a:latin typeface="Arial" panose="020B0604020202020204" pitchFamily="34" charset="0"/>
          </a:endParaRPr>
        </a:p>
      </dgm:t>
    </dgm:pt>
    <dgm:pt modelId="{194CD7EE-BD9F-49D1-8D34-A420C3582269}" type="parTrans" cxnId="{881A3181-E12F-4796-A9D9-142D3AD439AF}">
      <dgm:prSet/>
      <dgm:spPr/>
      <dgm:t>
        <a:bodyPr/>
        <a:lstStyle/>
        <a:p>
          <a:endParaRPr lang="en-US"/>
        </a:p>
      </dgm:t>
    </dgm:pt>
    <dgm:pt modelId="{1BAE5BA5-F709-421C-8D5D-EEC0E84E8918}" type="sibTrans" cxnId="{881A3181-E12F-4796-A9D9-142D3AD439AF}">
      <dgm:prSet/>
      <dgm:spPr/>
      <dgm:t>
        <a:bodyPr/>
        <a:lstStyle/>
        <a:p>
          <a:endParaRPr lang="en-US"/>
        </a:p>
      </dgm:t>
    </dgm:pt>
    <dgm:pt modelId="{9A18B889-71A2-42A2-AEC2-7872E67B0C80}">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noProof="0" dirty="0">
              <a:ln>
                <a:noFill/>
              </a:ln>
              <a:solidFill>
                <a:srgbClr val="000099"/>
              </a:solidFill>
              <a:effectLst/>
              <a:latin typeface="Arial" panose="020B0604020202020204" pitchFamily="34" charset="0"/>
            </a:rPr>
            <a:t>Airport or airspace congestion</a:t>
          </a:r>
          <a:endParaRPr kumimoji="0" lang="en-US" altLang="en-US" b="0" i="0" u="none" strike="noStrike" cap="none" normalizeH="0" baseline="0" noProof="0" dirty="0">
            <a:ln>
              <a:noFill/>
            </a:ln>
            <a:solidFill>
              <a:schemeClr val="tx1"/>
            </a:solidFill>
            <a:effectLst/>
            <a:latin typeface="Arial" panose="020B0604020202020204" pitchFamily="34" charset="0"/>
          </a:endParaRPr>
        </a:p>
      </dgm:t>
    </dgm:pt>
    <dgm:pt modelId="{24DDF2C3-AF8A-4A52-830E-E1BCE290502D}" type="parTrans" cxnId="{331BCC72-6232-463A-95F3-48B923BF7288}">
      <dgm:prSet/>
      <dgm:spPr/>
      <dgm:t>
        <a:bodyPr/>
        <a:lstStyle/>
        <a:p>
          <a:endParaRPr lang="en-US"/>
        </a:p>
      </dgm:t>
    </dgm:pt>
    <dgm:pt modelId="{520E8268-8F9B-42F6-A243-508EFAD9E43A}" type="sibTrans" cxnId="{331BCC72-6232-463A-95F3-48B923BF7288}">
      <dgm:prSet/>
      <dgm:spPr/>
      <dgm:t>
        <a:bodyPr/>
        <a:lstStyle/>
        <a:p>
          <a:endParaRPr lang="en-US"/>
        </a:p>
      </dgm:t>
    </dgm:pt>
    <dgm:pt modelId="{2846ADE6-BD0B-4BA6-A511-C02F076B3478}" type="pres">
      <dgm:prSet presAssocID="{FA7F0645-CC99-43C3-851C-12DB9364C919}" presName="hierChild1" presStyleCnt="0">
        <dgm:presLayoutVars>
          <dgm:orgChart val="1"/>
          <dgm:chPref val="1"/>
          <dgm:dir/>
          <dgm:animOne val="branch"/>
          <dgm:animLvl val="lvl"/>
          <dgm:resizeHandles/>
        </dgm:presLayoutVars>
      </dgm:prSet>
      <dgm:spPr/>
    </dgm:pt>
    <dgm:pt modelId="{1D7E1C8B-3E4B-433B-9673-25EDA202A7EE}" type="pres">
      <dgm:prSet presAssocID="{817B191D-928D-4136-B2C6-909ADDC69D5C}" presName="hierRoot1" presStyleCnt="0">
        <dgm:presLayoutVars>
          <dgm:hierBranch/>
        </dgm:presLayoutVars>
      </dgm:prSet>
      <dgm:spPr/>
    </dgm:pt>
    <dgm:pt modelId="{5ED08735-08E2-476B-9E66-B67766B66937}" type="pres">
      <dgm:prSet presAssocID="{817B191D-928D-4136-B2C6-909ADDC69D5C}" presName="rootComposite1" presStyleCnt="0"/>
      <dgm:spPr/>
    </dgm:pt>
    <dgm:pt modelId="{FAAB5866-03C6-4FE0-9809-8801F1C4CD63}" type="pres">
      <dgm:prSet presAssocID="{817B191D-928D-4136-B2C6-909ADDC69D5C}" presName="rootText1" presStyleLbl="node0" presStyleIdx="0" presStyleCnt="1">
        <dgm:presLayoutVars>
          <dgm:chPref val="3"/>
        </dgm:presLayoutVars>
      </dgm:prSet>
      <dgm:spPr/>
    </dgm:pt>
    <dgm:pt modelId="{DA086473-1ACA-4FD2-BA5C-6FDB4C071A25}" type="pres">
      <dgm:prSet presAssocID="{817B191D-928D-4136-B2C6-909ADDC69D5C}" presName="rootConnector1" presStyleLbl="node1" presStyleIdx="0" presStyleCnt="0"/>
      <dgm:spPr/>
    </dgm:pt>
    <dgm:pt modelId="{3ED3DE8D-6C3E-4A30-B3EE-A204C35C65EF}" type="pres">
      <dgm:prSet presAssocID="{817B191D-928D-4136-B2C6-909ADDC69D5C}" presName="hierChild2" presStyleCnt="0"/>
      <dgm:spPr/>
    </dgm:pt>
    <dgm:pt modelId="{3E4E36B2-E85E-479E-B506-B4301D6835BF}" type="pres">
      <dgm:prSet presAssocID="{AAAE1E98-2C84-43F8-8A05-7A66B7EED785}" presName="Name35" presStyleLbl="parChTrans1D2" presStyleIdx="0" presStyleCnt="2"/>
      <dgm:spPr/>
    </dgm:pt>
    <dgm:pt modelId="{1E0448F2-F521-45B7-AE0B-AC42F2AB860C}" type="pres">
      <dgm:prSet presAssocID="{A08F2356-EC16-4BCA-B3A0-06A41FB150DE}" presName="hierRoot2" presStyleCnt="0">
        <dgm:presLayoutVars>
          <dgm:hierBranch/>
        </dgm:presLayoutVars>
      </dgm:prSet>
      <dgm:spPr/>
    </dgm:pt>
    <dgm:pt modelId="{CC802EB5-F093-4707-9DAA-E3DA49BB22F3}" type="pres">
      <dgm:prSet presAssocID="{A08F2356-EC16-4BCA-B3A0-06A41FB150DE}" presName="rootComposite" presStyleCnt="0"/>
      <dgm:spPr/>
    </dgm:pt>
    <dgm:pt modelId="{D1238934-3E52-43F3-A7E9-FE4E84141D09}" type="pres">
      <dgm:prSet presAssocID="{A08F2356-EC16-4BCA-B3A0-06A41FB150DE}" presName="rootText" presStyleLbl="node2" presStyleIdx="0" presStyleCnt="2">
        <dgm:presLayoutVars>
          <dgm:chPref val="3"/>
        </dgm:presLayoutVars>
      </dgm:prSet>
      <dgm:spPr/>
    </dgm:pt>
    <dgm:pt modelId="{1F20BC7A-4B15-43B2-A4A2-D69DE97D5297}" type="pres">
      <dgm:prSet presAssocID="{A08F2356-EC16-4BCA-B3A0-06A41FB150DE}" presName="rootConnector" presStyleLbl="node2" presStyleIdx="0" presStyleCnt="2"/>
      <dgm:spPr/>
    </dgm:pt>
    <dgm:pt modelId="{731E8582-A844-4AE3-8E51-E6739B45CCF1}" type="pres">
      <dgm:prSet presAssocID="{A08F2356-EC16-4BCA-B3A0-06A41FB150DE}" presName="hierChild4" presStyleCnt="0"/>
      <dgm:spPr/>
    </dgm:pt>
    <dgm:pt modelId="{EC4A2D6A-E889-4CFC-9BBE-B4A0C4325982}" type="pres">
      <dgm:prSet presAssocID="{6916695D-90D6-42A8-9CC6-5CCBCD42273C}" presName="Name35" presStyleLbl="parChTrans1D3" presStyleIdx="0" presStyleCnt="4"/>
      <dgm:spPr/>
    </dgm:pt>
    <dgm:pt modelId="{8E6EE5A2-893B-4AB3-B5E7-55C1084503A9}" type="pres">
      <dgm:prSet presAssocID="{CE4F782D-5B85-4FC5-99C1-12E84F111CE4}" presName="hierRoot2" presStyleCnt="0">
        <dgm:presLayoutVars>
          <dgm:hierBranch val="r"/>
        </dgm:presLayoutVars>
      </dgm:prSet>
      <dgm:spPr/>
    </dgm:pt>
    <dgm:pt modelId="{773048BF-9418-4CA5-B34F-022F9E0CB1A2}" type="pres">
      <dgm:prSet presAssocID="{CE4F782D-5B85-4FC5-99C1-12E84F111CE4}" presName="rootComposite" presStyleCnt="0"/>
      <dgm:spPr/>
    </dgm:pt>
    <dgm:pt modelId="{85954063-0C46-4C4D-98E5-C0825D80C30D}" type="pres">
      <dgm:prSet presAssocID="{CE4F782D-5B85-4FC5-99C1-12E84F111CE4}" presName="rootText" presStyleLbl="node3" presStyleIdx="0" presStyleCnt="4">
        <dgm:presLayoutVars>
          <dgm:chPref val="3"/>
        </dgm:presLayoutVars>
      </dgm:prSet>
      <dgm:spPr/>
    </dgm:pt>
    <dgm:pt modelId="{D7546807-8042-457B-8652-658ACEC93564}" type="pres">
      <dgm:prSet presAssocID="{CE4F782D-5B85-4FC5-99C1-12E84F111CE4}" presName="rootConnector" presStyleLbl="node3" presStyleIdx="0" presStyleCnt="4"/>
      <dgm:spPr/>
    </dgm:pt>
    <dgm:pt modelId="{FB510E1D-F596-47BA-92C6-62FBB4827F40}" type="pres">
      <dgm:prSet presAssocID="{CE4F782D-5B85-4FC5-99C1-12E84F111CE4}" presName="hierChild4" presStyleCnt="0"/>
      <dgm:spPr/>
    </dgm:pt>
    <dgm:pt modelId="{C477AF65-6724-466D-9128-C304991B21B0}" type="pres">
      <dgm:prSet presAssocID="{CE4F782D-5B85-4FC5-99C1-12E84F111CE4}" presName="hierChild5" presStyleCnt="0"/>
      <dgm:spPr/>
    </dgm:pt>
    <dgm:pt modelId="{05D24BAE-1F79-436C-8FCD-8DBE5B2E9812}" type="pres">
      <dgm:prSet presAssocID="{19BB59B2-DE6D-4742-8AA3-E5F46C2F4D2F}" presName="Name35" presStyleLbl="parChTrans1D3" presStyleIdx="1" presStyleCnt="4"/>
      <dgm:spPr/>
    </dgm:pt>
    <dgm:pt modelId="{DB703D48-D64D-47E6-92E8-0CDF773C66E4}" type="pres">
      <dgm:prSet presAssocID="{337346A6-8296-4A8A-B3C2-AA86399CC7C0}" presName="hierRoot2" presStyleCnt="0">
        <dgm:presLayoutVars>
          <dgm:hierBranch val="r"/>
        </dgm:presLayoutVars>
      </dgm:prSet>
      <dgm:spPr/>
    </dgm:pt>
    <dgm:pt modelId="{99313D31-1A61-4B1D-BD74-9EEE41DDEC06}" type="pres">
      <dgm:prSet presAssocID="{337346A6-8296-4A8A-B3C2-AA86399CC7C0}" presName="rootComposite" presStyleCnt="0"/>
      <dgm:spPr/>
    </dgm:pt>
    <dgm:pt modelId="{8417418D-CAD5-4F11-B16B-374E0411FEC5}" type="pres">
      <dgm:prSet presAssocID="{337346A6-8296-4A8A-B3C2-AA86399CC7C0}" presName="rootText" presStyleLbl="node3" presStyleIdx="1" presStyleCnt="4">
        <dgm:presLayoutVars>
          <dgm:chPref val="3"/>
        </dgm:presLayoutVars>
      </dgm:prSet>
      <dgm:spPr/>
    </dgm:pt>
    <dgm:pt modelId="{C50F8345-4BC9-4FFD-903F-F09E8548EED0}" type="pres">
      <dgm:prSet presAssocID="{337346A6-8296-4A8A-B3C2-AA86399CC7C0}" presName="rootConnector" presStyleLbl="node3" presStyleIdx="1" presStyleCnt="4"/>
      <dgm:spPr/>
    </dgm:pt>
    <dgm:pt modelId="{E011F839-F6BD-4615-B98B-D7E3C063DD8C}" type="pres">
      <dgm:prSet presAssocID="{337346A6-8296-4A8A-B3C2-AA86399CC7C0}" presName="hierChild4" presStyleCnt="0"/>
      <dgm:spPr/>
    </dgm:pt>
    <dgm:pt modelId="{C3354574-84C8-4928-A5CB-36E7B5307152}" type="pres">
      <dgm:prSet presAssocID="{337346A6-8296-4A8A-B3C2-AA86399CC7C0}" presName="hierChild5" presStyleCnt="0"/>
      <dgm:spPr/>
    </dgm:pt>
    <dgm:pt modelId="{E9C3D1FD-8C56-4DFE-93CD-C53123F93DB2}" type="pres">
      <dgm:prSet presAssocID="{A08F2356-EC16-4BCA-B3A0-06A41FB150DE}" presName="hierChild5" presStyleCnt="0"/>
      <dgm:spPr/>
    </dgm:pt>
    <dgm:pt modelId="{835A124D-0740-4C5A-AB2F-1263BBA39F54}" type="pres">
      <dgm:prSet presAssocID="{53C83F41-7E24-4773-B8DD-3CBE744C1C37}" presName="Name35" presStyleLbl="parChTrans1D2" presStyleIdx="1" presStyleCnt="2"/>
      <dgm:spPr/>
    </dgm:pt>
    <dgm:pt modelId="{33C41E40-B19B-4052-A77E-BC7FCB0099E8}" type="pres">
      <dgm:prSet presAssocID="{AC9585FE-4C53-450D-8274-2D7A06AF4555}" presName="hierRoot2" presStyleCnt="0">
        <dgm:presLayoutVars>
          <dgm:hierBranch/>
        </dgm:presLayoutVars>
      </dgm:prSet>
      <dgm:spPr/>
    </dgm:pt>
    <dgm:pt modelId="{ACDBB8A9-BF7A-4443-8609-5395C59199A2}" type="pres">
      <dgm:prSet presAssocID="{AC9585FE-4C53-450D-8274-2D7A06AF4555}" presName="rootComposite" presStyleCnt="0"/>
      <dgm:spPr/>
    </dgm:pt>
    <dgm:pt modelId="{E218AA6E-346F-4907-9DE9-AD19EE77B9B6}" type="pres">
      <dgm:prSet presAssocID="{AC9585FE-4C53-450D-8274-2D7A06AF4555}" presName="rootText" presStyleLbl="node2" presStyleIdx="1" presStyleCnt="2">
        <dgm:presLayoutVars>
          <dgm:chPref val="3"/>
        </dgm:presLayoutVars>
      </dgm:prSet>
      <dgm:spPr/>
    </dgm:pt>
    <dgm:pt modelId="{01A101AC-B87E-455F-9197-545A893AB1CF}" type="pres">
      <dgm:prSet presAssocID="{AC9585FE-4C53-450D-8274-2D7A06AF4555}" presName="rootConnector" presStyleLbl="node2" presStyleIdx="1" presStyleCnt="2"/>
      <dgm:spPr/>
    </dgm:pt>
    <dgm:pt modelId="{2F60C02B-25E2-4869-96F1-CAFCAE910A45}" type="pres">
      <dgm:prSet presAssocID="{AC9585FE-4C53-450D-8274-2D7A06AF4555}" presName="hierChild4" presStyleCnt="0"/>
      <dgm:spPr/>
    </dgm:pt>
    <dgm:pt modelId="{CF84800F-9D22-4CB6-83FF-E67E8AB93C42}" type="pres">
      <dgm:prSet presAssocID="{194CD7EE-BD9F-49D1-8D34-A420C3582269}" presName="Name35" presStyleLbl="parChTrans1D3" presStyleIdx="2" presStyleCnt="4"/>
      <dgm:spPr/>
    </dgm:pt>
    <dgm:pt modelId="{008A5234-0BB5-48F7-8AF4-799E16FD34B7}" type="pres">
      <dgm:prSet presAssocID="{699EA10B-07E1-4B14-B474-37A9F9E2C339}" presName="hierRoot2" presStyleCnt="0">
        <dgm:presLayoutVars>
          <dgm:hierBranch val="r"/>
        </dgm:presLayoutVars>
      </dgm:prSet>
      <dgm:spPr/>
    </dgm:pt>
    <dgm:pt modelId="{BA1B833C-86EE-403D-AE85-4937068ED1DF}" type="pres">
      <dgm:prSet presAssocID="{699EA10B-07E1-4B14-B474-37A9F9E2C339}" presName="rootComposite" presStyleCnt="0"/>
      <dgm:spPr/>
    </dgm:pt>
    <dgm:pt modelId="{279CF549-D890-4F37-8127-CFF5375A05DB}" type="pres">
      <dgm:prSet presAssocID="{699EA10B-07E1-4B14-B474-37A9F9E2C339}" presName="rootText" presStyleLbl="node3" presStyleIdx="2" presStyleCnt="4">
        <dgm:presLayoutVars>
          <dgm:chPref val="3"/>
        </dgm:presLayoutVars>
      </dgm:prSet>
      <dgm:spPr/>
    </dgm:pt>
    <dgm:pt modelId="{AD3627C0-4F53-43E3-849E-14DCF73E0AC7}" type="pres">
      <dgm:prSet presAssocID="{699EA10B-07E1-4B14-B474-37A9F9E2C339}" presName="rootConnector" presStyleLbl="node3" presStyleIdx="2" presStyleCnt="4"/>
      <dgm:spPr/>
    </dgm:pt>
    <dgm:pt modelId="{E69B1EFB-E2A6-4DF4-A67B-153C2E777FED}" type="pres">
      <dgm:prSet presAssocID="{699EA10B-07E1-4B14-B474-37A9F9E2C339}" presName="hierChild4" presStyleCnt="0"/>
      <dgm:spPr/>
    </dgm:pt>
    <dgm:pt modelId="{694D3A16-DF7F-4CDC-B4B6-3F8D41411AC4}" type="pres">
      <dgm:prSet presAssocID="{699EA10B-07E1-4B14-B474-37A9F9E2C339}" presName="hierChild5" presStyleCnt="0"/>
      <dgm:spPr/>
    </dgm:pt>
    <dgm:pt modelId="{C96BD643-07D3-4737-A78E-72E9FB24E270}" type="pres">
      <dgm:prSet presAssocID="{24DDF2C3-AF8A-4A52-830E-E1BCE290502D}" presName="Name35" presStyleLbl="parChTrans1D3" presStyleIdx="3" presStyleCnt="4"/>
      <dgm:spPr/>
    </dgm:pt>
    <dgm:pt modelId="{334D74DC-9D7B-474B-AD03-E92455A26FB7}" type="pres">
      <dgm:prSet presAssocID="{9A18B889-71A2-42A2-AEC2-7872E67B0C80}" presName="hierRoot2" presStyleCnt="0">
        <dgm:presLayoutVars>
          <dgm:hierBranch val="r"/>
        </dgm:presLayoutVars>
      </dgm:prSet>
      <dgm:spPr/>
    </dgm:pt>
    <dgm:pt modelId="{ABE07716-50D2-459B-B001-D948960F8154}" type="pres">
      <dgm:prSet presAssocID="{9A18B889-71A2-42A2-AEC2-7872E67B0C80}" presName="rootComposite" presStyleCnt="0"/>
      <dgm:spPr/>
    </dgm:pt>
    <dgm:pt modelId="{83816091-F606-48BE-9050-1782F82B1ED3}" type="pres">
      <dgm:prSet presAssocID="{9A18B889-71A2-42A2-AEC2-7872E67B0C80}" presName="rootText" presStyleLbl="node3" presStyleIdx="3" presStyleCnt="4">
        <dgm:presLayoutVars>
          <dgm:chPref val="3"/>
        </dgm:presLayoutVars>
      </dgm:prSet>
      <dgm:spPr/>
    </dgm:pt>
    <dgm:pt modelId="{90881525-6C48-408F-9951-398DEFCE439E}" type="pres">
      <dgm:prSet presAssocID="{9A18B889-71A2-42A2-AEC2-7872E67B0C80}" presName="rootConnector" presStyleLbl="node3" presStyleIdx="3" presStyleCnt="4"/>
      <dgm:spPr/>
    </dgm:pt>
    <dgm:pt modelId="{816B5BB5-EFD4-49AC-AEA7-FF7D3710A4A3}" type="pres">
      <dgm:prSet presAssocID="{9A18B889-71A2-42A2-AEC2-7872E67B0C80}" presName="hierChild4" presStyleCnt="0"/>
      <dgm:spPr/>
    </dgm:pt>
    <dgm:pt modelId="{0F51F5B7-BA63-4470-8D0A-4777DFE5FA07}" type="pres">
      <dgm:prSet presAssocID="{9A18B889-71A2-42A2-AEC2-7872E67B0C80}" presName="hierChild5" presStyleCnt="0"/>
      <dgm:spPr/>
    </dgm:pt>
    <dgm:pt modelId="{3A8D4B3C-03DD-4ED0-885F-174905778861}" type="pres">
      <dgm:prSet presAssocID="{AC9585FE-4C53-450D-8274-2D7A06AF4555}" presName="hierChild5" presStyleCnt="0"/>
      <dgm:spPr/>
    </dgm:pt>
    <dgm:pt modelId="{0518FA66-8739-4600-B936-89787AD848A8}" type="pres">
      <dgm:prSet presAssocID="{817B191D-928D-4136-B2C6-909ADDC69D5C}" presName="hierChild3" presStyleCnt="0"/>
      <dgm:spPr/>
    </dgm:pt>
  </dgm:ptLst>
  <dgm:cxnLst>
    <dgm:cxn modelId="{9267340C-C984-4CB4-898E-E0EBD59F27D5}" srcId="{FA7F0645-CC99-43C3-851C-12DB9364C919}" destId="{817B191D-928D-4136-B2C6-909ADDC69D5C}" srcOrd="0" destOrd="0" parTransId="{27DE39A3-ED9D-4064-BBEF-044BE772D1A2}" sibTransId="{304F1DBE-4CAB-43C4-967D-E8F96BD4C0AB}"/>
    <dgm:cxn modelId="{798F8216-7E3C-4DDA-9522-B879B3215A0F}" type="presOf" srcId="{699EA10B-07E1-4B14-B474-37A9F9E2C339}" destId="{279CF549-D890-4F37-8127-CFF5375A05DB}" srcOrd="0" destOrd="0" presId="urn:microsoft.com/office/officeart/2005/8/layout/orgChart1"/>
    <dgm:cxn modelId="{B1653E22-3CEE-4CC5-AA7F-87C6BE2B8C4E}" type="presOf" srcId="{AC9585FE-4C53-450D-8274-2D7A06AF4555}" destId="{01A101AC-B87E-455F-9197-545A893AB1CF}" srcOrd="1" destOrd="0" presId="urn:microsoft.com/office/officeart/2005/8/layout/orgChart1"/>
    <dgm:cxn modelId="{B7605A2C-B05A-40D3-8756-B873F48A4B24}" srcId="{817B191D-928D-4136-B2C6-909ADDC69D5C}" destId="{AC9585FE-4C53-450D-8274-2D7A06AF4555}" srcOrd="1" destOrd="0" parTransId="{53C83F41-7E24-4773-B8DD-3CBE744C1C37}" sibTransId="{E83E5D9C-0EC2-404D-9744-46FC3E00CCC4}"/>
    <dgm:cxn modelId="{07C36933-B0C8-47B1-A73C-DF6053D13F8C}" type="presOf" srcId="{A08F2356-EC16-4BCA-B3A0-06A41FB150DE}" destId="{1F20BC7A-4B15-43B2-A4A2-D69DE97D5297}" srcOrd="1" destOrd="0" presId="urn:microsoft.com/office/officeart/2005/8/layout/orgChart1"/>
    <dgm:cxn modelId="{58FC9E34-E4D9-4854-81EB-0BB6009B7933}" type="presOf" srcId="{53C83F41-7E24-4773-B8DD-3CBE744C1C37}" destId="{835A124D-0740-4C5A-AB2F-1263BBA39F54}" srcOrd="0" destOrd="0" presId="urn:microsoft.com/office/officeart/2005/8/layout/orgChart1"/>
    <dgm:cxn modelId="{FA9D7F37-8425-403D-91FB-D885362FEAAF}" type="presOf" srcId="{9A18B889-71A2-42A2-AEC2-7872E67B0C80}" destId="{90881525-6C48-408F-9951-398DEFCE439E}" srcOrd="1" destOrd="0" presId="urn:microsoft.com/office/officeart/2005/8/layout/orgChart1"/>
    <dgm:cxn modelId="{B853CA39-F32C-4223-B367-A9E64B06AE0C}" type="presOf" srcId="{A08F2356-EC16-4BCA-B3A0-06A41FB150DE}" destId="{D1238934-3E52-43F3-A7E9-FE4E84141D09}" srcOrd="0" destOrd="0" presId="urn:microsoft.com/office/officeart/2005/8/layout/orgChart1"/>
    <dgm:cxn modelId="{62239F5B-1AC2-46DD-A79F-7BE6B085EF48}" type="presOf" srcId="{337346A6-8296-4A8A-B3C2-AA86399CC7C0}" destId="{C50F8345-4BC9-4FFD-903F-F09E8548EED0}" srcOrd="1" destOrd="0" presId="urn:microsoft.com/office/officeart/2005/8/layout/orgChart1"/>
    <dgm:cxn modelId="{35BAFF61-2475-437C-84DC-000372436D5C}" srcId="{817B191D-928D-4136-B2C6-909ADDC69D5C}" destId="{A08F2356-EC16-4BCA-B3A0-06A41FB150DE}" srcOrd="0" destOrd="0" parTransId="{AAAE1E98-2C84-43F8-8A05-7A66B7EED785}" sibTransId="{0C3E59DA-9269-446F-9FB8-A68EA0451124}"/>
    <dgm:cxn modelId="{50D4F942-B49D-411D-BBBD-47B020A35068}" type="presOf" srcId="{194CD7EE-BD9F-49D1-8D34-A420C3582269}" destId="{CF84800F-9D22-4CB6-83FF-E67E8AB93C42}" srcOrd="0" destOrd="0" presId="urn:microsoft.com/office/officeart/2005/8/layout/orgChart1"/>
    <dgm:cxn modelId="{7FA02045-4A4C-49CD-AF0B-D361794B1D38}" type="presOf" srcId="{CE4F782D-5B85-4FC5-99C1-12E84F111CE4}" destId="{D7546807-8042-457B-8652-658ACEC93564}" srcOrd="1" destOrd="0" presId="urn:microsoft.com/office/officeart/2005/8/layout/orgChart1"/>
    <dgm:cxn modelId="{690C3F68-0123-41BC-86A1-591A8966BA1A}" type="presOf" srcId="{337346A6-8296-4A8A-B3C2-AA86399CC7C0}" destId="{8417418D-CAD5-4F11-B16B-374E0411FEC5}" srcOrd="0" destOrd="0" presId="urn:microsoft.com/office/officeart/2005/8/layout/orgChart1"/>
    <dgm:cxn modelId="{4F65A168-BF26-4378-9397-19BD7B0E1CDE}" type="presOf" srcId="{699EA10B-07E1-4B14-B474-37A9F9E2C339}" destId="{AD3627C0-4F53-43E3-849E-14DCF73E0AC7}" srcOrd="1" destOrd="0" presId="urn:microsoft.com/office/officeart/2005/8/layout/orgChart1"/>
    <dgm:cxn modelId="{D752166B-2104-479F-9E4E-58C5CD17A3FE}" type="presOf" srcId="{FA7F0645-CC99-43C3-851C-12DB9364C919}" destId="{2846ADE6-BD0B-4BA6-A511-C02F076B3478}" srcOrd="0" destOrd="0" presId="urn:microsoft.com/office/officeart/2005/8/layout/orgChart1"/>
    <dgm:cxn modelId="{2472566B-56F7-49CC-933F-A480137D8C3D}" type="presOf" srcId="{CE4F782D-5B85-4FC5-99C1-12E84F111CE4}" destId="{85954063-0C46-4C4D-98E5-C0825D80C30D}" srcOrd="0" destOrd="0" presId="urn:microsoft.com/office/officeart/2005/8/layout/orgChart1"/>
    <dgm:cxn modelId="{331BCC72-6232-463A-95F3-48B923BF7288}" srcId="{AC9585FE-4C53-450D-8274-2D7A06AF4555}" destId="{9A18B889-71A2-42A2-AEC2-7872E67B0C80}" srcOrd="1" destOrd="0" parTransId="{24DDF2C3-AF8A-4A52-830E-E1BCE290502D}" sibTransId="{520E8268-8F9B-42F6-A243-508EFAD9E43A}"/>
    <dgm:cxn modelId="{12A30576-3BFA-418B-9466-DEC195B2CF80}" srcId="{A08F2356-EC16-4BCA-B3A0-06A41FB150DE}" destId="{CE4F782D-5B85-4FC5-99C1-12E84F111CE4}" srcOrd="0" destOrd="0" parTransId="{6916695D-90D6-42A8-9CC6-5CCBCD42273C}" sibTransId="{F494AB72-01D0-4080-A02A-F93E08BE0B37}"/>
    <dgm:cxn modelId="{A0D97F58-3AD8-459D-A70D-8F3DFDAA8BDE}" type="presOf" srcId="{817B191D-928D-4136-B2C6-909ADDC69D5C}" destId="{FAAB5866-03C6-4FE0-9809-8801F1C4CD63}" srcOrd="0" destOrd="0" presId="urn:microsoft.com/office/officeart/2005/8/layout/orgChart1"/>
    <dgm:cxn modelId="{881A3181-E12F-4796-A9D9-142D3AD439AF}" srcId="{AC9585FE-4C53-450D-8274-2D7A06AF4555}" destId="{699EA10B-07E1-4B14-B474-37A9F9E2C339}" srcOrd="0" destOrd="0" parTransId="{194CD7EE-BD9F-49D1-8D34-A420C3582269}" sibTransId="{1BAE5BA5-F709-421C-8D5D-EEC0E84E8918}"/>
    <dgm:cxn modelId="{46E65A8A-B383-4DC1-9E70-083410F088D7}" type="presOf" srcId="{24DDF2C3-AF8A-4A52-830E-E1BCE290502D}" destId="{C96BD643-07D3-4737-A78E-72E9FB24E270}" srcOrd="0" destOrd="0" presId="urn:microsoft.com/office/officeart/2005/8/layout/orgChart1"/>
    <dgm:cxn modelId="{C92A2D9B-2CDF-4A6D-AD1A-5769F2C64A09}" srcId="{A08F2356-EC16-4BCA-B3A0-06A41FB150DE}" destId="{337346A6-8296-4A8A-B3C2-AA86399CC7C0}" srcOrd="1" destOrd="0" parTransId="{19BB59B2-DE6D-4742-8AA3-E5F46C2F4D2F}" sibTransId="{21A8F421-D8DB-4305-82E0-109C3B02A63A}"/>
    <dgm:cxn modelId="{61B931A0-4FFD-4BBD-BB49-DF19070C2048}" type="presOf" srcId="{817B191D-928D-4136-B2C6-909ADDC69D5C}" destId="{DA086473-1ACA-4FD2-BA5C-6FDB4C071A25}" srcOrd="1" destOrd="0" presId="urn:microsoft.com/office/officeart/2005/8/layout/orgChart1"/>
    <dgm:cxn modelId="{686B5CAA-50CF-430C-9660-0E9493F2CDC0}" type="presOf" srcId="{9A18B889-71A2-42A2-AEC2-7872E67B0C80}" destId="{83816091-F606-48BE-9050-1782F82B1ED3}" srcOrd="0" destOrd="0" presId="urn:microsoft.com/office/officeart/2005/8/layout/orgChart1"/>
    <dgm:cxn modelId="{8D877CBF-2DBA-4BAF-A139-C95E4A0CC4C7}" type="presOf" srcId="{6916695D-90D6-42A8-9CC6-5CCBCD42273C}" destId="{EC4A2D6A-E889-4CFC-9BBE-B4A0C4325982}" srcOrd="0" destOrd="0" presId="urn:microsoft.com/office/officeart/2005/8/layout/orgChart1"/>
    <dgm:cxn modelId="{D64041C0-DA5A-434E-B4DC-5A1C4AA87C40}" type="presOf" srcId="{19BB59B2-DE6D-4742-8AA3-E5F46C2F4D2F}" destId="{05D24BAE-1F79-436C-8FCD-8DBE5B2E9812}" srcOrd="0" destOrd="0" presId="urn:microsoft.com/office/officeart/2005/8/layout/orgChart1"/>
    <dgm:cxn modelId="{60EC54D5-141D-4847-9498-44F7C3DEFCB6}" type="presOf" srcId="{AAAE1E98-2C84-43F8-8A05-7A66B7EED785}" destId="{3E4E36B2-E85E-479E-B506-B4301D6835BF}" srcOrd="0" destOrd="0" presId="urn:microsoft.com/office/officeart/2005/8/layout/orgChart1"/>
    <dgm:cxn modelId="{E3C5D1DD-1369-441C-84A0-81F61390126D}" type="presOf" srcId="{AC9585FE-4C53-450D-8274-2D7A06AF4555}" destId="{E218AA6E-346F-4907-9DE9-AD19EE77B9B6}" srcOrd="0" destOrd="0" presId="urn:microsoft.com/office/officeart/2005/8/layout/orgChart1"/>
    <dgm:cxn modelId="{358D9625-BC34-42E5-AF7E-2A8FF72629CB}" type="presParOf" srcId="{2846ADE6-BD0B-4BA6-A511-C02F076B3478}" destId="{1D7E1C8B-3E4B-433B-9673-25EDA202A7EE}" srcOrd="0" destOrd="0" presId="urn:microsoft.com/office/officeart/2005/8/layout/orgChart1"/>
    <dgm:cxn modelId="{54122555-DFB6-4B80-89ED-69EB5308DC08}" type="presParOf" srcId="{1D7E1C8B-3E4B-433B-9673-25EDA202A7EE}" destId="{5ED08735-08E2-476B-9E66-B67766B66937}" srcOrd="0" destOrd="0" presId="urn:microsoft.com/office/officeart/2005/8/layout/orgChart1"/>
    <dgm:cxn modelId="{46C5BAD4-9820-40C1-8D56-9CD027546DE2}" type="presParOf" srcId="{5ED08735-08E2-476B-9E66-B67766B66937}" destId="{FAAB5866-03C6-4FE0-9809-8801F1C4CD63}" srcOrd="0" destOrd="0" presId="urn:microsoft.com/office/officeart/2005/8/layout/orgChart1"/>
    <dgm:cxn modelId="{D6B1D650-EFC5-4CF8-9AFA-EA8FCB8B98E2}" type="presParOf" srcId="{5ED08735-08E2-476B-9E66-B67766B66937}" destId="{DA086473-1ACA-4FD2-BA5C-6FDB4C071A25}" srcOrd="1" destOrd="0" presId="urn:microsoft.com/office/officeart/2005/8/layout/orgChart1"/>
    <dgm:cxn modelId="{483910A6-BD95-4078-B244-1316DA59BD7D}" type="presParOf" srcId="{1D7E1C8B-3E4B-433B-9673-25EDA202A7EE}" destId="{3ED3DE8D-6C3E-4A30-B3EE-A204C35C65EF}" srcOrd="1" destOrd="0" presId="urn:microsoft.com/office/officeart/2005/8/layout/orgChart1"/>
    <dgm:cxn modelId="{20CB0871-CD97-4931-A97F-D93B66F97606}" type="presParOf" srcId="{3ED3DE8D-6C3E-4A30-B3EE-A204C35C65EF}" destId="{3E4E36B2-E85E-479E-B506-B4301D6835BF}" srcOrd="0" destOrd="0" presId="urn:microsoft.com/office/officeart/2005/8/layout/orgChart1"/>
    <dgm:cxn modelId="{BFB23504-4168-4219-BC4E-5F4AF8ED549A}" type="presParOf" srcId="{3ED3DE8D-6C3E-4A30-B3EE-A204C35C65EF}" destId="{1E0448F2-F521-45B7-AE0B-AC42F2AB860C}" srcOrd="1" destOrd="0" presId="urn:microsoft.com/office/officeart/2005/8/layout/orgChart1"/>
    <dgm:cxn modelId="{795D63AF-2B08-4795-A146-1C0FC9BAC0B2}" type="presParOf" srcId="{1E0448F2-F521-45B7-AE0B-AC42F2AB860C}" destId="{CC802EB5-F093-4707-9DAA-E3DA49BB22F3}" srcOrd="0" destOrd="0" presId="urn:microsoft.com/office/officeart/2005/8/layout/orgChart1"/>
    <dgm:cxn modelId="{88E36C16-CF00-4771-A617-7CB32FD75EBF}" type="presParOf" srcId="{CC802EB5-F093-4707-9DAA-E3DA49BB22F3}" destId="{D1238934-3E52-43F3-A7E9-FE4E84141D09}" srcOrd="0" destOrd="0" presId="urn:microsoft.com/office/officeart/2005/8/layout/orgChart1"/>
    <dgm:cxn modelId="{29A9707A-718C-4B50-B98F-B271646B6D3B}" type="presParOf" srcId="{CC802EB5-F093-4707-9DAA-E3DA49BB22F3}" destId="{1F20BC7A-4B15-43B2-A4A2-D69DE97D5297}" srcOrd="1" destOrd="0" presId="urn:microsoft.com/office/officeart/2005/8/layout/orgChart1"/>
    <dgm:cxn modelId="{12D8F16C-96E2-4AFB-B257-B0CF9A366AE6}" type="presParOf" srcId="{1E0448F2-F521-45B7-AE0B-AC42F2AB860C}" destId="{731E8582-A844-4AE3-8E51-E6739B45CCF1}" srcOrd="1" destOrd="0" presId="urn:microsoft.com/office/officeart/2005/8/layout/orgChart1"/>
    <dgm:cxn modelId="{9F7A7EC0-853E-48B6-9BE7-BCB6B9C9B73D}" type="presParOf" srcId="{731E8582-A844-4AE3-8E51-E6739B45CCF1}" destId="{EC4A2D6A-E889-4CFC-9BBE-B4A0C4325982}" srcOrd="0" destOrd="0" presId="urn:microsoft.com/office/officeart/2005/8/layout/orgChart1"/>
    <dgm:cxn modelId="{03AD377E-20CD-426D-9A8C-F181B92C0CAD}" type="presParOf" srcId="{731E8582-A844-4AE3-8E51-E6739B45CCF1}" destId="{8E6EE5A2-893B-4AB3-B5E7-55C1084503A9}" srcOrd="1" destOrd="0" presId="urn:microsoft.com/office/officeart/2005/8/layout/orgChart1"/>
    <dgm:cxn modelId="{4712E711-1207-4FAB-8A6A-E7758DAC6896}" type="presParOf" srcId="{8E6EE5A2-893B-4AB3-B5E7-55C1084503A9}" destId="{773048BF-9418-4CA5-B34F-022F9E0CB1A2}" srcOrd="0" destOrd="0" presId="urn:microsoft.com/office/officeart/2005/8/layout/orgChart1"/>
    <dgm:cxn modelId="{8C1100CF-085F-4910-9C13-4C82DE91008F}" type="presParOf" srcId="{773048BF-9418-4CA5-B34F-022F9E0CB1A2}" destId="{85954063-0C46-4C4D-98E5-C0825D80C30D}" srcOrd="0" destOrd="0" presId="urn:microsoft.com/office/officeart/2005/8/layout/orgChart1"/>
    <dgm:cxn modelId="{D1849528-A3D1-4F28-ADAC-B5575FF9ED04}" type="presParOf" srcId="{773048BF-9418-4CA5-B34F-022F9E0CB1A2}" destId="{D7546807-8042-457B-8652-658ACEC93564}" srcOrd="1" destOrd="0" presId="urn:microsoft.com/office/officeart/2005/8/layout/orgChart1"/>
    <dgm:cxn modelId="{6A37394C-9DF8-4934-A2BC-CC468C35A6F7}" type="presParOf" srcId="{8E6EE5A2-893B-4AB3-B5E7-55C1084503A9}" destId="{FB510E1D-F596-47BA-92C6-62FBB4827F40}" srcOrd="1" destOrd="0" presId="urn:microsoft.com/office/officeart/2005/8/layout/orgChart1"/>
    <dgm:cxn modelId="{83EFB7AF-7BC9-4BC9-A8A6-3D750CAE00C5}" type="presParOf" srcId="{8E6EE5A2-893B-4AB3-B5E7-55C1084503A9}" destId="{C477AF65-6724-466D-9128-C304991B21B0}" srcOrd="2" destOrd="0" presId="urn:microsoft.com/office/officeart/2005/8/layout/orgChart1"/>
    <dgm:cxn modelId="{5D2361E5-EDEB-453C-B963-7FD30F69DAC8}" type="presParOf" srcId="{731E8582-A844-4AE3-8E51-E6739B45CCF1}" destId="{05D24BAE-1F79-436C-8FCD-8DBE5B2E9812}" srcOrd="2" destOrd="0" presId="urn:microsoft.com/office/officeart/2005/8/layout/orgChart1"/>
    <dgm:cxn modelId="{021D1C9A-04F9-48C2-B68A-A2E62718907A}" type="presParOf" srcId="{731E8582-A844-4AE3-8E51-E6739B45CCF1}" destId="{DB703D48-D64D-47E6-92E8-0CDF773C66E4}" srcOrd="3" destOrd="0" presId="urn:microsoft.com/office/officeart/2005/8/layout/orgChart1"/>
    <dgm:cxn modelId="{8B2886EB-2E7B-4F1D-8B34-A061C169A70F}" type="presParOf" srcId="{DB703D48-D64D-47E6-92E8-0CDF773C66E4}" destId="{99313D31-1A61-4B1D-BD74-9EEE41DDEC06}" srcOrd="0" destOrd="0" presId="urn:microsoft.com/office/officeart/2005/8/layout/orgChart1"/>
    <dgm:cxn modelId="{D9342543-EFB8-4BB2-B4F4-DAE800C6D5DC}" type="presParOf" srcId="{99313D31-1A61-4B1D-BD74-9EEE41DDEC06}" destId="{8417418D-CAD5-4F11-B16B-374E0411FEC5}" srcOrd="0" destOrd="0" presId="urn:microsoft.com/office/officeart/2005/8/layout/orgChart1"/>
    <dgm:cxn modelId="{377C29B0-DB7A-4B8D-ADD3-C16EC4D0602E}" type="presParOf" srcId="{99313D31-1A61-4B1D-BD74-9EEE41DDEC06}" destId="{C50F8345-4BC9-4FFD-903F-F09E8548EED0}" srcOrd="1" destOrd="0" presId="urn:microsoft.com/office/officeart/2005/8/layout/orgChart1"/>
    <dgm:cxn modelId="{A64BDAE3-A9B2-4811-9D47-94DF557CF387}" type="presParOf" srcId="{DB703D48-D64D-47E6-92E8-0CDF773C66E4}" destId="{E011F839-F6BD-4615-B98B-D7E3C063DD8C}" srcOrd="1" destOrd="0" presId="urn:microsoft.com/office/officeart/2005/8/layout/orgChart1"/>
    <dgm:cxn modelId="{7800A1DD-720D-4589-B241-2B0B811E8A40}" type="presParOf" srcId="{DB703D48-D64D-47E6-92E8-0CDF773C66E4}" destId="{C3354574-84C8-4928-A5CB-36E7B5307152}" srcOrd="2" destOrd="0" presId="urn:microsoft.com/office/officeart/2005/8/layout/orgChart1"/>
    <dgm:cxn modelId="{693674B0-067E-47B2-B7D1-164DADAA31A6}" type="presParOf" srcId="{1E0448F2-F521-45B7-AE0B-AC42F2AB860C}" destId="{E9C3D1FD-8C56-4DFE-93CD-C53123F93DB2}" srcOrd="2" destOrd="0" presId="urn:microsoft.com/office/officeart/2005/8/layout/orgChart1"/>
    <dgm:cxn modelId="{A0B902F7-50A8-47D4-86DC-B139BA0B56DF}" type="presParOf" srcId="{3ED3DE8D-6C3E-4A30-B3EE-A204C35C65EF}" destId="{835A124D-0740-4C5A-AB2F-1263BBA39F54}" srcOrd="2" destOrd="0" presId="urn:microsoft.com/office/officeart/2005/8/layout/orgChart1"/>
    <dgm:cxn modelId="{C405C02C-8C3F-4137-AD7E-B400EB346C15}" type="presParOf" srcId="{3ED3DE8D-6C3E-4A30-B3EE-A204C35C65EF}" destId="{33C41E40-B19B-4052-A77E-BC7FCB0099E8}" srcOrd="3" destOrd="0" presId="urn:microsoft.com/office/officeart/2005/8/layout/orgChart1"/>
    <dgm:cxn modelId="{73B0BB4A-3A48-47A8-8B08-114DD0014944}" type="presParOf" srcId="{33C41E40-B19B-4052-A77E-BC7FCB0099E8}" destId="{ACDBB8A9-BF7A-4443-8609-5395C59199A2}" srcOrd="0" destOrd="0" presId="urn:microsoft.com/office/officeart/2005/8/layout/orgChart1"/>
    <dgm:cxn modelId="{36050FB3-47E3-4D75-A915-B9ACA7A8D15D}" type="presParOf" srcId="{ACDBB8A9-BF7A-4443-8609-5395C59199A2}" destId="{E218AA6E-346F-4907-9DE9-AD19EE77B9B6}" srcOrd="0" destOrd="0" presId="urn:microsoft.com/office/officeart/2005/8/layout/orgChart1"/>
    <dgm:cxn modelId="{E61A03A0-0F74-47F1-BF6D-AF3BB45B0313}" type="presParOf" srcId="{ACDBB8A9-BF7A-4443-8609-5395C59199A2}" destId="{01A101AC-B87E-455F-9197-545A893AB1CF}" srcOrd="1" destOrd="0" presId="urn:microsoft.com/office/officeart/2005/8/layout/orgChart1"/>
    <dgm:cxn modelId="{AA387E8A-0DBB-406D-A787-11547FB73796}" type="presParOf" srcId="{33C41E40-B19B-4052-A77E-BC7FCB0099E8}" destId="{2F60C02B-25E2-4869-96F1-CAFCAE910A45}" srcOrd="1" destOrd="0" presId="urn:microsoft.com/office/officeart/2005/8/layout/orgChart1"/>
    <dgm:cxn modelId="{AF5005E6-E077-4D29-B772-AF50E84210D8}" type="presParOf" srcId="{2F60C02B-25E2-4869-96F1-CAFCAE910A45}" destId="{CF84800F-9D22-4CB6-83FF-E67E8AB93C42}" srcOrd="0" destOrd="0" presId="urn:microsoft.com/office/officeart/2005/8/layout/orgChart1"/>
    <dgm:cxn modelId="{19A82D25-79A7-4F37-B69F-28541A169A83}" type="presParOf" srcId="{2F60C02B-25E2-4869-96F1-CAFCAE910A45}" destId="{008A5234-0BB5-48F7-8AF4-799E16FD34B7}" srcOrd="1" destOrd="0" presId="urn:microsoft.com/office/officeart/2005/8/layout/orgChart1"/>
    <dgm:cxn modelId="{9B6415C0-1BBB-4414-B770-576D186CC0F1}" type="presParOf" srcId="{008A5234-0BB5-48F7-8AF4-799E16FD34B7}" destId="{BA1B833C-86EE-403D-AE85-4937068ED1DF}" srcOrd="0" destOrd="0" presId="urn:microsoft.com/office/officeart/2005/8/layout/orgChart1"/>
    <dgm:cxn modelId="{877DC970-DAFE-434B-B523-13689C89BD7D}" type="presParOf" srcId="{BA1B833C-86EE-403D-AE85-4937068ED1DF}" destId="{279CF549-D890-4F37-8127-CFF5375A05DB}" srcOrd="0" destOrd="0" presId="urn:microsoft.com/office/officeart/2005/8/layout/orgChart1"/>
    <dgm:cxn modelId="{C6F3596C-CEB9-4F6B-98A0-0D417CF393CF}" type="presParOf" srcId="{BA1B833C-86EE-403D-AE85-4937068ED1DF}" destId="{AD3627C0-4F53-43E3-849E-14DCF73E0AC7}" srcOrd="1" destOrd="0" presId="urn:microsoft.com/office/officeart/2005/8/layout/orgChart1"/>
    <dgm:cxn modelId="{AA2D517C-1EFC-481D-A3DA-03B349EC1A63}" type="presParOf" srcId="{008A5234-0BB5-48F7-8AF4-799E16FD34B7}" destId="{E69B1EFB-E2A6-4DF4-A67B-153C2E777FED}" srcOrd="1" destOrd="0" presId="urn:microsoft.com/office/officeart/2005/8/layout/orgChart1"/>
    <dgm:cxn modelId="{601DF82D-D4DC-4AAD-84AD-7894C1B671EE}" type="presParOf" srcId="{008A5234-0BB5-48F7-8AF4-799E16FD34B7}" destId="{694D3A16-DF7F-4CDC-B4B6-3F8D41411AC4}" srcOrd="2" destOrd="0" presId="urn:microsoft.com/office/officeart/2005/8/layout/orgChart1"/>
    <dgm:cxn modelId="{5D1A9BE3-1060-404D-8B8A-1ABD64989493}" type="presParOf" srcId="{2F60C02B-25E2-4869-96F1-CAFCAE910A45}" destId="{C96BD643-07D3-4737-A78E-72E9FB24E270}" srcOrd="2" destOrd="0" presId="urn:microsoft.com/office/officeart/2005/8/layout/orgChart1"/>
    <dgm:cxn modelId="{0C834A34-CE83-42E0-96AB-9D228DA8EA01}" type="presParOf" srcId="{2F60C02B-25E2-4869-96F1-CAFCAE910A45}" destId="{334D74DC-9D7B-474B-AD03-E92455A26FB7}" srcOrd="3" destOrd="0" presId="urn:microsoft.com/office/officeart/2005/8/layout/orgChart1"/>
    <dgm:cxn modelId="{FBBEFC75-11E6-45E4-B8DB-0D2DA91A7956}" type="presParOf" srcId="{334D74DC-9D7B-474B-AD03-E92455A26FB7}" destId="{ABE07716-50D2-459B-B001-D948960F8154}" srcOrd="0" destOrd="0" presId="urn:microsoft.com/office/officeart/2005/8/layout/orgChart1"/>
    <dgm:cxn modelId="{EC17265C-506B-4F86-93D0-88F2BF53005A}" type="presParOf" srcId="{ABE07716-50D2-459B-B001-D948960F8154}" destId="{83816091-F606-48BE-9050-1782F82B1ED3}" srcOrd="0" destOrd="0" presId="urn:microsoft.com/office/officeart/2005/8/layout/orgChart1"/>
    <dgm:cxn modelId="{5491159D-98E2-4709-A521-FE54494F9613}" type="presParOf" srcId="{ABE07716-50D2-459B-B001-D948960F8154}" destId="{90881525-6C48-408F-9951-398DEFCE439E}" srcOrd="1" destOrd="0" presId="urn:microsoft.com/office/officeart/2005/8/layout/orgChart1"/>
    <dgm:cxn modelId="{3C4ECBEC-B76C-46BC-8603-EF5A6AE0EE79}" type="presParOf" srcId="{334D74DC-9D7B-474B-AD03-E92455A26FB7}" destId="{816B5BB5-EFD4-49AC-AEA7-FF7D3710A4A3}" srcOrd="1" destOrd="0" presId="urn:microsoft.com/office/officeart/2005/8/layout/orgChart1"/>
    <dgm:cxn modelId="{B4D47C64-5A02-4F2B-AA13-A900F386003A}" type="presParOf" srcId="{334D74DC-9D7B-474B-AD03-E92455A26FB7}" destId="{0F51F5B7-BA63-4470-8D0A-4777DFE5FA07}" srcOrd="2" destOrd="0" presId="urn:microsoft.com/office/officeart/2005/8/layout/orgChart1"/>
    <dgm:cxn modelId="{BB84B1FC-1A34-492D-B589-6F6FD17ECF17}" type="presParOf" srcId="{33C41E40-B19B-4052-A77E-BC7FCB0099E8}" destId="{3A8D4B3C-03DD-4ED0-885F-174905778861}" srcOrd="2" destOrd="0" presId="urn:microsoft.com/office/officeart/2005/8/layout/orgChart1"/>
    <dgm:cxn modelId="{69AA3A7C-37E0-49D0-B5B5-18659E04FC3A}" type="presParOf" srcId="{1D7E1C8B-3E4B-433B-9673-25EDA202A7EE}" destId="{0518FA66-8739-4600-B936-89787AD848A8}"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6BD643-07D3-4737-A78E-72E9FB24E270}">
      <dsp:nvSpPr>
        <dsp:cNvPr id="0" name=""/>
        <dsp:cNvSpPr/>
      </dsp:nvSpPr>
      <dsp:spPr>
        <a:xfrm>
          <a:off x="6205297" y="2954392"/>
          <a:ext cx="1064298" cy="369426"/>
        </a:xfrm>
        <a:custGeom>
          <a:avLst/>
          <a:gdLst/>
          <a:ahLst/>
          <a:cxnLst/>
          <a:rect l="0" t="0" r="0" b="0"/>
          <a:pathLst>
            <a:path>
              <a:moveTo>
                <a:pt x="0" y="0"/>
              </a:moveTo>
              <a:lnTo>
                <a:pt x="0" y="184713"/>
              </a:lnTo>
              <a:lnTo>
                <a:pt x="1064298" y="184713"/>
              </a:lnTo>
              <a:lnTo>
                <a:pt x="1064298" y="3694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F84800F-9D22-4CB6-83FF-E67E8AB93C42}">
      <dsp:nvSpPr>
        <dsp:cNvPr id="0" name=""/>
        <dsp:cNvSpPr/>
      </dsp:nvSpPr>
      <dsp:spPr>
        <a:xfrm>
          <a:off x="5140998" y="2954392"/>
          <a:ext cx="1064298" cy="369426"/>
        </a:xfrm>
        <a:custGeom>
          <a:avLst/>
          <a:gdLst/>
          <a:ahLst/>
          <a:cxnLst/>
          <a:rect l="0" t="0" r="0" b="0"/>
          <a:pathLst>
            <a:path>
              <a:moveTo>
                <a:pt x="1064298" y="0"/>
              </a:moveTo>
              <a:lnTo>
                <a:pt x="1064298" y="184713"/>
              </a:lnTo>
              <a:lnTo>
                <a:pt x="0" y="184713"/>
              </a:lnTo>
              <a:lnTo>
                <a:pt x="0" y="3694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5A124D-0740-4C5A-AB2F-1263BBA39F54}">
      <dsp:nvSpPr>
        <dsp:cNvPr id="0" name=""/>
        <dsp:cNvSpPr/>
      </dsp:nvSpPr>
      <dsp:spPr>
        <a:xfrm>
          <a:off x="4076700" y="1705381"/>
          <a:ext cx="2128597" cy="369426"/>
        </a:xfrm>
        <a:custGeom>
          <a:avLst/>
          <a:gdLst/>
          <a:ahLst/>
          <a:cxnLst/>
          <a:rect l="0" t="0" r="0" b="0"/>
          <a:pathLst>
            <a:path>
              <a:moveTo>
                <a:pt x="0" y="0"/>
              </a:moveTo>
              <a:lnTo>
                <a:pt x="0" y="184713"/>
              </a:lnTo>
              <a:lnTo>
                <a:pt x="2128597" y="184713"/>
              </a:lnTo>
              <a:lnTo>
                <a:pt x="2128597" y="3694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D24BAE-1F79-436C-8FCD-8DBE5B2E9812}">
      <dsp:nvSpPr>
        <dsp:cNvPr id="0" name=""/>
        <dsp:cNvSpPr/>
      </dsp:nvSpPr>
      <dsp:spPr>
        <a:xfrm>
          <a:off x="1948102" y="2954392"/>
          <a:ext cx="1064298" cy="369426"/>
        </a:xfrm>
        <a:custGeom>
          <a:avLst/>
          <a:gdLst/>
          <a:ahLst/>
          <a:cxnLst/>
          <a:rect l="0" t="0" r="0" b="0"/>
          <a:pathLst>
            <a:path>
              <a:moveTo>
                <a:pt x="0" y="0"/>
              </a:moveTo>
              <a:lnTo>
                <a:pt x="0" y="184713"/>
              </a:lnTo>
              <a:lnTo>
                <a:pt x="1064298" y="184713"/>
              </a:lnTo>
              <a:lnTo>
                <a:pt x="1064298" y="3694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C4A2D6A-E889-4CFC-9BBE-B4A0C4325982}">
      <dsp:nvSpPr>
        <dsp:cNvPr id="0" name=""/>
        <dsp:cNvSpPr/>
      </dsp:nvSpPr>
      <dsp:spPr>
        <a:xfrm>
          <a:off x="883803" y="2954392"/>
          <a:ext cx="1064298" cy="369426"/>
        </a:xfrm>
        <a:custGeom>
          <a:avLst/>
          <a:gdLst/>
          <a:ahLst/>
          <a:cxnLst/>
          <a:rect l="0" t="0" r="0" b="0"/>
          <a:pathLst>
            <a:path>
              <a:moveTo>
                <a:pt x="1064298" y="0"/>
              </a:moveTo>
              <a:lnTo>
                <a:pt x="1064298" y="184713"/>
              </a:lnTo>
              <a:lnTo>
                <a:pt x="0" y="184713"/>
              </a:lnTo>
              <a:lnTo>
                <a:pt x="0" y="3694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4E36B2-E85E-479E-B506-B4301D6835BF}">
      <dsp:nvSpPr>
        <dsp:cNvPr id="0" name=""/>
        <dsp:cNvSpPr/>
      </dsp:nvSpPr>
      <dsp:spPr>
        <a:xfrm>
          <a:off x="1948102" y="1705381"/>
          <a:ext cx="2128597" cy="369426"/>
        </a:xfrm>
        <a:custGeom>
          <a:avLst/>
          <a:gdLst/>
          <a:ahLst/>
          <a:cxnLst/>
          <a:rect l="0" t="0" r="0" b="0"/>
          <a:pathLst>
            <a:path>
              <a:moveTo>
                <a:pt x="2128597" y="0"/>
              </a:moveTo>
              <a:lnTo>
                <a:pt x="2128597" y="184713"/>
              </a:lnTo>
              <a:lnTo>
                <a:pt x="0" y="184713"/>
              </a:lnTo>
              <a:lnTo>
                <a:pt x="0" y="3694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AB5866-03C6-4FE0-9809-8801F1C4CD63}">
      <dsp:nvSpPr>
        <dsp:cNvPr id="0" name=""/>
        <dsp:cNvSpPr/>
      </dsp:nvSpPr>
      <dsp:spPr>
        <a:xfrm>
          <a:off x="3197114" y="825795"/>
          <a:ext cx="1759171" cy="8795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kern="1200" cap="none" normalizeH="0" baseline="0" noProof="0" dirty="0">
              <a:ln>
                <a:noFill/>
              </a:ln>
              <a:solidFill>
                <a:srgbClr val="000099"/>
              </a:solidFill>
              <a:effectLst/>
              <a:latin typeface="Arial" panose="020B0604020202020204" pitchFamily="34" charset="0"/>
            </a:rPr>
            <a:t>Disturbances</a:t>
          </a:r>
        </a:p>
      </dsp:txBody>
      <dsp:txXfrm>
        <a:off x="3197114" y="825795"/>
        <a:ext cx="1759171" cy="879585"/>
      </dsp:txXfrm>
    </dsp:sp>
    <dsp:sp modelId="{D1238934-3E52-43F3-A7E9-FE4E84141D09}">
      <dsp:nvSpPr>
        <dsp:cNvPr id="0" name=""/>
        <dsp:cNvSpPr/>
      </dsp:nvSpPr>
      <dsp:spPr>
        <a:xfrm>
          <a:off x="1068516" y="2074807"/>
          <a:ext cx="1759171" cy="8795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kern="1200" cap="none" normalizeH="0" baseline="0" noProof="0" dirty="0">
              <a:ln>
                <a:noFill/>
              </a:ln>
              <a:solidFill>
                <a:srgbClr val="000099"/>
              </a:solidFill>
              <a:effectLst/>
              <a:latin typeface="Arial" panose="020B0604020202020204" pitchFamily="34" charset="0"/>
            </a:rPr>
            <a:t>Internal</a:t>
          </a:r>
        </a:p>
      </dsp:txBody>
      <dsp:txXfrm>
        <a:off x="1068516" y="2074807"/>
        <a:ext cx="1759171" cy="879585"/>
      </dsp:txXfrm>
    </dsp:sp>
    <dsp:sp modelId="{85954063-0C46-4C4D-98E5-C0825D80C30D}">
      <dsp:nvSpPr>
        <dsp:cNvPr id="0" name=""/>
        <dsp:cNvSpPr/>
      </dsp:nvSpPr>
      <dsp:spPr>
        <a:xfrm>
          <a:off x="4217" y="3323818"/>
          <a:ext cx="1759171" cy="8795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kern="1200" cap="none" normalizeH="0" baseline="0" noProof="0" dirty="0">
              <a:ln>
                <a:noFill/>
              </a:ln>
              <a:solidFill>
                <a:srgbClr val="000099"/>
              </a:solidFill>
              <a:effectLst/>
              <a:latin typeface="Arial" panose="020B0604020202020204" pitchFamily="34" charset="0"/>
            </a:rPr>
            <a:t>Crew delay or crew absence</a:t>
          </a:r>
        </a:p>
      </dsp:txBody>
      <dsp:txXfrm>
        <a:off x="4217" y="3323818"/>
        <a:ext cx="1759171" cy="879585"/>
      </dsp:txXfrm>
    </dsp:sp>
    <dsp:sp modelId="{8417418D-CAD5-4F11-B16B-374E0411FEC5}">
      <dsp:nvSpPr>
        <dsp:cNvPr id="0" name=""/>
        <dsp:cNvSpPr/>
      </dsp:nvSpPr>
      <dsp:spPr>
        <a:xfrm>
          <a:off x="2132815" y="3323818"/>
          <a:ext cx="1759171" cy="8795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kern="1200" cap="none" normalizeH="0" baseline="0" noProof="0" dirty="0">
              <a:ln>
                <a:noFill/>
              </a:ln>
              <a:solidFill>
                <a:srgbClr val="000099"/>
              </a:solidFill>
              <a:effectLst/>
              <a:latin typeface="Arial" panose="020B0604020202020204" pitchFamily="34" charset="0"/>
            </a:rPr>
            <a:t>Aircraft failure</a:t>
          </a:r>
        </a:p>
      </dsp:txBody>
      <dsp:txXfrm>
        <a:off x="2132815" y="3323818"/>
        <a:ext cx="1759171" cy="879585"/>
      </dsp:txXfrm>
    </dsp:sp>
    <dsp:sp modelId="{E218AA6E-346F-4907-9DE9-AD19EE77B9B6}">
      <dsp:nvSpPr>
        <dsp:cNvPr id="0" name=""/>
        <dsp:cNvSpPr/>
      </dsp:nvSpPr>
      <dsp:spPr>
        <a:xfrm>
          <a:off x="5325711" y="2074807"/>
          <a:ext cx="1759171" cy="8795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kern="1200" cap="none" normalizeH="0" baseline="0" noProof="0" dirty="0">
              <a:ln>
                <a:noFill/>
              </a:ln>
              <a:solidFill>
                <a:srgbClr val="000099"/>
              </a:solidFill>
              <a:effectLst/>
              <a:latin typeface="Arial" panose="020B0604020202020204" pitchFamily="34" charset="0"/>
            </a:rPr>
            <a:t>External</a:t>
          </a:r>
        </a:p>
      </dsp:txBody>
      <dsp:txXfrm>
        <a:off x="5325711" y="2074807"/>
        <a:ext cx="1759171" cy="879585"/>
      </dsp:txXfrm>
    </dsp:sp>
    <dsp:sp modelId="{279CF549-D890-4F37-8127-CFF5375A05DB}">
      <dsp:nvSpPr>
        <dsp:cNvPr id="0" name=""/>
        <dsp:cNvSpPr/>
      </dsp:nvSpPr>
      <dsp:spPr>
        <a:xfrm>
          <a:off x="4261413" y="3323818"/>
          <a:ext cx="1759171" cy="8795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kern="1200" cap="none" normalizeH="0" baseline="0" noProof="0" dirty="0">
              <a:ln>
                <a:noFill/>
              </a:ln>
              <a:solidFill>
                <a:srgbClr val="000099"/>
              </a:solidFill>
              <a:effectLst/>
              <a:latin typeface="Arial" panose="020B0604020202020204" pitchFamily="34" charset="0"/>
            </a:rPr>
            <a:t>Meteorological</a:t>
          </a:r>
          <a:r>
            <a:rPr kumimoji="0" lang="sr-Latn-CS" altLang="en-US" sz="1900" b="0" i="0" u="none" strike="noStrike" kern="1200" cap="none" normalizeH="0" baseline="0" dirty="0">
              <a:ln>
                <a:noFill/>
              </a:ln>
              <a:solidFill>
                <a:srgbClr val="000099"/>
              </a:solidFill>
              <a:effectLst/>
              <a:latin typeface="Arial" panose="020B0604020202020204" pitchFamily="34" charset="0"/>
            </a:rPr>
            <a:t> </a:t>
          </a:r>
          <a:r>
            <a:rPr kumimoji="0" lang="en-US" altLang="en-US" sz="1900" b="0" i="0" u="none" strike="noStrike" kern="1200" cap="none" normalizeH="0" baseline="0" noProof="0" dirty="0">
              <a:ln>
                <a:noFill/>
              </a:ln>
              <a:solidFill>
                <a:srgbClr val="000099"/>
              </a:solidFill>
              <a:effectLst/>
              <a:latin typeface="Arial" panose="020B0604020202020204" pitchFamily="34" charset="0"/>
            </a:rPr>
            <a:t>conditions</a:t>
          </a:r>
          <a:endParaRPr kumimoji="0" lang="en-US" altLang="en-US" sz="1900" b="0" i="0" u="none" strike="noStrike" kern="1200" cap="none" normalizeH="0" baseline="0" noProof="0" dirty="0">
            <a:ln>
              <a:noFill/>
            </a:ln>
            <a:solidFill>
              <a:schemeClr val="tx1"/>
            </a:solidFill>
            <a:effectLst/>
            <a:latin typeface="Arial" panose="020B0604020202020204" pitchFamily="34" charset="0"/>
          </a:endParaRPr>
        </a:p>
      </dsp:txBody>
      <dsp:txXfrm>
        <a:off x="4261413" y="3323818"/>
        <a:ext cx="1759171" cy="879585"/>
      </dsp:txXfrm>
    </dsp:sp>
    <dsp:sp modelId="{83816091-F606-48BE-9050-1782F82B1ED3}">
      <dsp:nvSpPr>
        <dsp:cNvPr id="0" name=""/>
        <dsp:cNvSpPr/>
      </dsp:nvSpPr>
      <dsp:spPr>
        <a:xfrm>
          <a:off x="6390010" y="3323818"/>
          <a:ext cx="1759171" cy="87958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kern="1200" cap="none" normalizeH="0" baseline="0" noProof="0" dirty="0">
              <a:ln>
                <a:noFill/>
              </a:ln>
              <a:solidFill>
                <a:srgbClr val="000099"/>
              </a:solidFill>
              <a:effectLst/>
              <a:latin typeface="Arial" panose="020B0604020202020204" pitchFamily="34" charset="0"/>
            </a:rPr>
            <a:t>Airport or airspace congestion</a:t>
          </a:r>
          <a:endParaRPr kumimoji="0" lang="en-US" altLang="en-US" sz="1900" b="0" i="0" u="none" strike="noStrike" kern="1200" cap="none" normalizeH="0" baseline="0" noProof="0" dirty="0">
            <a:ln>
              <a:noFill/>
            </a:ln>
            <a:solidFill>
              <a:schemeClr val="tx1"/>
            </a:solidFill>
            <a:effectLst/>
            <a:latin typeface="Arial" panose="020B0604020202020204" pitchFamily="34" charset="0"/>
          </a:endParaRPr>
        </a:p>
      </dsp:txBody>
      <dsp:txXfrm>
        <a:off x="6390010" y="3323818"/>
        <a:ext cx="1759171" cy="87958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7/8/2021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‹N›</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7/8/2021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‹N›</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3</a:t>
            </a:fld>
            <a:endParaRPr lang="en-US"/>
          </a:p>
        </p:txBody>
      </p:sp>
    </p:spTree>
    <p:extLst>
      <p:ext uri="{BB962C8B-B14F-4D97-AF65-F5344CB8AC3E}">
        <p14:creationId xmlns:p14="http://schemas.microsoft.com/office/powerpoint/2010/main" val="802531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3E39286-1182-484A-BB9F-6D716B2D9409}" type="slidenum">
              <a:rPr lang="en-US" smtClean="0"/>
              <a:pPr/>
              <a:t>5</a:t>
            </a:fld>
            <a:endParaRPr lang="en-US"/>
          </a:p>
        </p:txBody>
      </p:sp>
    </p:spTree>
    <p:extLst>
      <p:ext uri="{BB962C8B-B14F-4D97-AF65-F5344CB8AC3E}">
        <p14:creationId xmlns:p14="http://schemas.microsoft.com/office/powerpoint/2010/main" val="2217809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8</a:t>
            </a:fld>
            <a:endParaRPr lang="en-US"/>
          </a:p>
        </p:txBody>
      </p:sp>
    </p:spTree>
    <p:extLst>
      <p:ext uri="{BB962C8B-B14F-4D97-AF65-F5344CB8AC3E}">
        <p14:creationId xmlns:p14="http://schemas.microsoft.com/office/powerpoint/2010/main" val="4210312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9</a:t>
            </a:fld>
            <a:endParaRPr lang="en-US"/>
          </a:p>
        </p:txBody>
      </p:sp>
    </p:spTree>
    <p:extLst>
      <p:ext uri="{BB962C8B-B14F-4D97-AF65-F5344CB8AC3E}">
        <p14:creationId xmlns:p14="http://schemas.microsoft.com/office/powerpoint/2010/main" val="3475717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F1BBD4-E6EB-4C26-9EA2-50B3000A2FBF}" type="slidenum">
              <a:rPr lang="en-US" altLang="en-US"/>
              <a:pPr/>
              <a:t>16</a:t>
            </a:fld>
            <a:endParaRPr lang="en-US" altLang="en-US"/>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303851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24B018-B2CB-40C7-8EA1-1EDFE674C4E8}" type="slidenum">
              <a:rPr lang="en-US" altLang="en-US"/>
              <a:pPr/>
              <a:t>17</a:t>
            </a:fld>
            <a:endParaRPr lang="en-US" altLang="en-US"/>
          </a:p>
        </p:txBody>
      </p:sp>
      <p:sp>
        <p:nvSpPr>
          <p:cNvPr id="240642" name="Rectangle 2"/>
          <p:cNvSpPr>
            <a:spLocks noGrp="1" noRot="1" noChangeAspect="1" noChangeArrowheads="1" noTextEdit="1"/>
          </p:cNvSpPr>
          <p:nvPr>
            <p:ph type="sldImg"/>
          </p:nvPr>
        </p:nvSpPr>
        <p:spPr>
          <a:ln/>
        </p:spPr>
      </p:sp>
      <p:sp>
        <p:nvSpPr>
          <p:cNvPr id="240643" name="Rectangle 3"/>
          <p:cNvSpPr>
            <a:spLocks noGrp="1" noChangeArrowheads="1"/>
          </p:cNvSpPr>
          <p:nvPr>
            <p:ph type="body" idx="1"/>
          </p:nvPr>
        </p:nvSpPr>
        <p:spPr/>
        <p:txBody>
          <a:bodyPr/>
          <a:lstStyle/>
          <a:p>
            <a:endParaRPr lang="en-US" altLang="en-US" sz="1000" dirty="0"/>
          </a:p>
        </p:txBody>
      </p:sp>
    </p:spTree>
    <p:extLst>
      <p:ext uri="{BB962C8B-B14F-4D97-AF65-F5344CB8AC3E}">
        <p14:creationId xmlns:p14="http://schemas.microsoft.com/office/powerpoint/2010/main" val="3073497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EF1A46-D703-4491-AE3B-04C908FDEA57}" type="slidenum">
              <a:rPr lang="en-US" altLang="en-US"/>
              <a:pPr/>
              <a:t>18</a:t>
            </a:fld>
            <a:endParaRPr lang="en-US" altLang="en-US"/>
          </a:p>
        </p:txBody>
      </p:sp>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07775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2B8C79-5FE6-4858-8576-CB3FB808E09B}" type="slidenum">
              <a:rPr lang="en-US" altLang="en-US"/>
              <a:pPr/>
              <a:t>33</a:t>
            </a:fld>
            <a:endParaRPr lang="en-US" altLang="en-US"/>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2692574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512DB6-FD1C-4191-AC54-1EEF1321BAC6}" type="slidenum">
              <a:rPr lang="en-US" altLang="en-US"/>
              <a:pPr/>
              <a:t>34</a:t>
            </a:fld>
            <a:endParaRPr lang="en-US" altLang="en-US"/>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3962839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dirty="0"/>
              <a:t>[Insert name of the presentation]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1057710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dirty="0"/>
              <a:t>[Insert name of the presentation]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155234179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a:t>
            </a:r>
            <a:r>
              <a:rPr lang="en-US" sz="700" dirty="0" err="1">
                <a:solidFill>
                  <a:schemeClr val="bg1"/>
                </a:solidFill>
              </a:rPr>
              <a:t>programme</a:t>
            </a:r>
            <a:r>
              <a:rPr lang="en-US" sz="700" dirty="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en-US" dirty="0"/>
              <a:t>[Insert name of the presentation]</a:t>
            </a:r>
          </a:p>
        </p:txBody>
      </p:sp>
      <p:sp>
        <p:nvSpPr>
          <p:cNvPr id="6" name="Slide Number Placeholder 5"/>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en-US" dirty="0"/>
              <a:t>[Insert name of the presentation]</a:t>
            </a:r>
          </a:p>
        </p:txBody>
      </p:sp>
      <p:sp>
        <p:nvSpPr>
          <p:cNvPr id="8" name="Slide Number Placeholder 7"/>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en-US" dirty="0"/>
              <a:t>[Insert name of the presentation]</a:t>
            </a:r>
          </a:p>
        </p:txBody>
      </p:sp>
      <p:sp>
        <p:nvSpPr>
          <p:cNvPr id="4" name="Slide Number Placeholder 3"/>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dirty="0"/>
              <a:t>[Insert name of the presentation]</a:t>
            </a:r>
          </a:p>
        </p:txBody>
      </p:sp>
      <p:sp>
        <p:nvSpPr>
          <p:cNvPr id="3" name="Slide Number Placeholder 2"/>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en-US" dirty="0"/>
              <a:t>[Insert name of the presentation]</a:t>
            </a:r>
          </a:p>
        </p:txBody>
      </p:sp>
      <p:sp>
        <p:nvSpPr>
          <p:cNvPr id="6" name="Slide Number Placeholder 5"/>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en-US" dirty="0"/>
              <a:t>[Insert name of the presentation]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dirty="0"/>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en-US" dirty="0"/>
              <a:t>[Insert name of the presentation]</a:t>
            </a:r>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‹N›</a:t>
            </a:fld>
            <a:endParaRPr lang="en-GB"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oleObject" Target="../embeddings/oleObject2.bin"/><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oleObject" Target="../embeddings/oleObject3.bin"/><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oleObject" Target="../embeddings/oleObject4.bin"/><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s://doi.org/10.1080/03081061003732318"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err="1"/>
              <a:t>Slavica</a:t>
            </a:r>
            <a:r>
              <a:rPr lang="en-US" dirty="0"/>
              <a:t> </a:t>
            </a:r>
            <a:r>
              <a:rPr lang="en-US" dirty="0" err="1"/>
              <a:t>Dožić</a:t>
            </a:r>
            <a:endParaRPr lang="en-US" dirty="0"/>
          </a:p>
        </p:txBody>
      </p:sp>
      <p:sp>
        <p:nvSpPr>
          <p:cNvPr id="3" name="Title 2"/>
          <p:cNvSpPr>
            <a:spLocks noGrp="1"/>
          </p:cNvSpPr>
          <p:nvPr>
            <p:ph type="title"/>
          </p:nvPr>
        </p:nvSpPr>
        <p:spPr>
          <a:xfrm>
            <a:off x="1080488" y="2713038"/>
            <a:ext cx="7405785" cy="1143000"/>
          </a:xfrm>
        </p:spPr>
        <p:txBody>
          <a:bodyPr>
            <a:normAutofit/>
          </a:bodyPr>
          <a:lstStyle/>
          <a:p>
            <a:r>
              <a:rPr lang="en-US" sz="3200" dirty="0"/>
              <a:t>Airline Planning and Operations</a:t>
            </a:r>
            <a:br>
              <a:rPr lang="en-US" dirty="0"/>
            </a:br>
            <a:r>
              <a:rPr lang="en-US" dirty="0"/>
              <a:t>Airline operational control</a:t>
            </a:r>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2085274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Mitigating Strategies Used By Dispatchers?</a:t>
            </a:r>
            <a:endParaRPr lang="en-US" dirty="0"/>
          </a:p>
        </p:txBody>
      </p:sp>
      <p:sp>
        <p:nvSpPr>
          <p:cNvPr id="3" name="Content Placeholder 2"/>
          <p:cNvSpPr>
            <a:spLocks noGrp="1"/>
          </p:cNvSpPr>
          <p:nvPr>
            <p:ph idx="1"/>
          </p:nvPr>
        </p:nvSpPr>
        <p:spPr/>
        <p:txBody>
          <a:bodyPr>
            <a:normAutofit/>
          </a:bodyPr>
          <a:lstStyle/>
          <a:p>
            <a:pPr marL="342900" indent="-342900">
              <a:buFont typeface="Arial" panose="020B0604020202020204" pitchFamily="34" charset="0"/>
              <a:buChar char="•"/>
            </a:pPr>
            <a:endParaRPr lang="sr-Latn-RS" altLang="en-US" sz="2400" dirty="0"/>
          </a:p>
          <a:p>
            <a:pPr marL="342900" indent="-342900">
              <a:buFont typeface="Arial" panose="020B0604020202020204" pitchFamily="34" charset="0"/>
              <a:buChar char="•"/>
            </a:pPr>
            <a:r>
              <a:rPr lang="en-US" altLang="en-US" sz="2400" dirty="0"/>
              <a:t>Flight delaying</a:t>
            </a:r>
          </a:p>
          <a:p>
            <a:pPr marL="342900" indent="-342900">
              <a:buFont typeface="Arial" panose="020B0604020202020204" pitchFamily="34" charset="0"/>
              <a:buChar char="•"/>
            </a:pPr>
            <a:r>
              <a:rPr lang="en-US" altLang="en-US" sz="2400" dirty="0"/>
              <a:t>Aircraft swapping </a:t>
            </a:r>
          </a:p>
          <a:p>
            <a:pPr marL="342900" indent="-342900">
              <a:buFont typeface="Arial" panose="020B0604020202020204" pitchFamily="34" charset="0"/>
              <a:buChar char="•"/>
            </a:pPr>
            <a:r>
              <a:rPr lang="en-US" altLang="en-US" sz="2400" dirty="0"/>
              <a:t>Flight cancellation</a:t>
            </a:r>
          </a:p>
          <a:p>
            <a:pPr marL="342900" indent="-342900">
              <a:buFont typeface="Arial" panose="020B0604020202020204" pitchFamily="34" charset="0"/>
              <a:buChar char="•"/>
            </a:pPr>
            <a:r>
              <a:rPr lang="en-US" altLang="en-US" sz="2400" dirty="0"/>
              <a:t>Ferry flight</a:t>
            </a:r>
          </a:p>
          <a:p>
            <a:pPr marL="342900" indent="-342900">
              <a:buFont typeface="Arial" panose="020B0604020202020204" pitchFamily="34" charset="0"/>
              <a:buChar char="•"/>
            </a:pPr>
            <a:r>
              <a:rPr lang="en-US" altLang="en-US" sz="2400" dirty="0"/>
              <a:t>Introducing spare aircraft</a:t>
            </a:r>
            <a:endParaRPr lang="en-US" altLang="en-US" sz="2400" dirty="0">
              <a:sym typeface="Webdings" panose="05030102010509060703" pitchFamily="18" charset="2"/>
            </a:endParaRPr>
          </a:p>
        </p:txBody>
      </p:sp>
      <p:sp>
        <p:nvSpPr>
          <p:cNvPr id="5" name="Slide Number Placeholder 4"/>
          <p:cNvSpPr>
            <a:spLocks noGrp="1"/>
          </p:cNvSpPr>
          <p:nvPr>
            <p:ph type="sldNum" sz="quarter" idx="11"/>
          </p:nvPr>
        </p:nvSpPr>
        <p:spPr/>
        <p:txBody>
          <a:bodyPr/>
          <a:lstStyle/>
          <a:p>
            <a:fld id="{707FE137-0C1A-4C05-8B34-1D89C94DB814}" type="slidenum">
              <a:rPr lang="en-GB" smtClean="0"/>
              <a:pPr/>
              <a:t>10</a:t>
            </a:fld>
            <a:endParaRPr lang="en-GB" dirty="0"/>
          </a:p>
        </p:txBody>
      </p:sp>
      <p:pic>
        <p:nvPicPr>
          <p:cNvPr id="6" name="Picture 16" descr="MMj03957690000[1]"/>
          <p:cNvPicPr>
            <a:picLocks noChangeAspect="1" noChangeArrowheads="1" noCrop="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a:xfrm>
            <a:off x="7467600" y="2590800"/>
            <a:ext cx="57150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116859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Theoretical Airline Schedule Disturbances</a:t>
            </a:r>
            <a:endParaRPr lang="en-US" dirty="0"/>
          </a:p>
        </p:txBody>
      </p:sp>
      <p:sp>
        <p:nvSpPr>
          <p:cNvPr id="3" name="Content Placeholder 2"/>
          <p:cNvSpPr>
            <a:spLocks noGrp="1"/>
          </p:cNvSpPr>
          <p:nvPr>
            <p:ph idx="1"/>
          </p:nvPr>
        </p:nvSpPr>
        <p:spPr/>
        <p:txBody>
          <a:bodyPr/>
          <a:lstStyle/>
          <a:p>
            <a:pPr marL="457200" indent="-457200" algn="just">
              <a:buFont typeface="Arial" panose="020B0604020202020204" pitchFamily="34" charset="0"/>
              <a:buChar char="•"/>
            </a:pPr>
            <a:endParaRPr lang="sr-Latn-RS" altLang="en-US" sz="2400" dirty="0"/>
          </a:p>
          <a:p>
            <a:pPr marL="457200" indent="-457200" algn="just">
              <a:buFont typeface="Arial" panose="020B0604020202020204" pitchFamily="34" charset="0"/>
              <a:buChar char="•"/>
            </a:pPr>
            <a:r>
              <a:rPr lang="en-US" altLang="en-US" sz="2400" dirty="0"/>
              <a:t>Addressed in literature with several different models, objective functions, constraints and assumptions, as well as different solution approaches </a:t>
            </a:r>
          </a:p>
          <a:p>
            <a:pPr marL="342900" indent="-342900" algn="just">
              <a:buFont typeface="Arial" panose="020B0604020202020204" pitchFamily="34" charset="0"/>
              <a:buChar char="•"/>
            </a:pPr>
            <a:r>
              <a:rPr lang="en-US" altLang="en-US" sz="2400" dirty="0"/>
              <a:t>Goals</a:t>
            </a:r>
          </a:p>
          <a:p>
            <a:pPr lvl="1" algn="just">
              <a:spcBef>
                <a:spcPts val="600"/>
              </a:spcBef>
              <a:spcAft>
                <a:spcPts val="600"/>
              </a:spcAft>
            </a:pPr>
            <a:r>
              <a:rPr lang="en-US" altLang="en-US" sz="2000" dirty="0"/>
              <a:t>Establish the traffic in accordance with the planned flight schedule as soon as possible</a:t>
            </a:r>
          </a:p>
          <a:p>
            <a:pPr lvl="1" algn="just">
              <a:spcBef>
                <a:spcPts val="600"/>
              </a:spcBef>
              <a:spcAft>
                <a:spcPts val="600"/>
              </a:spcAft>
            </a:pPr>
            <a:r>
              <a:rPr lang="en-US" altLang="en-US" sz="2000" dirty="0"/>
              <a:t>To reduce the impact of perturbations on income or to reduce the total or additional costs induced by perturbation </a:t>
            </a:r>
            <a:endParaRPr lang="sl-SI" altLang="en-US" sz="2000" dirty="0"/>
          </a:p>
          <a:p>
            <a:pPr marL="285750" indent="-285750">
              <a:buFont typeface="Arial" panose="020B0604020202020204" pitchFamily="34" charset="0"/>
              <a:buChar char="•"/>
            </a:pP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11</a:t>
            </a:fld>
            <a:endParaRPr lang="en-GB" dirty="0"/>
          </a:p>
        </p:txBody>
      </p:sp>
    </p:spTree>
    <p:extLst>
      <p:ext uri="{BB962C8B-B14F-4D97-AF65-F5344CB8AC3E}">
        <p14:creationId xmlns:p14="http://schemas.microsoft.com/office/powerpoint/2010/main" val="9908179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What is the Objective Function?</a:t>
            </a:r>
            <a:endParaRPr lang="en-US" dirty="0"/>
          </a:p>
        </p:txBody>
      </p:sp>
      <p:sp>
        <p:nvSpPr>
          <p:cNvPr id="3" name="Content Placeholder 2"/>
          <p:cNvSpPr>
            <a:spLocks noGrp="1"/>
          </p:cNvSpPr>
          <p:nvPr>
            <p:ph idx="1"/>
          </p:nvPr>
        </p:nvSpPr>
        <p:spPr/>
        <p:txBody>
          <a:bodyPr>
            <a:normAutofit/>
          </a:bodyPr>
          <a:lstStyle/>
          <a:p>
            <a:pPr marL="285750" indent="-285750">
              <a:lnSpc>
                <a:spcPct val="90000"/>
              </a:lnSpc>
              <a:spcBef>
                <a:spcPts val="1200"/>
              </a:spcBef>
              <a:spcAft>
                <a:spcPts val="600"/>
              </a:spcAft>
              <a:buFont typeface="Arial" panose="020B0604020202020204" pitchFamily="34" charset="0"/>
              <a:buChar char="•"/>
            </a:pPr>
            <a:endParaRPr lang="sr-Latn-RS" altLang="en-US" sz="2400" dirty="0"/>
          </a:p>
          <a:p>
            <a:pPr marL="285750" indent="-285750">
              <a:lnSpc>
                <a:spcPct val="90000"/>
              </a:lnSpc>
              <a:spcBef>
                <a:spcPts val="1200"/>
              </a:spcBef>
              <a:spcAft>
                <a:spcPts val="600"/>
              </a:spcAft>
              <a:buFont typeface="Arial" panose="020B0604020202020204" pitchFamily="34" charset="0"/>
              <a:buChar char="•"/>
            </a:pPr>
            <a:r>
              <a:rPr lang="en-US" altLang="en-US" sz="2400" dirty="0"/>
              <a:t>Recovery period minimization</a:t>
            </a:r>
          </a:p>
          <a:p>
            <a:pPr marL="285750" indent="-285750">
              <a:lnSpc>
                <a:spcPct val="90000"/>
              </a:lnSpc>
              <a:spcBef>
                <a:spcPts val="1200"/>
              </a:spcBef>
              <a:spcAft>
                <a:spcPts val="600"/>
              </a:spcAft>
              <a:buFont typeface="Arial" panose="020B0604020202020204" pitchFamily="34" charset="0"/>
              <a:buChar char="•"/>
            </a:pPr>
            <a:r>
              <a:rPr lang="en-US" altLang="en-US" sz="2400" dirty="0"/>
              <a:t>Cost minimization</a:t>
            </a:r>
          </a:p>
          <a:p>
            <a:pPr marL="285750" indent="-285750">
              <a:lnSpc>
                <a:spcPct val="90000"/>
              </a:lnSpc>
              <a:spcBef>
                <a:spcPts val="1200"/>
              </a:spcBef>
              <a:spcAft>
                <a:spcPts val="600"/>
              </a:spcAft>
              <a:buFont typeface="Arial" panose="020B0604020202020204" pitchFamily="34" charset="0"/>
              <a:buChar char="•"/>
            </a:pPr>
            <a:r>
              <a:rPr lang="en-US" altLang="en-US" sz="2400" dirty="0"/>
              <a:t>Profit maximization</a:t>
            </a:r>
          </a:p>
          <a:p>
            <a:pPr marL="285750" indent="-285750">
              <a:lnSpc>
                <a:spcPct val="90000"/>
              </a:lnSpc>
              <a:spcBef>
                <a:spcPts val="1200"/>
              </a:spcBef>
              <a:spcAft>
                <a:spcPts val="600"/>
              </a:spcAft>
              <a:buFont typeface="Arial" panose="020B0604020202020204" pitchFamily="34" charset="0"/>
              <a:buChar char="•"/>
            </a:pPr>
            <a:r>
              <a:rPr lang="en-US" altLang="en-US" sz="2400" dirty="0"/>
              <a:t>Delay minimization</a:t>
            </a:r>
          </a:p>
          <a:p>
            <a:pPr marL="285750" indent="-285750">
              <a:lnSpc>
                <a:spcPct val="90000"/>
              </a:lnSpc>
              <a:spcBef>
                <a:spcPts val="1200"/>
              </a:spcBef>
              <a:spcAft>
                <a:spcPts val="600"/>
              </a:spcAft>
              <a:buFont typeface="Arial" panose="020B0604020202020204" pitchFamily="34" charset="0"/>
              <a:buChar char="•"/>
            </a:pPr>
            <a:r>
              <a:rPr lang="en-US" altLang="en-US" sz="2400" dirty="0"/>
              <a:t>…</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12</a:t>
            </a:fld>
            <a:endParaRPr lang="en-GB" dirty="0"/>
          </a:p>
        </p:txBody>
      </p:sp>
      <p:pic>
        <p:nvPicPr>
          <p:cNvPr id="6" name="Picture 7" descr="MMj03363960000[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a:xfrm>
            <a:off x="5905500" y="3733800"/>
            <a:ext cx="609600" cy="609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871073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Solving the Flight Schedule Disturbance Problem</a:t>
            </a:r>
            <a:endParaRPr lang="en-US" dirty="0"/>
          </a:p>
        </p:txBody>
      </p:sp>
      <p:sp>
        <p:nvSpPr>
          <p:cNvPr id="3" name="Content Placeholder 2"/>
          <p:cNvSpPr>
            <a:spLocks noGrp="1"/>
          </p:cNvSpPr>
          <p:nvPr>
            <p:ph idx="1"/>
          </p:nvPr>
        </p:nvSpPr>
        <p:spPr/>
        <p:txBody>
          <a:bodyPr/>
          <a:lstStyle/>
          <a:p>
            <a:endParaRPr lang="sr-Latn-CS" altLang="en-US" sz="2400" dirty="0"/>
          </a:p>
          <a:p>
            <a:pPr marL="342900" indent="-342900">
              <a:spcBef>
                <a:spcPts val="1200"/>
              </a:spcBef>
              <a:spcAft>
                <a:spcPts val="600"/>
              </a:spcAft>
              <a:buFont typeface="Arial" panose="020B0604020202020204" pitchFamily="34" charset="0"/>
              <a:buChar char="•"/>
            </a:pPr>
            <a:r>
              <a:rPr lang="sr-Latn-CS" altLang="en-US" sz="2400" dirty="0"/>
              <a:t>Soft</a:t>
            </a:r>
            <a:r>
              <a:rPr lang="en-US" altLang="en-US" sz="2400" dirty="0"/>
              <a:t>ware</a:t>
            </a:r>
            <a:r>
              <a:rPr lang="sr-Latn-CS" altLang="en-US" sz="2400" dirty="0"/>
              <a:t> </a:t>
            </a:r>
            <a:r>
              <a:rPr lang="en-US" altLang="en-US" sz="2400" dirty="0"/>
              <a:t>solving the problem in real time</a:t>
            </a:r>
            <a:endParaRPr lang="sr-Latn-CS" altLang="en-US" sz="2400" dirty="0"/>
          </a:p>
          <a:p>
            <a:pPr marL="342900" indent="-342900">
              <a:spcBef>
                <a:spcPts val="1200"/>
              </a:spcBef>
              <a:spcAft>
                <a:spcPts val="600"/>
              </a:spcAft>
              <a:buFont typeface="Arial" panose="020B0604020202020204" pitchFamily="34" charset="0"/>
              <a:buChar char="•"/>
            </a:pPr>
            <a:r>
              <a:rPr lang="sr-Latn-CS" altLang="en-US" sz="2400" i="1" dirty="0"/>
              <a:t>Decision Support System</a:t>
            </a:r>
          </a:p>
          <a:p>
            <a:pPr marL="342900" indent="-342900">
              <a:spcBef>
                <a:spcPts val="1200"/>
              </a:spcBef>
              <a:spcAft>
                <a:spcPts val="600"/>
              </a:spcAft>
              <a:buFont typeface="Arial" panose="020B0604020202020204" pitchFamily="34" charset="0"/>
              <a:buChar char="•"/>
            </a:pPr>
            <a:r>
              <a:rPr lang="en-US" altLang="en-US" sz="2400" dirty="0"/>
              <a:t>Interactive</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13</a:t>
            </a:fld>
            <a:endParaRPr lang="en-GB" dirty="0"/>
          </a:p>
        </p:txBody>
      </p:sp>
      <p:pic>
        <p:nvPicPr>
          <p:cNvPr id="7" name="Picture 5" descr="Untitled-1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3429000"/>
            <a:ext cx="2182813" cy="148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218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Objective</a:t>
            </a:r>
            <a:endParaRPr lang="en-US" dirty="0"/>
          </a:p>
        </p:txBody>
      </p:sp>
      <p:sp>
        <p:nvSpPr>
          <p:cNvPr id="3" name="Content Placeholder 2"/>
          <p:cNvSpPr>
            <a:spLocks noGrp="1"/>
          </p:cNvSpPr>
          <p:nvPr>
            <p:ph idx="1"/>
          </p:nvPr>
        </p:nvSpPr>
        <p:spPr/>
        <p:txBody>
          <a:bodyPr/>
          <a:lstStyle/>
          <a:p>
            <a:pPr marL="342900" indent="-342900" algn="just">
              <a:spcBef>
                <a:spcPts val="1200"/>
              </a:spcBef>
              <a:spcAft>
                <a:spcPts val="600"/>
              </a:spcAft>
              <a:buFont typeface="Arial" panose="020B0604020202020204" pitchFamily="34" charset="0"/>
              <a:buChar char="•"/>
            </a:pPr>
            <a:r>
              <a:rPr lang="en-US" altLang="en-US" sz="2400" dirty="0"/>
              <a:t>To develop software with a user friendly interface, as a decision support tool for  the dispatcher in AOC</a:t>
            </a:r>
          </a:p>
          <a:p>
            <a:pPr marL="342900" indent="-342900" algn="just">
              <a:spcBef>
                <a:spcPts val="1200"/>
              </a:spcBef>
              <a:spcAft>
                <a:spcPts val="600"/>
              </a:spcAft>
              <a:buFont typeface="Arial" panose="020B0604020202020204" pitchFamily="34" charset="0"/>
              <a:buChar char="•"/>
            </a:pPr>
            <a:r>
              <a:rPr lang="en-US" altLang="en-US" sz="2400" dirty="0"/>
              <a:t>To develop the mathematical model and heuristic algorithm for handling schedule perturbations and redesign of the flight schedule</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14</a:t>
            </a:fld>
            <a:endParaRPr lang="en-GB" dirty="0"/>
          </a:p>
        </p:txBody>
      </p:sp>
    </p:spTree>
    <p:extLst>
      <p:ext uri="{BB962C8B-B14F-4D97-AF65-F5344CB8AC3E}">
        <p14:creationId xmlns:p14="http://schemas.microsoft.com/office/powerpoint/2010/main" val="23707444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Problem Definition</a:t>
            </a:r>
            <a:endParaRPr lang="en-US" dirty="0"/>
          </a:p>
        </p:txBody>
      </p:sp>
      <p:sp>
        <p:nvSpPr>
          <p:cNvPr id="3" name="Content Placeholder 2"/>
          <p:cNvSpPr>
            <a:spLocks noGrp="1"/>
          </p:cNvSpPr>
          <p:nvPr>
            <p:ph idx="1"/>
          </p:nvPr>
        </p:nvSpPr>
        <p:spPr/>
        <p:txBody>
          <a:bodyPr/>
          <a:lstStyle/>
          <a:p>
            <a:pPr marL="285750" indent="-285750" algn="just">
              <a:lnSpc>
                <a:spcPct val="150000"/>
              </a:lnSpc>
              <a:spcBef>
                <a:spcPts val="1200"/>
              </a:spcBef>
              <a:spcAft>
                <a:spcPts val="600"/>
              </a:spcAft>
              <a:buFont typeface="Arial" panose="020B0604020202020204" pitchFamily="34" charset="0"/>
              <a:buChar char="•"/>
            </a:pPr>
            <a:r>
              <a:rPr lang="en-GB" altLang="en-US" sz="2400" dirty="0">
                <a:cs typeface="Times New Roman" panose="02020603050405020304" pitchFamily="18" charset="0"/>
              </a:rPr>
              <a:t>For a planned daily flight schedule under conditions when perturbations have occurred, one has to design a new daily operational flight schedule that will </a:t>
            </a:r>
            <a:r>
              <a:rPr lang="en-US" altLang="en-US" sz="2400" dirty="0">
                <a:cs typeface="Times New Roman" panose="02020603050405020304" pitchFamily="18" charset="0"/>
              </a:rPr>
              <a:t>minimize</a:t>
            </a:r>
            <a:r>
              <a:rPr lang="en-US" altLang="en-US" sz="2400" dirty="0">
                <a:solidFill>
                  <a:srgbClr val="FF0000"/>
                </a:solidFill>
                <a:cs typeface="Times New Roman" panose="02020603050405020304" pitchFamily="18" charset="0"/>
              </a:rPr>
              <a:t> </a:t>
            </a:r>
            <a:r>
              <a:rPr lang="en-US" altLang="en-US" sz="2400" dirty="0">
                <a:cs typeface="Times New Roman" panose="02020603050405020304" pitchFamily="18" charset="0"/>
              </a:rPr>
              <a:t>additional costs and disruptions </a:t>
            </a:r>
            <a:r>
              <a:rPr lang="en-GB" altLang="en-US" sz="2400" dirty="0">
                <a:cs typeface="Times New Roman" panose="02020603050405020304" pitchFamily="18" charset="0"/>
              </a:rPr>
              <a:t>to the airline</a:t>
            </a:r>
            <a:endParaRPr lang="en-US" altLang="en-US" sz="2400" dirty="0"/>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15</a:t>
            </a:fld>
            <a:endParaRPr lang="en-GB" dirty="0"/>
          </a:p>
        </p:txBody>
      </p:sp>
    </p:spTree>
    <p:extLst>
      <p:ext uri="{BB962C8B-B14F-4D97-AF65-F5344CB8AC3E}">
        <p14:creationId xmlns:p14="http://schemas.microsoft.com/office/powerpoint/2010/main" val="3381196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6" name="Rectangle 4"/>
          <p:cNvSpPr>
            <a:spLocks noGrp="1" noChangeArrowheads="1"/>
          </p:cNvSpPr>
          <p:nvPr>
            <p:ph type="ctrTitle"/>
          </p:nvPr>
        </p:nvSpPr>
        <p:spPr>
          <a:xfrm>
            <a:off x="1080489" y="2713037"/>
            <a:ext cx="6676838" cy="1818769"/>
          </a:xfrm>
        </p:spPr>
        <p:txBody>
          <a:bodyPr>
            <a:normAutofit fontScale="90000"/>
          </a:bodyPr>
          <a:lstStyle/>
          <a:p>
            <a:r>
              <a:rPr lang="en-US" altLang="en-US" sz="4000" dirty="0"/>
              <a:t>JAT Airways’ </a:t>
            </a:r>
            <a:br>
              <a:rPr lang="en-US" altLang="en-US" sz="4000" dirty="0"/>
            </a:br>
            <a:r>
              <a:rPr lang="en-GB" altLang="en-US" sz="4000" dirty="0"/>
              <a:t>Decision Support System (ASO Simple)</a:t>
            </a:r>
            <a:endParaRPr lang="en-US" altLang="en-US" sz="4000" dirty="0"/>
          </a:p>
        </p:txBody>
      </p:sp>
      <p:sp>
        <p:nvSpPr>
          <p:cNvPr id="4" name="Subtitle 1"/>
          <p:cNvSpPr>
            <a:spLocks noGrp="1"/>
          </p:cNvSpPr>
          <p:nvPr>
            <p:ph type="subTitle" idx="1"/>
          </p:nvPr>
        </p:nvSpPr>
        <p:spPr>
          <a:xfrm>
            <a:off x="1080489" y="4531806"/>
            <a:ext cx="6311900" cy="622439"/>
          </a:xfrm>
        </p:spPr>
        <p:txBody>
          <a:bodyPr/>
          <a:lstStyle/>
          <a:p>
            <a:pPr>
              <a:lnSpc>
                <a:spcPct val="80000"/>
              </a:lnSpc>
            </a:pPr>
            <a:r>
              <a:rPr lang="en-GB" dirty="0"/>
              <a:t>Developed</a:t>
            </a:r>
            <a:r>
              <a:rPr lang="sr-Latn-RS" dirty="0"/>
              <a:t> by UB-FTTE</a:t>
            </a:r>
            <a:endParaRPr lang="en-US" dirty="0"/>
          </a:p>
        </p:txBody>
      </p:sp>
    </p:spTree>
    <p:extLst>
      <p:ext uri="{BB962C8B-B14F-4D97-AF65-F5344CB8AC3E}">
        <p14:creationId xmlns:p14="http://schemas.microsoft.com/office/powerpoint/2010/main" val="911586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descr="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pic>
        <p:nvPicPr>
          <p:cNvPr id="21402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838200"/>
            <a:ext cx="2762250" cy="2581275"/>
          </a:xfrm>
          <a:prstGeom prst="rect">
            <a:avLst/>
          </a:prstGeom>
          <a:noFill/>
          <a:extLst>
            <a:ext uri="{909E8E84-426E-40DD-AFC4-6F175D3DCCD1}">
              <a14:hiddenFill xmlns:a14="http://schemas.microsoft.com/office/drawing/2010/main">
                <a:solidFill>
                  <a:srgbClr val="FFFFFF"/>
                </a:solidFill>
              </a14:hiddenFill>
            </a:ext>
          </a:extLst>
        </p:spPr>
      </p:pic>
      <p:pic>
        <p:nvPicPr>
          <p:cNvPr id="21402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838200"/>
            <a:ext cx="3019425" cy="5162550"/>
          </a:xfrm>
          <a:prstGeom prst="rect">
            <a:avLst/>
          </a:prstGeom>
          <a:noFill/>
          <a:extLst>
            <a:ext uri="{909E8E84-426E-40DD-AFC4-6F175D3DCCD1}">
              <a14:hiddenFill xmlns:a14="http://schemas.microsoft.com/office/drawing/2010/main">
                <a:solidFill>
                  <a:srgbClr val="FFFFFF"/>
                </a:solidFill>
              </a14:hiddenFill>
            </a:ext>
          </a:extLst>
        </p:spPr>
      </p:pic>
      <p:pic>
        <p:nvPicPr>
          <p:cNvPr id="214025"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7400" y="3505200"/>
            <a:ext cx="2200275" cy="2809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9472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4024"/>
                                        </p:tgtEl>
                                        <p:attrNameLst>
                                          <p:attrName>style.visibility</p:attrName>
                                        </p:attrNameLst>
                                      </p:cBhvr>
                                      <p:to>
                                        <p:strVal val="visible"/>
                                      </p:to>
                                    </p:set>
                                  </p:childTnLst>
                                  <p:subTnLst>
                                    <p:set>
                                      <p:cBhvr override="childStyle">
                                        <p:cTn dur="1" fill="hold" display="0" masterRel="nextClick" afterEffect="1"/>
                                        <p:tgtEl>
                                          <p:spTgt spid="214024"/>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4023"/>
                                        </p:tgtEl>
                                        <p:attrNameLst>
                                          <p:attrName>style.visibility</p:attrName>
                                        </p:attrNameLst>
                                      </p:cBhvr>
                                      <p:to>
                                        <p:strVal val="visible"/>
                                      </p:to>
                                    </p:set>
                                  </p:childTnLst>
                                  <p:subTnLst>
                                    <p:set>
                                      <p:cBhvr override="childStyle">
                                        <p:cTn dur="1" fill="hold" display="0" masterRel="nextClick" afterEffect="1"/>
                                        <p:tgtEl>
                                          <p:spTgt spid="214023"/>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14025"/>
                                        </p:tgtEl>
                                        <p:attrNameLst>
                                          <p:attrName>style.visibility</p:attrName>
                                        </p:attrNameLst>
                                      </p:cBhvr>
                                      <p:to>
                                        <p:strVal val="visible"/>
                                      </p:to>
                                    </p:set>
                                  </p:childTnLst>
                                  <p:subTnLst>
                                    <p:set>
                                      <p:cBhvr override="childStyle">
                                        <p:cTn dur="1" fill="hold" display="0" masterRel="nextClick" afterEffect="1"/>
                                        <p:tgtEl>
                                          <p:spTgt spid="21402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descr="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9601200" cy="688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4800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descr="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3901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ctrTitle"/>
          </p:nvPr>
        </p:nvSpPr>
        <p:spPr>
          <a:xfrm>
            <a:off x="1080488" y="2713038"/>
            <a:ext cx="7444533" cy="1143000"/>
          </a:xfrm>
        </p:spPr>
        <p:txBody>
          <a:bodyPr>
            <a:normAutofit/>
          </a:bodyPr>
          <a:lstStyle/>
          <a:p>
            <a:pPr eaLnBrk="1" hangingPunct="1"/>
            <a:r>
              <a:rPr lang="en-GB" sz="4400" b="1" dirty="0"/>
              <a:t>Flight planning</a:t>
            </a:r>
          </a:p>
        </p:txBody>
      </p:sp>
      <p:sp>
        <p:nvSpPr>
          <p:cNvPr id="7" name="Slide Number Placeholder 4"/>
          <p:cNvSpPr txBox="1">
            <a:spLocks/>
          </p:cNvSpPr>
          <p:nvPr/>
        </p:nvSpPr>
        <p:spPr>
          <a:xfrm>
            <a:off x="6512400" y="653013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2" descr="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0600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59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2" name="Picture 2" descr="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3166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45829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0415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2" descr="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9092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5336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 descr="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06311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descr="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116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2" descr="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939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Design</a:t>
            </a:r>
            <a:r>
              <a:rPr lang="sr-Latn-RS" dirty="0"/>
              <a:t> </a:t>
            </a:r>
            <a:r>
              <a:rPr lang="sr-Latn-RS" dirty="0" err="1"/>
              <a:t>of</a:t>
            </a:r>
            <a:r>
              <a:rPr lang="sr-Latn-RS" dirty="0"/>
              <a:t> </a:t>
            </a:r>
            <a:r>
              <a:rPr lang="sr-Latn-RS" dirty="0" err="1"/>
              <a:t>Flight</a:t>
            </a:r>
            <a:r>
              <a:rPr lang="sr-Latn-RS" dirty="0"/>
              <a:t> </a:t>
            </a:r>
            <a:r>
              <a:rPr lang="sr-Latn-RS" dirty="0" err="1"/>
              <a:t>Schedules</a:t>
            </a:r>
            <a:endParaRPr lang="en-US" dirty="0"/>
          </a:p>
        </p:txBody>
      </p:sp>
      <p:sp>
        <p:nvSpPr>
          <p:cNvPr id="3" name="Content Placeholder 2"/>
          <p:cNvSpPr>
            <a:spLocks noGrp="1"/>
          </p:cNvSpPr>
          <p:nvPr>
            <p:ph idx="1"/>
          </p:nvPr>
        </p:nvSpPr>
        <p:spPr>
          <a:xfrm>
            <a:off x="457200" y="1600200"/>
            <a:ext cx="7594600" cy="4662377"/>
          </a:xfrm>
        </p:spPr>
        <p:txBody>
          <a:bodyPr>
            <a:normAutofit/>
          </a:bodyPr>
          <a:lstStyle/>
          <a:p>
            <a:pPr marL="342900" indent="-342900" algn="just">
              <a:spcBef>
                <a:spcPts val="600"/>
              </a:spcBef>
              <a:spcAft>
                <a:spcPts val="600"/>
              </a:spcAft>
              <a:buFont typeface="Arial" panose="020B0604020202020204" pitchFamily="34" charset="0"/>
              <a:buChar char="•"/>
            </a:pPr>
            <a:r>
              <a:rPr lang="en-US" altLang="en-US" sz="2400" dirty="0">
                <a:cs typeface="Times New Roman" panose="02020603050405020304" pitchFamily="18" charset="0"/>
              </a:rPr>
              <a:t>Flight schedule design is a procedure that requires determining </a:t>
            </a:r>
            <a:r>
              <a:rPr lang="sr-Latn-RS" altLang="en-US" sz="2400" dirty="0">
                <a:cs typeface="Times New Roman" panose="02020603050405020304" pitchFamily="18" charset="0"/>
              </a:rPr>
              <a:t>departure</a:t>
            </a:r>
            <a:r>
              <a:rPr lang="en-US" altLang="en-US" sz="2400" dirty="0">
                <a:cs typeface="Times New Roman" panose="02020603050405020304" pitchFamily="18" charset="0"/>
              </a:rPr>
              <a:t> times for all destinations on the network, optimizing the objectives within the given constraints</a:t>
            </a:r>
            <a:endParaRPr lang="sr-Latn-RS" altLang="en-US" sz="2400" dirty="0">
              <a:cs typeface="Times New Roman" panose="02020603050405020304" pitchFamily="18" charset="0"/>
            </a:endParaRPr>
          </a:p>
          <a:p>
            <a:pPr marL="342900" indent="-342900" algn="just">
              <a:spcBef>
                <a:spcPts val="600"/>
              </a:spcBef>
              <a:spcAft>
                <a:spcPts val="600"/>
              </a:spcAft>
              <a:buFont typeface="Arial" panose="020B0604020202020204" pitchFamily="34" charset="0"/>
              <a:buChar char="•"/>
            </a:pPr>
            <a:r>
              <a:rPr lang="en-US" altLang="en-US" sz="2400" dirty="0">
                <a:cs typeface="Times New Roman" panose="02020603050405020304" pitchFamily="18" charset="0"/>
              </a:rPr>
              <a:t>Very complex, combinatorial problem</a:t>
            </a:r>
          </a:p>
          <a:p>
            <a:pPr marL="285750" indent="-285750" algn="just">
              <a:spcBef>
                <a:spcPts val="600"/>
              </a:spcBef>
              <a:spcAft>
                <a:spcPts val="600"/>
              </a:spcAft>
              <a:buFont typeface="Arial" panose="020B0604020202020204" pitchFamily="34" charset="0"/>
              <a:buChar char="•"/>
            </a:pPr>
            <a:r>
              <a:rPr lang="en-US" sz="2400" dirty="0"/>
              <a:t>Operational success of an airline (income, quality of service, etc.) depends on the design and execution of the flight schedule </a:t>
            </a:r>
          </a:p>
          <a:p>
            <a:pPr marL="285750" indent="-285750" algn="just">
              <a:spcBef>
                <a:spcPts val="600"/>
              </a:spcBef>
              <a:spcAft>
                <a:spcPts val="600"/>
              </a:spcAft>
              <a:buFont typeface="Arial" panose="020B0604020202020204" pitchFamily="34" charset="0"/>
              <a:buChar char="•"/>
            </a:pPr>
            <a:r>
              <a:rPr lang="en-US" sz="2400" dirty="0"/>
              <a:t>During the planning process, the flight schedule is designed to fulfill passenger demand, turn a profit and satisfy different operational requirements</a:t>
            </a:r>
          </a:p>
        </p:txBody>
      </p:sp>
      <p:sp>
        <p:nvSpPr>
          <p:cNvPr id="5" name="Slide Number Placeholder 4"/>
          <p:cNvSpPr>
            <a:spLocks noGrp="1"/>
          </p:cNvSpPr>
          <p:nvPr>
            <p:ph type="sldNum" sz="quarter" idx="11"/>
          </p:nvPr>
        </p:nvSpPr>
        <p:spPr/>
        <p:txBody>
          <a:bodyPr/>
          <a:lstStyle/>
          <a:p>
            <a:fld id="{707FE137-0C1A-4C05-8B34-1D89C94DB814}" type="slidenum">
              <a:rPr lang="en-GB" smtClean="0"/>
              <a:pPr/>
              <a:t>3</a:t>
            </a:fld>
            <a:endParaRPr lang="en-GB" dirty="0"/>
          </a:p>
        </p:txBody>
      </p:sp>
    </p:spTree>
    <p:extLst>
      <p:ext uri="{BB962C8B-B14F-4D97-AF65-F5344CB8AC3E}">
        <p14:creationId xmlns:p14="http://schemas.microsoft.com/office/powerpoint/2010/main" val="3729119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2" descr="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11698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8" name="Picture 2" descr="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17451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Picture 2" descr="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07276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descr="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9617075" cy="6894513"/>
          </a:xfrm>
          <a:prstGeom prst="rect">
            <a:avLst/>
          </a:prstGeom>
          <a:noFill/>
          <a:extLst>
            <a:ext uri="{909E8E84-426E-40DD-AFC4-6F175D3DCCD1}">
              <a14:hiddenFill xmlns:a14="http://schemas.microsoft.com/office/drawing/2010/main">
                <a:solidFill>
                  <a:srgbClr val="FFFFFF"/>
                </a:solidFill>
              </a14:hiddenFill>
            </a:ext>
          </a:extLst>
        </p:spPr>
      </p:pic>
      <p:pic>
        <p:nvPicPr>
          <p:cNvPr id="231427" name="Picture 3" descr="12"/>
          <p:cNvPicPr>
            <a:picLocks noChangeAspect="1" noChangeArrowheads="1"/>
          </p:cNvPicPr>
          <p:nvPr/>
        </p:nvPicPr>
        <p:blipFill>
          <a:blip r:embed="rId3">
            <a:extLst>
              <a:ext uri="{28A0092B-C50C-407E-A947-70E740481C1C}">
                <a14:useLocalDpi xmlns:a14="http://schemas.microsoft.com/office/drawing/2010/main" val="0"/>
              </a:ext>
            </a:extLst>
          </a:blip>
          <a:srcRect l="62555" t="51666" r="8067" b="43333"/>
          <a:stretch>
            <a:fillRect/>
          </a:stretch>
        </p:blipFill>
        <p:spPr bwMode="auto">
          <a:xfrm>
            <a:off x="5715000" y="1641475"/>
            <a:ext cx="2820988" cy="344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1428" name="Picture 4" descr="12"/>
          <p:cNvPicPr>
            <a:picLocks noChangeAspect="1" noChangeArrowheads="1"/>
          </p:cNvPicPr>
          <p:nvPr/>
        </p:nvPicPr>
        <p:blipFill>
          <a:blip r:embed="rId3">
            <a:extLst>
              <a:ext uri="{28A0092B-C50C-407E-A947-70E740481C1C}">
                <a14:useLocalDpi xmlns:a14="http://schemas.microsoft.com/office/drawing/2010/main" val="0"/>
              </a:ext>
            </a:extLst>
          </a:blip>
          <a:srcRect l="59723" t="84480" r="11754" b="8266"/>
          <a:stretch>
            <a:fillRect/>
          </a:stretch>
        </p:blipFill>
        <p:spPr bwMode="auto">
          <a:xfrm>
            <a:off x="5943600" y="3509963"/>
            <a:ext cx="2743200" cy="533400"/>
          </a:xfrm>
          <a:prstGeom prst="rect">
            <a:avLst/>
          </a:prstGeom>
          <a:noFill/>
          <a:extLst>
            <a:ext uri="{909E8E84-426E-40DD-AFC4-6F175D3DCCD1}">
              <a14:hiddenFill xmlns:a14="http://schemas.microsoft.com/office/drawing/2010/main">
                <a:solidFill>
                  <a:srgbClr val="FFFFFF"/>
                </a:solidFill>
              </a14:hiddenFill>
            </a:ext>
          </a:extLst>
        </p:spPr>
      </p:pic>
      <p:sp>
        <p:nvSpPr>
          <p:cNvPr id="231429" name="Oval 5"/>
          <p:cNvSpPr>
            <a:spLocks noChangeArrowheads="1"/>
          </p:cNvSpPr>
          <p:nvPr/>
        </p:nvSpPr>
        <p:spPr bwMode="auto">
          <a:xfrm>
            <a:off x="5915025" y="3333750"/>
            <a:ext cx="2667000" cy="762000"/>
          </a:xfrm>
          <a:prstGeom prst="ellipse">
            <a:avLst/>
          </a:prstGeom>
          <a:noFill/>
          <a:ln w="28575" cap="sq">
            <a:solidFill>
              <a:srgbClr val="FF00FF"/>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1430" name="AutoShape 6"/>
          <p:cNvSpPr>
            <a:spLocks noChangeArrowheads="1"/>
          </p:cNvSpPr>
          <p:nvPr/>
        </p:nvSpPr>
        <p:spPr bwMode="auto">
          <a:xfrm>
            <a:off x="7172325" y="1952625"/>
            <a:ext cx="152400" cy="1371600"/>
          </a:xfrm>
          <a:prstGeom prst="upArrow">
            <a:avLst>
              <a:gd name="adj1" fmla="val 50000"/>
              <a:gd name="adj2" fmla="val 225000"/>
            </a:avLst>
          </a:prstGeom>
          <a:solidFill>
            <a:srgbClr val="FF00FF"/>
          </a:solidFill>
          <a:ln w="12700" cap="sq">
            <a:solidFill>
              <a:srgbClr val="FF00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9338488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1429"/>
                                        </p:tgtEl>
                                        <p:attrNameLst>
                                          <p:attrName>style.visibility</p:attrName>
                                        </p:attrNameLst>
                                      </p:cBhvr>
                                      <p:to>
                                        <p:strVal val="visible"/>
                                      </p:to>
                                    </p:set>
                                    <p:animEffect transition="in" filter="blinds(horizontal)">
                                      <p:cBhvr>
                                        <p:cTn id="7" dur="500"/>
                                        <p:tgtEl>
                                          <p:spTgt spid="231429"/>
                                        </p:tgtEl>
                                      </p:cBhvr>
                                    </p:animEffect>
                                  </p:childTnLst>
                                </p:cTn>
                              </p:par>
                              <p:par>
                                <p:cTn id="8" presetID="3" presetClass="entr" presetSubtype="10" fill="hold" nodeType="withEffect">
                                  <p:stCondLst>
                                    <p:cond delay="0"/>
                                  </p:stCondLst>
                                  <p:childTnLst>
                                    <p:set>
                                      <p:cBhvr>
                                        <p:cTn id="9" dur="1" fill="hold">
                                          <p:stCondLst>
                                            <p:cond delay="0"/>
                                          </p:stCondLst>
                                        </p:cTn>
                                        <p:tgtEl>
                                          <p:spTgt spid="231430"/>
                                        </p:tgtEl>
                                        <p:attrNameLst>
                                          <p:attrName>style.visibility</p:attrName>
                                        </p:attrNameLst>
                                      </p:cBhvr>
                                      <p:to>
                                        <p:strVal val="visible"/>
                                      </p:to>
                                    </p:set>
                                    <p:animEffect transition="in" filter="blinds(horizontal)">
                                      <p:cBhvr>
                                        <p:cTn id="10" dur="500"/>
                                        <p:tgtEl>
                                          <p:spTgt spid="23143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314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1427"/>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231429"/>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2314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ctrTitle"/>
          </p:nvPr>
        </p:nvSpPr>
        <p:spPr/>
        <p:txBody>
          <a:bodyPr>
            <a:normAutofit fontScale="90000"/>
          </a:bodyPr>
          <a:lstStyle/>
          <a:p>
            <a:r>
              <a:rPr lang="en-GB" altLang="en-US" sz="4000"/>
              <a:t>ASO Advanced Decision Support System</a:t>
            </a:r>
            <a:endParaRPr lang="en-US" altLang="en-US" sz="4000"/>
          </a:p>
        </p:txBody>
      </p:sp>
      <p:sp>
        <p:nvSpPr>
          <p:cNvPr id="3" name="Subtitle 1"/>
          <p:cNvSpPr>
            <a:spLocks noGrp="1"/>
          </p:cNvSpPr>
          <p:nvPr>
            <p:ph type="subTitle" idx="1"/>
          </p:nvPr>
        </p:nvSpPr>
        <p:spPr>
          <a:xfrm>
            <a:off x="1080489" y="4027620"/>
            <a:ext cx="6311900" cy="745067"/>
          </a:xfrm>
        </p:spPr>
        <p:txBody>
          <a:bodyPr/>
          <a:lstStyle/>
          <a:p>
            <a:pPr>
              <a:lnSpc>
                <a:spcPct val="80000"/>
              </a:lnSpc>
            </a:pPr>
            <a:r>
              <a:rPr lang="en-US" dirty="0"/>
              <a:t>Developed</a:t>
            </a:r>
            <a:r>
              <a:rPr lang="sr-Latn-RS" dirty="0"/>
              <a:t> by UB-FTTE</a:t>
            </a:r>
            <a:endParaRPr lang="en-US" dirty="0"/>
          </a:p>
        </p:txBody>
      </p:sp>
    </p:spTree>
    <p:extLst>
      <p:ext uri="{BB962C8B-B14F-4D97-AF65-F5344CB8AC3E}">
        <p14:creationId xmlns:p14="http://schemas.microsoft.com/office/powerpoint/2010/main" val="10728673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707FE137-0C1A-4C05-8B34-1D89C94DB814}" type="slidenum">
              <a:rPr lang="en-GB" smtClean="0"/>
              <a:pPr/>
              <a:t>35</a:t>
            </a:fld>
            <a:endParaRPr lang="en-GB" dirty="0"/>
          </a:p>
        </p:txBody>
      </p:sp>
      <p:sp>
        <p:nvSpPr>
          <p:cNvPr id="6" name="Rectangle 2" descr="30%"/>
          <p:cNvSpPr>
            <a:spLocks noChangeArrowheads="1"/>
          </p:cNvSpPr>
          <p:nvPr/>
        </p:nvSpPr>
        <p:spPr bwMode="auto">
          <a:xfrm>
            <a:off x="838200" y="2057400"/>
            <a:ext cx="2897188" cy="457200"/>
          </a:xfrm>
          <a:prstGeom prst="rect">
            <a:avLst/>
          </a:prstGeom>
          <a:pattFill prst="pct30">
            <a:fgClr>
              <a:srgbClr val="CCFFFF"/>
            </a:fgClr>
            <a:bgClr>
              <a:schemeClr val="bg1"/>
            </a:bgClr>
          </a:patt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en-US" sz="2000" b="1" i="0">
                <a:solidFill>
                  <a:srgbClr val="000099"/>
                </a:solidFill>
                <a:latin typeface="+mj-lt"/>
              </a:rPr>
              <a:t>Mathematical model</a:t>
            </a:r>
            <a:r>
              <a:rPr lang="en-GB" altLang="en-US" i="0">
                <a:latin typeface="+mj-lt"/>
              </a:rPr>
              <a:t> </a:t>
            </a:r>
            <a:endParaRPr lang="en-US" altLang="en-US" i="0">
              <a:latin typeface="+mj-lt"/>
            </a:endParaRPr>
          </a:p>
        </p:txBody>
      </p:sp>
      <p:sp>
        <p:nvSpPr>
          <p:cNvPr id="7" name="Rectangle 3" descr="30%"/>
          <p:cNvSpPr>
            <a:spLocks noChangeArrowheads="1"/>
          </p:cNvSpPr>
          <p:nvPr/>
        </p:nvSpPr>
        <p:spPr bwMode="auto">
          <a:xfrm>
            <a:off x="5638800" y="2057400"/>
            <a:ext cx="2895600" cy="457200"/>
          </a:xfrm>
          <a:prstGeom prst="rect">
            <a:avLst/>
          </a:prstGeom>
          <a:pattFill prst="pct30">
            <a:fgClr>
              <a:srgbClr val="66FF33"/>
            </a:fgClr>
            <a:bgClr>
              <a:schemeClr val="bg1"/>
            </a:bgClr>
          </a:pattFill>
          <a:ln w="9525">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en-US" sz="2000" b="1" i="0">
                <a:solidFill>
                  <a:srgbClr val="000099"/>
                </a:solidFill>
                <a:latin typeface="+mj-lt"/>
              </a:rPr>
              <a:t>Heuristic procedure</a:t>
            </a:r>
            <a:r>
              <a:rPr lang="en-US" altLang="en-US" i="0">
                <a:latin typeface="+mj-lt"/>
              </a:rPr>
              <a:t> </a:t>
            </a:r>
          </a:p>
        </p:txBody>
      </p:sp>
      <p:sp>
        <p:nvSpPr>
          <p:cNvPr id="8" name="Line 4"/>
          <p:cNvSpPr>
            <a:spLocks noChangeShapeType="1"/>
          </p:cNvSpPr>
          <p:nvPr/>
        </p:nvSpPr>
        <p:spPr bwMode="auto">
          <a:xfrm flipH="1">
            <a:off x="1981200" y="1371600"/>
            <a:ext cx="2057400" cy="685800"/>
          </a:xfrm>
          <a:prstGeom prst="line">
            <a:avLst/>
          </a:prstGeom>
          <a:noFill/>
          <a:ln w="9525">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sp>
        <p:nvSpPr>
          <p:cNvPr id="9" name="Rectangle 5" descr="30%"/>
          <p:cNvSpPr>
            <a:spLocks noChangeArrowheads="1"/>
          </p:cNvSpPr>
          <p:nvPr/>
        </p:nvSpPr>
        <p:spPr bwMode="auto">
          <a:xfrm>
            <a:off x="2667000" y="609600"/>
            <a:ext cx="4114800" cy="762000"/>
          </a:xfrm>
          <a:prstGeom prst="rect">
            <a:avLst/>
          </a:prstGeom>
          <a:pattFill prst="pct30">
            <a:fgClr>
              <a:srgbClr val="CCFFFF"/>
            </a:fgClr>
            <a:bgClr>
              <a:schemeClr val="bg1"/>
            </a:bgClr>
          </a:patt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sl-SI" altLang="en-US" sz="2800" b="1" i="0">
                <a:solidFill>
                  <a:srgbClr val="333399"/>
                </a:solidFill>
                <a:effectLst>
                  <a:outerShdw blurRad="38100" dist="38100" dir="2700000" algn="tl">
                    <a:srgbClr val="C0C0C0"/>
                  </a:outerShdw>
                </a:effectLst>
                <a:latin typeface="+mj-lt"/>
              </a:rPr>
              <a:t>ASO Advanced</a:t>
            </a:r>
            <a:endParaRPr lang="en-US" altLang="en-US" sz="2800" b="1" i="0">
              <a:solidFill>
                <a:srgbClr val="333399"/>
              </a:solidFill>
              <a:effectLst>
                <a:outerShdw blurRad="38100" dist="38100" dir="2700000" algn="tl">
                  <a:srgbClr val="C0C0C0"/>
                </a:outerShdw>
              </a:effectLst>
              <a:latin typeface="+mj-lt"/>
            </a:endParaRPr>
          </a:p>
        </p:txBody>
      </p:sp>
      <p:sp>
        <p:nvSpPr>
          <p:cNvPr id="10" name="Line 6"/>
          <p:cNvSpPr>
            <a:spLocks noChangeShapeType="1"/>
          </p:cNvSpPr>
          <p:nvPr/>
        </p:nvSpPr>
        <p:spPr bwMode="auto">
          <a:xfrm>
            <a:off x="5410200" y="1371600"/>
            <a:ext cx="1752600" cy="685800"/>
          </a:xfrm>
          <a:prstGeom prst="line">
            <a:avLst/>
          </a:prstGeom>
          <a:noFill/>
          <a:ln w="9525">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grpSp>
        <p:nvGrpSpPr>
          <p:cNvPr id="11" name="Group 28"/>
          <p:cNvGrpSpPr>
            <a:grpSpLocks/>
          </p:cNvGrpSpPr>
          <p:nvPr/>
        </p:nvGrpSpPr>
        <p:grpSpPr bwMode="auto">
          <a:xfrm>
            <a:off x="838200" y="2530475"/>
            <a:ext cx="8001000" cy="1050925"/>
            <a:chOff x="528" y="1594"/>
            <a:chExt cx="5040" cy="662"/>
          </a:xfrm>
        </p:grpSpPr>
        <p:sp>
          <p:nvSpPr>
            <p:cNvPr id="12" name="Line 8"/>
            <p:cNvSpPr>
              <a:spLocks noChangeShapeType="1"/>
            </p:cNvSpPr>
            <p:nvPr/>
          </p:nvSpPr>
          <p:spPr bwMode="auto">
            <a:xfrm flipH="1">
              <a:off x="1248" y="1594"/>
              <a:ext cx="0" cy="374"/>
            </a:xfrm>
            <a:prstGeom prst="line">
              <a:avLst/>
            </a:prstGeom>
            <a:noFill/>
            <a:ln w="9525">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sp>
          <p:nvSpPr>
            <p:cNvPr id="13" name="Rectangle 9" descr="30%"/>
            <p:cNvSpPr>
              <a:spLocks noChangeArrowheads="1"/>
            </p:cNvSpPr>
            <p:nvPr/>
          </p:nvSpPr>
          <p:spPr bwMode="auto">
            <a:xfrm>
              <a:off x="528" y="1968"/>
              <a:ext cx="1968" cy="288"/>
            </a:xfrm>
            <a:prstGeom prst="rect">
              <a:avLst/>
            </a:prstGeom>
            <a:pattFill prst="pct30">
              <a:fgClr>
                <a:srgbClr val="CCFFFF"/>
              </a:fgClr>
              <a:bgClr>
                <a:schemeClr val="bg1"/>
              </a:bgClr>
            </a:patt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i="0">
                  <a:solidFill>
                    <a:srgbClr val="333399"/>
                  </a:solidFill>
                  <a:latin typeface="+mj-lt"/>
                </a:rPr>
                <a:t>Objective function</a:t>
              </a:r>
            </a:p>
          </p:txBody>
        </p:sp>
        <p:sp>
          <p:nvSpPr>
            <p:cNvPr id="14" name="Rectangle 10" descr="30%"/>
            <p:cNvSpPr>
              <a:spLocks noChangeArrowheads="1"/>
            </p:cNvSpPr>
            <p:nvPr/>
          </p:nvSpPr>
          <p:spPr bwMode="auto">
            <a:xfrm>
              <a:off x="2832" y="1968"/>
              <a:ext cx="816" cy="288"/>
            </a:xfrm>
            <a:prstGeom prst="rect">
              <a:avLst/>
            </a:prstGeom>
            <a:pattFill prst="pct30">
              <a:fgClr>
                <a:srgbClr val="CCFFFF"/>
              </a:fgClr>
              <a:bgClr>
                <a:schemeClr val="bg1"/>
              </a:bgClr>
            </a:patt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i="0">
                  <a:solidFill>
                    <a:srgbClr val="333399"/>
                  </a:solidFill>
                  <a:latin typeface="+mj-lt"/>
                </a:rPr>
                <a:t>Revenue</a:t>
              </a:r>
            </a:p>
          </p:txBody>
        </p:sp>
        <p:sp>
          <p:nvSpPr>
            <p:cNvPr id="15" name="Line 11"/>
            <p:cNvSpPr>
              <a:spLocks noChangeShapeType="1"/>
            </p:cNvSpPr>
            <p:nvPr/>
          </p:nvSpPr>
          <p:spPr bwMode="auto">
            <a:xfrm>
              <a:off x="2592" y="2064"/>
              <a:ext cx="144" cy="0"/>
            </a:xfrm>
            <a:prstGeom prst="line">
              <a:avLst/>
            </a:prstGeom>
            <a:noFill/>
            <a:ln w="25400">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sp>
          <p:nvSpPr>
            <p:cNvPr id="16" name="Rectangle 12" descr="30%"/>
            <p:cNvSpPr>
              <a:spLocks noChangeArrowheads="1"/>
            </p:cNvSpPr>
            <p:nvPr/>
          </p:nvSpPr>
          <p:spPr bwMode="auto">
            <a:xfrm>
              <a:off x="3984" y="1968"/>
              <a:ext cx="1584" cy="288"/>
            </a:xfrm>
            <a:prstGeom prst="rect">
              <a:avLst/>
            </a:prstGeom>
            <a:pattFill prst="pct30">
              <a:fgClr>
                <a:srgbClr val="CCFFFF"/>
              </a:fgClr>
              <a:bgClr>
                <a:schemeClr val="bg1"/>
              </a:bgClr>
            </a:patt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en-US" sz="2000" i="0">
                  <a:solidFill>
                    <a:srgbClr val="000099"/>
                  </a:solidFill>
                  <a:latin typeface="+mj-lt"/>
                </a:rPr>
                <a:t>Costs (penalties)</a:t>
              </a:r>
              <a:endParaRPr lang="en-US" altLang="en-US" sz="2000" i="0">
                <a:solidFill>
                  <a:srgbClr val="000099"/>
                </a:solidFill>
                <a:latin typeface="+mj-lt"/>
              </a:endParaRPr>
            </a:p>
          </p:txBody>
        </p:sp>
        <p:sp>
          <p:nvSpPr>
            <p:cNvPr id="17" name="Line 13"/>
            <p:cNvSpPr>
              <a:spLocks noChangeShapeType="1"/>
            </p:cNvSpPr>
            <p:nvPr/>
          </p:nvSpPr>
          <p:spPr bwMode="auto">
            <a:xfrm>
              <a:off x="2592" y="2160"/>
              <a:ext cx="144" cy="0"/>
            </a:xfrm>
            <a:prstGeom prst="line">
              <a:avLst/>
            </a:prstGeom>
            <a:noFill/>
            <a:ln w="25400">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sp>
          <p:nvSpPr>
            <p:cNvPr id="18" name="Line 14"/>
            <p:cNvSpPr>
              <a:spLocks noChangeShapeType="1"/>
            </p:cNvSpPr>
            <p:nvPr/>
          </p:nvSpPr>
          <p:spPr bwMode="auto">
            <a:xfrm>
              <a:off x="3744" y="2112"/>
              <a:ext cx="144" cy="0"/>
            </a:xfrm>
            <a:prstGeom prst="line">
              <a:avLst/>
            </a:prstGeom>
            <a:noFill/>
            <a:ln w="25400">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grpSp>
      <p:grpSp>
        <p:nvGrpSpPr>
          <p:cNvPr id="19" name="Group 15"/>
          <p:cNvGrpSpPr>
            <a:grpSpLocks/>
          </p:cNvGrpSpPr>
          <p:nvPr/>
        </p:nvGrpSpPr>
        <p:grpSpPr bwMode="auto">
          <a:xfrm>
            <a:off x="838200" y="3581400"/>
            <a:ext cx="1143000" cy="1143000"/>
            <a:chOff x="528" y="2256"/>
            <a:chExt cx="720" cy="720"/>
          </a:xfrm>
        </p:grpSpPr>
        <p:sp>
          <p:nvSpPr>
            <p:cNvPr id="20" name="Rectangle 16"/>
            <p:cNvSpPr>
              <a:spLocks noChangeArrowheads="1"/>
            </p:cNvSpPr>
            <p:nvPr/>
          </p:nvSpPr>
          <p:spPr bwMode="auto">
            <a:xfrm>
              <a:off x="528" y="2544"/>
              <a:ext cx="720" cy="432"/>
            </a:xfrm>
            <a:prstGeom prst="rect">
              <a:avLst/>
            </a:prstGeom>
            <a:solidFill>
              <a:srgbClr val="FFFF99"/>
            </a:solidFill>
            <a:ln w="9525">
              <a:solidFill>
                <a:srgbClr val="003366"/>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i="0">
                  <a:solidFill>
                    <a:srgbClr val="333399"/>
                  </a:solidFill>
                  <a:latin typeface="+mj-lt"/>
                </a:rPr>
                <a:t>Goals</a:t>
              </a:r>
              <a:r>
                <a:rPr lang="sl-SI" altLang="en-US" i="0">
                  <a:solidFill>
                    <a:srgbClr val="333399"/>
                  </a:solidFill>
                  <a:latin typeface="+mj-lt"/>
                </a:rPr>
                <a:t> </a:t>
              </a:r>
            </a:p>
            <a:p>
              <a:pPr algn="ctr"/>
              <a:r>
                <a:rPr lang="sl-SI" altLang="en-US" i="0">
                  <a:solidFill>
                    <a:srgbClr val="333399"/>
                  </a:solidFill>
                  <a:latin typeface="+mj-lt"/>
                </a:rPr>
                <a:t>Interes</a:t>
              </a:r>
              <a:r>
                <a:rPr lang="en-US" altLang="en-US" i="0">
                  <a:solidFill>
                    <a:srgbClr val="333399"/>
                  </a:solidFill>
                  <a:latin typeface="+mj-lt"/>
                </a:rPr>
                <a:t>t</a:t>
              </a:r>
              <a:r>
                <a:rPr lang="sl-SI" altLang="en-US" i="0">
                  <a:solidFill>
                    <a:srgbClr val="333399"/>
                  </a:solidFill>
                  <a:latin typeface="+mj-lt"/>
                </a:rPr>
                <a:t> </a:t>
              </a:r>
              <a:endParaRPr lang="en-US" altLang="en-US" i="0">
                <a:solidFill>
                  <a:srgbClr val="333399"/>
                </a:solidFill>
                <a:latin typeface="+mj-lt"/>
              </a:endParaRPr>
            </a:p>
          </p:txBody>
        </p:sp>
        <p:sp>
          <p:nvSpPr>
            <p:cNvPr id="21" name="Line 17"/>
            <p:cNvSpPr>
              <a:spLocks noChangeShapeType="1"/>
            </p:cNvSpPr>
            <p:nvPr/>
          </p:nvSpPr>
          <p:spPr bwMode="auto">
            <a:xfrm rot="5400000" flipH="1">
              <a:off x="624" y="2400"/>
              <a:ext cx="288" cy="0"/>
            </a:xfrm>
            <a:prstGeom prst="line">
              <a:avLst/>
            </a:prstGeom>
            <a:noFill/>
            <a:ln w="9525">
              <a:solidFill>
                <a:srgbClr val="0033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sp>
          <p:nvSpPr>
            <p:cNvPr id="22" name="Line 18"/>
            <p:cNvSpPr>
              <a:spLocks noChangeShapeType="1"/>
            </p:cNvSpPr>
            <p:nvPr/>
          </p:nvSpPr>
          <p:spPr bwMode="auto">
            <a:xfrm rot="5400000" flipH="1">
              <a:off x="816" y="2400"/>
              <a:ext cx="288" cy="0"/>
            </a:xfrm>
            <a:prstGeom prst="line">
              <a:avLst/>
            </a:prstGeom>
            <a:noFill/>
            <a:ln w="9525">
              <a:solidFill>
                <a:srgbClr val="0033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grpSp>
      <p:sp>
        <p:nvSpPr>
          <p:cNvPr id="23" name="Rectangle 19" descr="30%"/>
          <p:cNvSpPr>
            <a:spLocks noChangeArrowheads="1"/>
          </p:cNvSpPr>
          <p:nvPr/>
        </p:nvSpPr>
        <p:spPr bwMode="auto">
          <a:xfrm>
            <a:off x="6172200" y="4038600"/>
            <a:ext cx="2819400" cy="1752600"/>
          </a:xfrm>
          <a:prstGeom prst="rect">
            <a:avLst/>
          </a:prstGeom>
          <a:pattFill prst="pct30">
            <a:fgClr>
              <a:srgbClr val="CCFFFF"/>
            </a:fgClr>
            <a:bgClr>
              <a:schemeClr val="bg1"/>
            </a:bgClr>
          </a:patt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Tx/>
              <a:buChar char="•"/>
            </a:pPr>
            <a:r>
              <a:rPr lang="en-GB" altLang="en-US" sz="1400" i="0">
                <a:solidFill>
                  <a:srgbClr val="000099"/>
                </a:solidFill>
                <a:latin typeface="+mj-lt"/>
              </a:rPr>
              <a:t>direct operational costs</a:t>
            </a:r>
            <a:r>
              <a:rPr lang="en-US" altLang="en-US" sz="1400" i="0">
                <a:solidFill>
                  <a:srgbClr val="000099"/>
                </a:solidFill>
                <a:latin typeface="+mj-lt"/>
              </a:rPr>
              <a:t> </a:t>
            </a:r>
          </a:p>
          <a:p>
            <a:pPr>
              <a:buFontTx/>
              <a:buChar char="•"/>
            </a:pPr>
            <a:r>
              <a:rPr lang="en-GB" altLang="en-US" sz="1400" i="0">
                <a:solidFill>
                  <a:srgbClr val="000099"/>
                </a:solidFill>
                <a:latin typeface="+mj-lt"/>
              </a:rPr>
              <a:t>flight delay cost</a:t>
            </a:r>
          </a:p>
          <a:p>
            <a:pPr>
              <a:buFontTx/>
              <a:buChar char="•"/>
            </a:pPr>
            <a:r>
              <a:rPr lang="en-GB" altLang="en-US" sz="1400" i="0">
                <a:solidFill>
                  <a:srgbClr val="000099"/>
                </a:solidFill>
                <a:latin typeface="+mj-lt"/>
              </a:rPr>
              <a:t>non-priority flight cancellation cost</a:t>
            </a:r>
          </a:p>
          <a:p>
            <a:pPr>
              <a:buFontTx/>
              <a:buChar char="•"/>
            </a:pPr>
            <a:r>
              <a:rPr lang="en-GB" altLang="en-US" sz="1400" i="0">
                <a:solidFill>
                  <a:srgbClr val="000099"/>
                </a:solidFill>
                <a:latin typeface="+mj-lt"/>
              </a:rPr>
              <a:t>aircraft maintenance disturbance cost</a:t>
            </a:r>
          </a:p>
          <a:p>
            <a:pPr>
              <a:buFontTx/>
              <a:buChar char="•"/>
            </a:pPr>
            <a:r>
              <a:rPr lang="en-GB" altLang="en-US" sz="1400" i="0">
                <a:solidFill>
                  <a:srgbClr val="000099"/>
                </a:solidFill>
                <a:latin typeface="+mj-lt"/>
              </a:rPr>
              <a:t>priority flight cancellation cost</a:t>
            </a:r>
            <a:r>
              <a:rPr lang="en-US" altLang="en-US" sz="1400" i="0">
                <a:solidFill>
                  <a:srgbClr val="000099"/>
                </a:solidFill>
                <a:latin typeface="+mj-lt"/>
              </a:rPr>
              <a:t> </a:t>
            </a:r>
            <a:endParaRPr lang="sl-SI" altLang="en-US" sz="1400" i="0">
              <a:solidFill>
                <a:srgbClr val="000099"/>
              </a:solidFill>
              <a:latin typeface="+mj-lt"/>
            </a:endParaRPr>
          </a:p>
          <a:p>
            <a:pPr>
              <a:buFontTx/>
              <a:buChar char="•"/>
            </a:pPr>
            <a:r>
              <a:rPr lang="en-GB" altLang="en-US" sz="1400" i="0">
                <a:solidFill>
                  <a:srgbClr val="000099"/>
                </a:solidFill>
                <a:latin typeface="+mj-lt"/>
              </a:rPr>
              <a:t>aircraft balance disturbance cost</a:t>
            </a:r>
            <a:r>
              <a:rPr lang="en-US" altLang="en-US" sz="1400" i="0">
                <a:solidFill>
                  <a:srgbClr val="000099"/>
                </a:solidFill>
                <a:latin typeface="+mj-lt"/>
              </a:rPr>
              <a:t> </a:t>
            </a:r>
          </a:p>
        </p:txBody>
      </p:sp>
      <p:sp>
        <p:nvSpPr>
          <p:cNvPr id="24" name="Line 20"/>
          <p:cNvSpPr>
            <a:spLocks noChangeShapeType="1"/>
          </p:cNvSpPr>
          <p:nvPr/>
        </p:nvSpPr>
        <p:spPr bwMode="auto">
          <a:xfrm flipH="1">
            <a:off x="7620000" y="3581400"/>
            <a:ext cx="0" cy="457200"/>
          </a:xfrm>
          <a:prstGeom prst="line">
            <a:avLst/>
          </a:prstGeom>
          <a:noFill/>
          <a:ln w="9525">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grpSp>
        <p:nvGrpSpPr>
          <p:cNvPr id="25" name="Group 21"/>
          <p:cNvGrpSpPr>
            <a:grpSpLocks/>
          </p:cNvGrpSpPr>
          <p:nvPr/>
        </p:nvGrpSpPr>
        <p:grpSpPr bwMode="auto">
          <a:xfrm>
            <a:off x="2362200" y="3581400"/>
            <a:ext cx="1600200" cy="1143000"/>
            <a:chOff x="1488" y="2256"/>
            <a:chExt cx="1008" cy="720"/>
          </a:xfrm>
        </p:grpSpPr>
        <p:sp>
          <p:nvSpPr>
            <p:cNvPr id="26" name="Rectangle 22" descr="50%"/>
            <p:cNvSpPr>
              <a:spLocks noChangeArrowheads="1"/>
            </p:cNvSpPr>
            <p:nvPr/>
          </p:nvSpPr>
          <p:spPr bwMode="auto">
            <a:xfrm>
              <a:off x="1488" y="2544"/>
              <a:ext cx="1008" cy="432"/>
            </a:xfrm>
            <a:prstGeom prst="rect">
              <a:avLst/>
            </a:prstGeom>
            <a:pattFill prst="pct50">
              <a:fgClr>
                <a:srgbClr val="FF6600"/>
              </a:fgClr>
              <a:bgClr>
                <a:schemeClr val="bg1"/>
              </a:bgClr>
            </a:patt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en-US" i="0">
                  <a:solidFill>
                    <a:srgbClr val="000099"/>
                  </a:solidFill>
                  <a:latin typeface="+mj-lt"/>
                </a:rPr>
                <a:t>Assumptions</a:t>
              </a:r>
              <a:r>
                <a:rPr lang="en-US" altLang="en-US" i="0">
                  <a:solidFill>
                    <a:srgbClr val="000099"/>
                  </a:solidFill>
                  <a:latin typeface="+mj-lt"/>
                </a:rPr>
                <a:t> </a:t>
              </a:r>
            </a:p>
            <a:p>
              <a:pPr algn="ctr"/>
              <a:r>
                <a:rPr lang="en-GB" altLang="en-US" i="0">
                  <a:solidFill>
                    <a:srgbClr val="000099"/>
                  </a:solidFill>
                  <a:latin typeface="+mj-lt"/>
                </a:rPr>
                <a:t>Constraints</a:t>
              </a:r>
              <a:r>
                <a:rPr lang="en-US" altLang="en-US" i="0">
                  <a:solidFill>
                    <a:srgbClr val="000099"/>
                  </a:solidFill>
                  <a:latin typeface="+mj-lt"/>
                </a:rPr>
                <a:t> </a:t>
              </a:r>
              <a:r>
                <a:rPr lang="sl-SI" altLang="en-US" i="0">
                  <a:solidFill>
                    <a:srgbClr val="000099"/>
                  </a:solidFill>
                  <a:latin typeface="+mj-lt"/>
                </a:rPr>
                <a:t> </a:t>
              </a:r>
              <a:endParaRPr lang="en-US" altLang="en-US" i="0">
                <a:solidFill>
                  <a:srgbClr val="000099"/>
                </a:solidFill>
                <a:latin typeface="+mj-lt"/>
              </a:endParaRPr>
            </a:p>
          </p:txBody>
        </p:sp>
        <p:sp>
          <p:nvSpPr>
            <p:cNvPr id="27" name="Line 23"/>
            <p:cNvSpPr>
              <a:spLocks noChangeShapeType="1"/>
            </p:cNvSpPr>
            <p:nvPr/>
          </p:nvSpPr>
          <p:spPr bwMode="auto">
            <a:xfrm rot="5400000" flipH="1">
              <a:off x="1728" y="2400"/>
              <a:ext cx="288" cy="0"/>
            </a:xfrm>
            <a:prstGeom prst="line">
              <a:avLst/>
            </a:prstGeom>
            <a:noFill/>
            <a:ln w="9525">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sp>
          <p:nvSpPr>
            <p:cNvPr id="28" name="Line 24"/>
            <p:cNvSpPr>
              <a:spLocks noChangeShapeType="1"/>
            </p:cNvSpPr>
            <p:nvPr/>
          </p:nvSpPr>
          <p:spPr bwMode="auto">
            <a:xfrm rot="5400000" flipH="1">
              <a:off x="1488" y="2400"/>
              <a:ext cx="288" cy="0"/>
            </a:xfrm>
            <a:prstGeom prst="line">
              <a:avLst/>
            </a:prstGeom>
            <a:noFill/>
            <a:ln w="9525">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sp>
          <p:nvSpPr>
            <p:cNvPr id="29" name="Line 25"/>
            <p:cNvSpPr>
              <a:spLocks noChangeShapeType="1"/>
            </p:cNvSpPr>
            <p:nvPr/>
          </p:nvSpPr>
          <p:spPr bwMode="auto">
            <a:xfrm rot="5400000" flipH="1">
              <a:off x="1968" y="2400"/>
              <a:ext cx="288" cy="0"/>
            </a:xfrm>
            <a:prstGeom prst="line">
              <a:avLst/>
            </a:prstGeom>
            <a:noFill/>
            <a:ln w="9525">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sp>
          <p:nvSpPr>
            <p:cNvPr id="30" name="Line 26"/>
            <p:cNvSpPr>
              <a:spLocks noChangeShapeType="1"/>
            </p:cNvSpPr>
            <p:nvPr/>
          </p:nvSpPr>
          <p:spPr bwMode="auto">
            <a:xfrm rot="5400000" flipH="1">
              <a:off x="2208" y="2400"/>
              <a:ext cx="288" cy="0"/>
            </a:xfrm>
            <a:prstGeom prst="line">
              <a:avLst/>
            </a:prstGeom>
            <a:noFill/>
            <a:ln w="9525">
              <a:solidFill>
                <a:srgbClr val="0033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grpSp>
      <p:sp>
        <p:nvSpPr>
          <p:cNvPr id="31" name="Rectangle 27"/>
          <p:cNvSpPr>
            <a:spLocks noChangeArrowheads="1"/>
          </p:cNvSpPr>
          <p:nvPr/>
        </p:nvSpPr>
        <p:spPr bwMode="auto">
          <a:xfrm>
            <a:off x="6096000" y="4495800"/>
            <a:ext cx="2971800" cy="1371600"/>
          </a:xfrm>
          <a:prstGeom prst="rect">
            <a:avLst/>
          </a:prstGeom>
          <a:noFill/>
          <a:ln w="19050">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Tree>
    <p:extLst>
      <p:ext uri="{BB962C8B-B14F-4D97-AF65-F5344CB8AC3E}">
        <p14:creationId xmlns:p14="http://schemas.microsoft.com/office/powerpoint/2010/main" val="20213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linds(horizontal)">
                                      <p:cBhvr>
                                        <p:cTn id="33" dur="500"/>
                                        <p:tgtEl>
                                          <p:spTgt spid="24"/>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blinds(horizontal)">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Problem Definition</a:t>
            </a:r>
            <a:endParaRPr lang="en-US" dirty="0"/>
          </a:p>
        </p:txBody>
      </p:sp>
      <p:sp>
        <p:nvSpPr>
          <p:cNvPr id="5" name="Content Placeholder 4"/>
          <p:cNvSpPr>
            <a:spLocks noGrp="1"/>
          </p:cNvSpPr>
          <p:nvPr>
            <p:ph idx="1"/>
          </p:nvPr>
        </p:nvSpPr>
        <p:spPr/>
        <p:txBody>
          <a:bodyPr/>
          <a:lstStyle/>
          <a:p>
            <a:pPr marL="285750" indent="-285750" algn="just">
              <a:buFont typeface="Arial" panose="020B0604020202020204" pitchFamily="34" charset="0"/>
              <a:buChar char="•"/>
            </a:pPr>
            <a:endParaRPr lang="sr-Latn-RS" altLang="en-US" sz="2400" dirty="0">
              <a:cs typeface="Times New Roman" panose="02020603050405020304" pitchFamily="18" charset="0"/>
            </a:endParaRPr>
          </a:p>
          <a:p>
            <a:pPr marL="285750" indent="-285750" algn="just">
              <a:buFont typeface="Arial" panose="020B0604020202020204" pitchFamily="34" charset="0"/>
              <a:buChar char="•"/>
            </a:pPr>
            <a:r>
              <a:rPr lang="en-GB" altLang="en-US" sz="2400" dirty="0">
                <a:cs typeface="Times New Roman" panose="02020603050405020304" pitchFamily="18" charset="0"/>
              </a:rPr>
              <a:t>For a planned daily flight schedule </a:t>
            </a:r>
            <a:r>
              <a:rPr lang="en-US" altLang="en-US" sz="2400" dirty="0">
                <a:cs typeface="Times New Roman" panose="02020603050405020304" pitchFamily="18" charset="0"/>
              </a:rPr>
              <a:t>for </a:t>
            </a:r>
            <a:r>
              <a:rPr lang="en-US" altLang="en-US" sz="2400" dirty="0"/>
              <a:t>an airline</a:t>
            </a:r>
            <a:r>
              <a:rPr lang="en-GB" altLang="en-US" sz="2400" dirty="0">
                <a:cs typeface="Times New Roman" panose="02020603050405020304" pitchFamily="18" charset="0"/>
              </a:rPr>
              <a:t> under conditions when a disturbance has occurred, one has to design a new daily operational flight schedule that will </a:t>
            </a:r>
            <a:r>
              <a:rPr lang="en-US" altLang="en-US" sz="2400" dirty="0">
                <a:cs typeface="Times New Roman" panose="02020603050405020304" pitchFamily="18" charset="0"/>
              </a:rPr>
              <a:t>maximize</a:t>
            </a:r>
            <a:r>
              <a:rPr lang="en-US" altLang="en-US" sz="2400" dirty="0">
                <a:solidFill>
                  <a:srgbClr val="FF0000"/>
                </a:solidFill>
                <a:cs typeface="Times New Roman" panose="02020603050405020304" pitchFamily="18" charset="0"/>
              </a:rPr>
              <a:t> </a:t>
            </a:r>
            <a:r>
              <a:rPr lang="en-US" altLang="en-US" sz="2400" dirty="0">
                <a:solidFill>
                  <a:schemeClr val="bg1">
                    <a:lumMod val="50000"/>
                  </a:schemeClr>
                </a:solidFill>
                <a:cs typeface="Times New Roman" panose="02020603050405020304" pitchFamily="18" charset="0"/>
              </a:rPr>
              <a:t>profit </a:t>
            </a:r>
            <a:r>
              <a:rPr lang="en-GB" altLang="en-US" sz="2400" dirty="0">
                <a:solidFill>
                  <a:schemeClr val="bg1">
                    <a:lumMod val="50000"/>
                  </a:schemeClr>
                </a:solidFill>
                <a:cs typeface="Times New Roman" panose="02020603050405020304" pitchFamily="18" charset="0"/>
              </a:rPr>
              <a:t>for the </a:t>
            </a:r>
            <a:r>
              <a:rPr lang="en-GB" altLang="en-US" sz="2400" dirty="0">
                <a:cs typeface="Times New Roman" panose="02020603050405020304" pitchFamily="18" charset="0"/>
              </a:rPr>
              <a:t>airline</a:t>
            </a:r>
            <a:endParaRPr lang="en-US" altLang="en-US" sz="2400" dirty="0">
              <a:cs typeface="Times New Roman" panose="02020603050405020304" pitchFamily="18" charset="0"/>
            </a:endParaRPr>
          </a:p>
          <a:p>
            <a:endParaRPr lang="en-US" dirty="0"/>
          </a:p>
        </p:txBody>
      </p:sp>
      <p:sp>
        <p:nvSpPr>
          <p:cNvPr id="3" name="Slide Number Placeholder 2"/>
          <p:cNvSpPr>
            <a:spLocks noGrp="1"/>
          </p:cNvSpPr>
          <p:nvPr>
            <p:ph type="sldNum" sz="quarter" idx="11"/>
          </p:nvPr>
        </p:nvSpPr>
        <p:spPr/>
        <p:txBody>
          <a:bodyPr/>
          <a:lstStyle/>
          <a:p>
            <a:fld id="{707FE137-0C1A-4C05-8B34-1D89C94DB814}" type="slidenum">
              <a:rPr lang="en-GB" smtClean="0"/>
              <a:pPr/>
              <a:t>36</a:t>
            </a:fld>
            <a:endParaRPr lang="en-GB" dirty="0"/>
          </a:p>
        </p:txBody>
      </p:sp>
    </p:spTree>
    <p:extLst>
      <p:ext uri="{BB962C8B-B14F-4D97-AF65-F5344CB8AC3E}">
        <p14:creationId xmlns:p14="http://schemas.microsoft.com/office/powerpoint/2010/main" val="18815862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Airline Policy</a:t>
            </a:r>
            <a:endParaRPr lang="en-US" dirty="0"/>
          </a:p>
        </p:txBody>
      </p:sp>
      <p:sp>
        <p:nvSpPr>
          <p:cNvPr id="3" name="Content Placeholder 2"/>
          <p:cNvSpPr>
            <a:spLocks noGrp="1"/>
          </p:cNvSpPr>
          <p:nvPr>
            <p:ph idx="1"/>
          </p:nvPr>
        </p:nvSpPr>
        <p:spPr>
          <a:xfrm>
            <a:off x="457199" y="1600200"/>
            <a:ext cx="8313313" cy="4525963"/>
          </a:xfrm>
        </p:spPr>
        <p:txBody>
          <a:bodyPr/>
          <a:lstStyle/>
          <a:p>
            <a:pPr marL="342900" indent="-342900">
              <a:buFont typeface="Arial" panose="020B0604020202020204" pitchFamily="34" charset="0"/>
              <a:buChar char="•"/>
            </a:pPr>
            <a:r>
              <a:rPr lang="en-US" altLang="en-US" sz="2400" dirty="0"/>
              <a:t>The main actions when solving problems due to disturbances:</a:t>
            </a:r>
            <a:endParaRPr lang="sr-Latn-CS" altLang="en-US" sz="2400" dirty="0"/>
          </a:p>
          <a:p>
            <a:pPr lvl="2"/>
            <a:r>
              <a:rPr lang="en-US" altLang="en-US" sz="2100" dirty="0"/>
              <a:t>Flight cancellation</a:t>
            </a:r>
            <a:endParaRPr lang="sr-Latn-CS" altLang="en-US" sz="2100" dirty="0"/>
          </a:p>
          <a:p>
            <a:pPr lvl="2"/>
            <a:r>
              <a:rPr lang="en-US" altLang="en-US" sz="2100" dirty="0"/>
              <a:t>Flight delaying</a:t>
            </a:r>
            <a:endParaRPr lang="sr-Latn-CS" altLang="en-US" sz="2100" dirty="0"/>
          </a:p>
          <a:p>
            <a:pPr lvl="2"/>
            <a:r>
              <a:rPr lang="en-US" altLang="en-US" sz="2100" dirty="0"/>
              <a:t>Resource (aircraft) substitution</a:t>
            </a:r>
            <a:endParaRPr lang="sr-Latn-CS" altLang="en-US" sz="2100" dirty="0"/>
          </a:p>
          <a:p>
            <a:pPr marL="342900" indent="-342900">
              <a:buFont typeface="Arial" panose="020B0604020202020204" pitchFamily="34" charset="0"/>
              <a:buChar char="•"/>
            </a:pPr>
            <a:r>
              <a:rPr lang="en-US" altLang="en-US" sz="2400" dirty="0"/>
              <a:t>Without usage</a:t>
            </a:r>
            <a:r>
              <a:rPr lang="sr-Latn-CS" altLang="en-US" dirty="0"/>
              <a:t> </a:t>
            </a:r>
          </a:p>
          <a:p>
            <a:pPr lvl="2"/>
            <a:r>
              <a:rPr lang="en-US" altLang="en-US" sz="2100" dirty="0"/>
              <a:t>Spare resource</a:t>
            </a:r>
            <a:endParaRPr lang="sr-Latn-CS" altLang="en-US" sz="2100" dirty="0"/>
          </a:p>
          <a:p>
            <a:pPr lvl="2"/>
            <a:r>
              <a:rPr lang="en-US" altLang="en-US" sz="2100" dirty="0"/>
              <a:t>Ferry flights</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37</a:t>
            </a:fld>
            <a:endParaRPr lang="en-GB" dirty="0"/>
          </a:p>
        </p:txBody>
      </p:sp>
    </p:spTree>
    <p:extLst>
      <p:ext uri="{BB962C8B-B14F-4D97-AF65-F5344CB8AC3E}">
        <p14:creationId xmlns:p14="http://schemas.microsoft.com/office/powerpoint/2010/main" val="17920914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Example</a:t>
            </a:r>
            <a:endParaRPr lang="en-US" dirty="0"/>
          </a:p>
        </p:txBody>
      </p:sp>
      <p:sp>
        <p:nvSpPr>
          <p:cNvPr id="3" name="Content Placeholder 2"/>
          <p:cNvSpPr>
            <a:spLocks noGrp="1"/>
          </p:cNvSpPr>
          <p:nvPr>
            <p:ph idx="1"/>
          </p:nvPr>
        </p:nvSpPr>
        <p:spPr/>
        <p:txBody>
          <a:bodyPr/>
          <a:lstStyle/>
          <a:p>
            <a:r>
              <a:rPr lang="en-US" altLang="en-US" sz="2400" dirty="0"/>
              <a:t>Aircraft AT7-YUALO has a technical problem. The aircraft has a planned repair schedule from </a:t>
            </a:r>
            <a:r>
              <a:rPr lang="en-US" altLang="en-US" sz="2400" dirty="0">
                <a:solidFill>
                  <a:srgbClr val="FF9900"/>
                </a:solidFill>
              </a:rPr>
              <a:t>10:50</a:t>
            </a:r>
            <a:r>
              <a:rPr lang="en-US" altLang="en-US" sz="2400" dirty="0"/>
              <a:t> till </a:t>
            </a:r>
            <a:r>
              <a:rPr lang="en-US" altLang="en-US" sz="2400" dirty="0">
                <a:solidFill>
                  <a:srgbClr val="FF9900"/>
                </a:solidFill>
              </a:rPr>
              <a:t>18:00 h</a:t>
            </a:r>
            <a:r>
              <a:rPr lang="en-US" altLang="en-US" sz="2400" dirty="0"/>
              <a:t>.</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38</a:t>
            </a:fld>
            <a:endParaRPr lang="en-GB" dirty="0"/>
          </a:p>
        </p:txBody>
      </p:sp>
    </p:spTree>
    <p:extLst>
      <p:ext uri="{BB962C8B-B14F-4D97-AF65-F5344CB8AC3E}">
        <p14:creationId xmlns:p14="http://schemas.microsoft.com/office/powerpoint/2010/main" val="8159753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707FE137-0C1A-4C05-8B34-1D89C94DB814}" type="slidenum">
              <a:rPr lang="en-GB" smtClean="0"/>
              <a:pPr/>
              <a:t>39</a:t>
            </a:fld>
            <a:endParaRPr lang="en-GB" dirty="0"/>
          </a:p>
        </p:txBody>
      </p:sp>
      <p:graphicFrame>
        <p:nvGraphicFramePr>
          <p:cNvPr id="4" name="Object 2"/>
          <p:cNvGraphicFramePr>
            <a:graphicFrameLocks/>
          </p:cNvGraphicFramePr>
          <p:nvPr>
            <p:extLst>
              <p:ext uri="{D42A27DB-BD31-4B8C-83A1-F6EECF244321}">
                <p14:modId xmlns:p14="http://schemas.microsoft.com/office/powerpoint/2010/main" val="456253821"/>
              </p:ext>
            </p:extLst>
          </p:nvPr>
        </p:nvGraphicFramePr>
        <p:xfrm>
          <a:off x="304800" y="958028"/>
          <a:ext cx="8595360" cy="5577840"/>
        </p:xfrm>
        <a:graphic>
          <a:graphicData uri="http://schemas.openxmlformats.org/presentationml/2006/ole">
            <mc:AlternateContent xmlns:mc="http://schemas.openxmlformats.org/markup-compatibility/2006">
              <mc:Choice xmlns:v="urn:schemas-microsoft-com:vml" Requires="v">
                <p:oleObj name="CorelDRAW" r:id="rId2" imgW="9167400" imgH="6420600" progId="">
                  <p:embed/>
                </p:oleObj>
              </mc:Choice>
              <mc:Fallback>
                <p:oleObj name="CorelDRAW" r:id="rId2" imgW="9167400" imgH="6420600" progId="">
                  <p:embed/>
                  <p:pic>
                    <p:nvPicPr>
                      <p:cNvPr id="0" name="Picture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58028"/>
                        <a:ext cx="8595360" cy="557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659213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Daily Operational Flight Schedule</a:t>
            </a:r>
            <a:endParaRPr lang="en-US" dirty="0"/>
          </a:p>
        </p:txBody>
      </p:sp>
      <p:sp>
        <p:nvSpPr>
          <p:cNvPr id="3" name="Content Placeholder 2"/>
          <p:cNvSpPr>
            <a:spLocks noGrp="1"/>
          </p:cNvSpPr>
          <p:nvPr>
            <p:ph idx="1"/>
          </p:nvPr>
        </p:nvSpPr>
        <p:spPr/>
        <p:txBody>
          <a:bodyPr>
            <a:normAutofit fontScale="92500"/>
          </a:bodyPr>
          <a:lstStyle/>
          <a:p>
            <a:pPr marL="285750" indent="-285750" algn="just">
              <a:spcBef>
                <a:spcPts val="600"/>
              </a:spcBef>
              <a:spcAft>
                <a:spcPts val="600"/>
              </a:spcAft>
              <a:buFont typeface="Arial" panose="020B0604020202020204" pitchFamily="34" charset="0"/>
              <a:buChar char="•"/>
            </a:pPr>
            <a:r>
              <a:rPr lang="en-GB" altLang="en-US" sz="2400" dirty="0"/>
              <a:t>Many unforeseen events can cause unexpected fluctuations  and changes in the flight schedule for the airline.</a:t>
            </a:r>
            <a:endParaRPr lang="en-US" altLang="en-US" sz="2400" dirty="0"/>
          </a:p>
          <a:p>
            <a:pPr marL="285750" indent="-285750" algn="just">
              <a:spcBef>
                <a:spcPts val="600"/>
              </a:spcBef>
              <a:spcAft>
                <a:spcPts val="600"/>
              </a:spcAft>
              <a:buFont typeface="Arial" panose="020B0604020202020204" pitchFamily="34" charset="0"/>
              <a:buChar char="•"/>
            </a:pPr>
            <a:r>
              <a:rPr lang="en-GB" altLang="en-US" sz="2400" dirty="0"/>
              <a:t>Such disturbances make it challenging  to maintain the planned flight schedule. The operational airline dispatcher adjusts or creates a new daily operational flight schedule</a:t>
            </a:r>
            <a:endParaRPr lang="sr-Latn-RS" altLang="en-US" sz="2400" dirty="0"/>
          </a:p>
          <a:p>
            <a:pPr marL="285750" indent="-285750" algn="just">
              <a:spcBef>
                <a:spcPts val="600"/>
              </a:spcBef>
              <a:spcAft>
                <a:spcPts val="600"/>
              </a:spcAft>
              <a:buFont typeface="Arial" panose="020B0604020202020204" pitchFamily="34" charset="0"/>
              <a:buChar char="•"/>
            </a:pPr>
            <a:r>
              <a:rPr lang="en-GB" sz="2400" dirty="0"/>
              <a:t>The daily schedule is the final version of the flight schedule for any given day, which takes into account all the changes that were undertaken during the period from its publication (flight schedules are usually issued several months in advance and cover a period of one season, i.e. 6 months).</a:t>
            </a:r>
            <a:endParaRPr lang="en-GB" altLang="en-US" sz="2400" dirty="0"/>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a:t>
            </a:fld>
            <a:endParaRPr lang="en-GB" dirty="0"/>
          </a:p>
        </p:txBody>
      </p:sp>
    </p:spTree>
    <p:extLst>
      <p:ext uri="{BB962C8B-B14F-4D97-AF65-F5344CB8AC3E}">
        <p14:creationId xmlns:p14="http://schemas.microsoft.com/office/powerpoint/2010/main" val="1837245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707FE137-0C1A-4C05-8B34-1D89C94DB814}" type="slidenum">
              <a:rPr lang="en-GB" smtClean="0"/>
              <a:pPr/>
              <a:t>40</a:t>
            </a:fld>
            <a:endParaRPr lang="en-GB" dirty="0"/>
          </a:p>
        </p:txBody>
      </p:sp>
      <p:pic>
        <p:nvPicPr>
          <p:cNvPr id="4" name="Picture 2" descr="medjukorak u primeru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01752" y="960120"/>
            <a:ext cx="8595360" cy="557784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117418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707FE137-0C1A-4C05-8B34-1D89C94DB814}" type="slidenum">
              <a:rPr lang="en-GB" smtClean="0"/>
              <a:pPr/>
              <a:t>41</a:t>
            </a:fld>
            <a:endParaRPr lang="en-GB" dirty="0"/>
          </a:p>
        </p:txBody>
      </p:sp>
      <p:graphicFrame>
        <p:nvGraphicFramePr>
          <p:cNvPr id="4" name="Object 2"/>
          <p:cNvGraphicFramePr>
            <a:graphicFrameLocks/>
          </p:cNvGraphicFramePr>
          <p:nvPr>
            <p:extLst>
              <p:ext uri="{D42A27DB-BD31-4B8C-83A1-F6EECF244321}">
                <p14:modId xmlns:p14="http://schemas.microsoft.com/office/powerpoint/2010/main" val="2428474083"/>
              </p:ext>
            </p:extLst>
          </p:nvPr>
        </p:nvGraphicFramePr>
        <p:xfrm>
          <a:off x="304800" y="960120"/>
          <a:ext cx="8595360" cy="5577840"/>
        </p:xfrm>
        <a:graphic>
          <a:graphicData uri="http://schemas.openxmlformats.org/presentationml/2006/ole">
            <mc:AlternateContent xmlns:mc="http://schemas.openxmlformats.org/markup-compatibility/2006">
              <mc:Choice xmlns:v="urn:schemas-microsoft-com:vml" Requires="v">
                <p:oleObj name="CorelDRAW" r:id="rId2" imgW="9167400" imgH="6420600" progId="">
                  <p:embed/>
                </p:oleObj>
              </mc:Choice>
              <mc:Fallback>
                <p:oleObj name="CorelDRAW" r:id="rId2" imgW="9167400" imgH="6420600" progId="">
                  <p:embed/>
                  <p:pic>
                    <p:nvPicPr>
                      <p:cNvPr id="0" name="Picture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60120"/>
                        <a:ext cx="8595360" cy="557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4215640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707FE137-0C1A-4C05-8B34-1D89C94DB814}" type="slidenum">
              <a:rPr lang="en-GB" smtClean="0"/>
              <a:pPr/>
              <a:t>42</a:t>
            </a:fld>
            <a:endParaRPr lang="en-GB" dirty="0"/>
          </a:p>
        </p:txBody>
      </p:sp>
      <p:graphicFrame>
        <p:nvGraphicFramePr>
          <p:cNvPr id="4" name="Object 2"/>
          <p:cNvGraphicFramePr>
            <a:graphicFrameLocks/>
          </p:cNvGraphicFramePr>
          <p:nvPr>
            <p:extLst>
              <p:ext uri="{D42A27DB-BD31-4B8C-83A1-F6EECF244321}">
                <p14:modId xmlns:p14="http://schemas.microsoft.com/office/powerpoint/2010/main" val="2363355838"/>
              </p:ext>
            </p:extLst>
          </p:nvPr>
        </p:nvGraphicFramePr>
        <p:xfrm>
          <a:off x="304800" y="960120"/>
          <a:ext cx="8595360" cy="5577840"/>
        </p:xfrm>
        <a:graphic>
          <a:graphicData uri="http://schemas.openxmlformats.org/presentationml/2006/ole">
            <mc:AlternateContent xmlns:mc="http://schemas.openxmlformats.org/markup-compatibility/2006">
              <mc:Choice xmlns:v="urn:schemas-microsoft-com:vml" Requires="v">
                <p:oleObj name="CorelDRAW" r:id="rId2" imgW="9167400" imgH="6420600" progId="">
                  <p:embed/>
                </p:oleObj>
              </mc:Choice>
              <mc:Fallback>
                <p:oleObj name="CorelDRAW" r:id="rId2" imgW="9167400" imgH="6420600" progId="">
                  <p:embed/>
                  <p:pic>
                    <p:nvPicPr>
                      <p:cNvPr id="0" name="Picture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60120"/>
                        <a:ext cx="8595360" cy="557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631860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707FE137-0C1A-4C05-8B34-1D89C94DB814}" type="slidenum">
              <a:rPr lang="en-GB" smtClean="0"/>
              <a:pPr/>
              <a:t>43</a:t>
            </a:fld>
            <a:endParaRPr lang="en-GB" dirty="0"/>
          </a:p>
        </p:txBody>
      </p:sp>
      <p:graphicFrame>
        <p:nvGraphicFramePr>
          <p:cNvPr id="4" name="Object 2"/>
          <p:cNvGraphicFramePr>
            <a:graphicFrameLocks/>
          </p:cNvGraphicFramePr>
          <p:nvPr>
            <p:extLst>
              <p:ext uri="{D42A27DB-BD31-4B8C-83A1-F6EECF244321}">
                <p14:modId xmlns:p14="http://schemas.microsoft.com/office/powerpoint/2010/main" val="4072541090"/>
              </p:ext>
            </p:extLst>
          </p:nvPr>
        </p:nvGraphicFramePr>
        <p:xfrm>
          <a:off x="304800" y="960120"/>
          <a:ext cx="8595360" cy="5577840"/>
        </p:xfrm>
        <a:graphic>
          <a:graphicData uri="http://schemas.openxmlformats.org/presentationml/2006/ole">
            <mc:AlternateContent xmlns:mc="http://schemas.openxmlformats.org/markup-compatibility/2006">
              <mc:Choice xmlns:v="urn:schemas-microsoft-com:vml" Requires="v">
                <p:oleObj name="CorelDRAW" r:id="rId2" imgW="9167400" imgH="6420600" progId="">
                  <p:embed/>
                </p:oleObj>
              </mc:Choice>
              <mc:Fallback>
                <p:oleObj name="CorelDRAW" r:id="rId2" imgW="9167400" imgH="6420600" progId="">
                  <p:embed/>
                  <p:pic>
                    <p:nvPicPr>
                      <p:cNvPr id="0" name="Picture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60120"/>
                        <a:ext cx="8595360" cy="557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399622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r-Latn-CS" altLang="en-US" dirty="0"/>
              <a:t>Conclusions</a:t>
            </a:r>
            <a:endParaRPr lang="en-US" dirty="0"/>
          </a:p>
        </p:txBody>
      </p:sp>
      <p:sp>
        <p:nvSpPr>
          <p:cNvPr id="5" name="Content Placeholder 4"/>
          <p:cNvSpPr>
            <a:spLocks noGrp="1"/>
          </p:cNvSpPr>
          <p:nvPr>
            <p:ph idx="1"/>
          </p:nvPr>
        </p:nvSpPr>
        <p:spPr/>
        <p:txBody>
          <a:bodyPr/>
          <a:lstStyle/>
          <a:p>
            <a:pPr marL="285750" indent="-285750" algn="just">
              <a:lnSpc>
                <a:spcPct val="90000"/>
              </a:lnSpc>
              <a:spcBef>
                <a:spcPts val="1200"/>
              </a:spcBef>
              <a:spcAft>
                <a:spcPts val="600"/>
              </a:spcAft>
              <a:buFont typeface="Arial" panose="020B0604020202020204" pitchFamily="34" charset="0"/>
              <a:buChar char="•"/>
            </a:pPr>
            <a:r>
              <a:rPr lang="en-US" altLang="en-US" sz="2400" dirty="0"/>
              <a:t>Decision support tools with user friendly interface for solving airline schedule perturbation problems in operational real time</a:t>
            </a:r>
          </a:p>
          <a:p>
            <a:pPr marL="285750" indent="-285750" algn="just">
              <a:lnSpc>
                <a:spcPct val="90000"/>
              </a:lnSpc>
              <a:spcBef>
                <a:spcPts val="1200"/>
              </a:spcBef>
              <a:spcAft>
                <a:spcPts val="600"/>
              </a:spcAft>
              <a:buFont typeface="Arial" panose="020B0604020202020204" pitchFamily="34" charset="0"/>
              <a:buChar char="•"/>
            </a:pPr>
            <a:r>
              <a:rPr lang="en-US" altLang="en-US" sz="2400" dirty="0"/>
              <a:t>Potential Solutions sorted </a:t>
            </a:r>
            <a:r>
              <a:rPr lang="en-US" altLang="en-US" sz="2400"/>
              <a:t>in priority of </a:t>
            </a:r>
            <a:r>
              <a:rPr lang="en-US" altLang="en-US" sz="2400" dirty="0"/>
              <a:t>increasing </a:t>
            </a:r>
            <a:r>
              <a:rPr lang="en-US" altLang="en-US" sz="2400"/>
              <a:t>value of the </a:t>
            </a:r>
            <a:r>
              <a:rPr lang="en-US" altLang="en-US" sz="2400" dirty="0"/>
              <a:t>objective function is offered to decision maker</a:t>
            </a:r>
          </a:p>
          <a:p>
            <a:pPr marL="285750" indent="-285750" algn="just">
              <a:lnSpc>
                <a:spcPct val="90000"/>
              </a:lnSpc>
              <a:spcBef>
                <a:spcPts val="1200"/>
              </a:spcBef>
              <a:spcAft>
                <a:spcPts val="600"/>
              </a:spcAft>
              <a:buFont typeface="Arial" panose="020B0604020202020204" pitchFamily="34" charset="0"/>
              <a:buChar char="•"/>
            </a:pPr>
            <a:r>
              <a:rPr lang="en-GB" altLang="en-US" sz="2400" dirty="0"/>
              <a:t>New strategies can be defined by changing values of penalties (costs)</a:t>
            </a:r>
            <a:r>
              <a:rPr lang="en-US" altLang="en-US" sz="2400" dirty="0"/>
              <a:t>, therefore the DSS can accommodate different airline policies</a:t>
            </a:r>
          </a:p>
          <a:p>
            <a:endParaRPr lang="en-US" dirty="0"/>
          </a:p>
        </p:txBody>
      </p:sp>
      <p:sp>
        <p:nvSpPr>
          <p:cNvPr id="3" name="Slide Number Placeholder 2"/>
          <p:cNvSpPr>
            <a:spLocks noGrp="1"/>
          </p:cNvSpPr>
          <p:nvPr>
            <p:ph type="sldNum" sz="quarter" idx="11"/>
          </p:nvPr>
        </p:nvSpPr>
        <p:spPr/>
        <p:txBody>
          <a:bodyPr/>
          <a:lstStyle/>
          <a:p>
            <a:fld id="{707FE137-0C1A-4C05-8B34-1D89C94DB814}" type="slidenum">
              <a:rPr lang="en-GB" smtClean="0"/>
              <a:pPr/>
              <a:t>44</a:t>
            </a:fld>
            <a:endParaRPr lang="en-GB" dirty="0"/>
          </a:p>
        </p:txBody>
      </p:sp>
    </p:spTree>
    <p:extLst>
      <p:ext uri="{BB962C8B-B14F-4D97-AF65-F5344CB8AC3E}">
        <p14:creationId xmlns:p14="http://schemas.microsoft.com/office/powerpoint/2010/main" val="4909293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Further reading</a:t>
            </a:r>
          </a:p>
        </p:txBody>
      </p:sp>
      <p:sp>
        <p:nvSpPr>
          <p:cNvPr id="3" name="Content Placeholder 2"/>
          <p:cNvSpPr>
            <a:spLocks noGrp="1"/>
          </p:cNvSpPr>
          <p:nvPr>
            <p:ph idx="1"/>
          </p:nvPr>
        </p:nvSpPr>
        <p:spPr/>
        <p:txBody>
          <a:bodyPr>
            <a:normAutofit lnSpcReduction="10000"/>
          </a:bodyPr>
          <a:lstStyle/>
          <a:p>
            <a:pPr marL="342900" lvl="0" indent="-342900" algn="just">
              <a:spcBef>
                <a:spcPts val="600"/>
              </a:spcBef>
              <a:spcAft>
                <a:spcPts val="600"/>
              </a:spcAft>
              <a:buFont typeface="+mj-lt"/>
              <a:buAutoNum type="arabicPeriod"/>
            </a:pPr>
            <a:r>
              <a:rPr lang="sr-Cyrl-CS" dirty="0"/>
              <a:t>Babić, O.</a:t>
            </a:r>
            <a:r>
              <a:rPr lang="sr-Latn-RS" dirty="0"/>
              <a:t>,</a:t>
            </a:r>
            <a:r>
              <a:rPr lang="sr-Cyrl-CS" dirty="0"/>
              <a:t> Kalić, M.</a:t>
            </a:r>
            <a:r>
              <a:rPr lang="sr-Latn-RS" dirty="0"/>
              <a:t>,</a:t>
            </a:r>
            <a:r>
              <a:rPr lang="sr-Cyrl-CS" dirty="0"/>
              <a:t> Pavković, G.</a:t>
            </a:r>
            <a:r>
              <a:rPr lang="sr-Latn-RS" dirty="0"/>
              <a:t>, </a:t>
            </a:r>
            <a:r>
              <a:rPr lang="sr-Cyrl-CS" dirty="0"/>
              <a:t>Dožić, S.</a:t>
            </a:r>
            <a:r>
              <a:rPr lang="sr-Latn-RS" dirty="0"/>
              <a:t>,</a:t>
            </a:r>
            <a:r>
              <a:rPr lang="sr-Cyrl-CS" dirty="0"/>
              <a:t> Čangalović, M. 2010</a:t>
            </a:r>
            <a:r>
              <a:rPr lang="sr-Latn-RS" dirty="0"/>
              <a:t>.</a:t>
            </a:r>
            <a:r>
              <a:rPr lang="sr-Cyrl-CS" dirty="0"/>
              <a:t> Heuristic approach to the airline schedule disturbances problem, </a:t>
            </a:r>
            <a:r>
              <a:rPr lang="sr-Cyrl-CS" i="1" dirty="0"/>
              <a:t>Transportation Planning and Technology</a:t>
            </a:r>
            <a:r>
              <a:rPr lang="sr-Cyrl-CS" dirty="0"/>
              <a:t>, Vol. 33, No. 3, pp. 257-280. </a:t>
            </a:r>
            <a:r>
              <a:rPr lang="sr-Cyrl-CS" u="sng" dirty="0">
                <a:hlinkClick r:id="rId2"/>
              </a:rPr>
              <a:t>https://doi.org/10.1080/03081061003732318</a:t>
            </a:r>
            <a:r>
              <a:rPr lang="sr-Latn-RS" u="sng" dirty="0"/>
              <a:t>.</a:t>
            </a:r>
            <a:endParaRPr lang="en-US" dirty="0"/>
          </a:p>
          <a:p>
            <a:pPr marL="342900" indent="-342900" algn="just">
              <a:spcBef>
                <a:spcPts val="600"/>
              </a:spcBef>
              <a:spcAft>
                <a:spcPts val="600"/>
              </a:spcAft>
              <a:buFont typeface="+mj-lt"/>
              <a:buAutoNum type="arabicPeriod"/>
            </a:pPr>
            <a:r>
              <a:rPr lang="sr-Latn-RS" dirty="0"/>
              <a:t>Belobaba, P., Odoni, A., Barnhart, C. 2009. The global airline industry, John Wiley &amp; Sons.</a:t>
            </a:r>
          </a:p>
          <a:p>
            <a:pPr marL="342900" indent="-342900" algn="just">
              <a:spcBef>
                <a:spcPts val="600"/>
              </a:spcBef>
              <a:spcAft>
                <a:spcPts val="600"/>
              </a:spcAft>
              <a:buFont typeface="+mj-lt"/>
              <a:buAutoNum type="arabicPeriod"/>
            </a:pPr>
            <a:r>
              <a:rPr lang="sr-Latn-RS" dirty="0"/>
              <a:t>Dožić, S.</a:t>
            </a:r>
            <a:r>
              <a:rPr lang="en-US" dirty="0"/>
              <a:t> 2007</a:t>
            </a:r>
            <a:r>
              <a:rPr lang="sr-Latn-RS" dirty="0"/>
              <a:t>. </a:t>
            </a:r>
            <a:r>
              <a:rPr lang="en-US" dirty="0"/>
              <a:t>Models to Solve Airline Schedule Perturbation Problem</a:t>
            </a:r>
            <a:r>
              <a:rPr lang="sr-Latn-RS" dirty="0"/>
              <a:t>, master thesis,</a:t>
            </a:r>
            <a:r>
              <a:rPr lang="en-US" dirty="0"/>
              <a:t> defended in October</a:t>
            </a:r>
            <a:r>
              <a:rPr lang="sr-Latn-RS" dirty="0"/>
              <a:t> 2007 at the University of Belgrade – Faculty of Transport and Traffic Engineering.</a:t>
            </a:r>
          </a:p>
          <a:p>
            <a:pPr marL="342900" indent="-342900" algn="just">
              <a:spcBef>
                <a:spcPts val="600"/>
              </a:spcBef>
              <a:spcAft>
                <a:spcPts val="600"/>
              </a:spcAft>
              <a:buFont typeface="+mj-lt"/>
              <a:buAutoNum type="arabicPeriod"/>
            </a:pPr>
            <a:r>
              <a:rPr lang="sr-Latn-RS" dirty="0"/>
              <a:t>Wensween, J. 2007. Air Transportation: A Management Perspective, 6th Edition, Ashgate.</a:t>
            </a:r>
          </a:p>
          <a:p>
            <a:pPr marL="342900" indent="-342900" algn="just">
              <a:spcBef>
                <a:spcPts val="600"/>
              </a:spcBef>
              <a:spcAft>
                <a:spcPts val="600"/>
              </a:spcAft>
              <a:buFont typeface="+mj-lt"/>
              <a:buAutoNum type="arabicPeriod"/>
            </a:pPr>
            <a:r>
              <a:rPr lang="sr-Latn-RS" dirty="0">
                <a:latin typeface="+mj-lt"/>
              </a:rPr>
              <a:t>Project </a:t>
            </a:r>
            <a:r>
              <a:rPr lang="en-GB" altLang="en-US" dirty="0">
                <a:latin typeface="+mj-lt"/>
                <a:ea typeface="Times New Roman" panose="02020603050405020304" pitchFamily="18" charset="0"/>
              </a:rPr>
              <a:t>Airline Schedule Optimisation</a:t>
            </a:r>
            <a:r>
              <a:rPr lang="sr-Latn-RS" altLang="en-US" dirty="0">
                <a:latin typeface="+mj-lt"/>
                <a:ea typeface="Times New Roman" panose="02020603050405020304" pitchFamily="18" charset="0"/>
              </a:rPr>
              <a:t>, </a:t>
            </a:r>
            <a:r>
              <a:rPr lang="en-US" altLang="en-US" dirty="0">
                <a:latin typeface="+mj-lt"/>
                <a:ea typeface="Times New Roman" panose="02020603050405020304" pitchFamily="18" charset="0"/>
              </a:rPr>
              <a:t>Institute of the </a:t>
            </a:r>
            <a:r>
              <a:rPr lang="sr-Latn-RS" altLang="en-US" dirty="0">
                <a:latin typeface="+mj-lt"/>
                <a:ea typeface="Times New Roman" panose="02020603050405020304" pitchFamily="18" charset="0"/>
              </a:rPr>
              <a:t>UB-FTTE</a:t>
            </a:r>
            <a:r>
              <a:rPr lang="en-US" altLang="en-US" dirty="0">
                <a:latin typeface="+mj-lt"/>
                <a:ea typeface="Times New Roman" panose="02020603050405020304" pitchFamily="18" charset="0"/>
              </a:rPr>
              <a:t>, Belgrade, 2002 – 2004</a:t>
            </a:r>
            <a:r>
              <a:rPr lang="sr-Latn-RS" altLang="en-US" dirty="0">
                <a:latin typeface="+mj-lt"/>
                <a:ea typeface="Times New Roman" panose="02020603050405020304" pitchFamily="18" charset="0"/>
              </a:rPr>
              <a:t>. (</a:t>
            </a:r>
            <a:r>
              <a:rPr lang="en-GB" altLang="en-US" dirty="0">
                <a:latin typeface="+mj-lt"/>
                <a:ea typeface="Times New Roman" panose="02020603050405020304" pitchFamily="18" charset="0"/>
              </a:rPr>
              <a:t>Clients: Ministry of Science and Environmental Protection of Republic of Serbia and JAT Airways</a:t>
            </a:r>
            <a:r>
              <a:rPr lang="sr-Latn-RS" altLang="en-US" dirty="0">
                <a:latin typeface="+mj-lt"/>
              </a:rPr>
              <a:t>)</a:t>
            </a:r>
            <a:endParaRPr lang="sr-Latn-RS" dirty="0">
              <a:latin typeface="+mj-lt"/>
            </a:endParaRPr>
          </a:p>
          <a:p>
            <a:pPr algn="just"/>
            <a:endParaRPr lang="en-US" dirty="0">
              <a:latin typeface="+mj-lt"/>
            </a:endParaRPr>
          </a:p>
          <a:p>
            <a:pPr algn="just"/>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45</a:t>
            </a:fld>
            <a:endParaRPr lang="en-GB" dirty="0"/>
          </a:p>
        </p:txBody>
      </p:sp>
    </p:spTree>
    <p:extLst>
      <p:ext uri="{BB962C8B-B14F-4D97-AF65-F5344CB8AC3E}">
        <p14:creationId xmlns:p14="http://schemas.microsoft.com/office/powerpoint/2010/main" val="19187401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81458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Daily Operational Flight Schedule</a:t>
            </a:r>
            <a:endParaRPr lang="en-US" dirty="0"/>
          </a:p>
        </p:txBody>
      </p:sp>
      <p:sp>
        <p:nvSpPr>
          <p:cNvPr id="3" name="Content Placeholder 2"/>
          <p:cNvSpPr>
            <a:spLocks noGrp="1"/>
          </p:cNvSpPr>
          <p:nvPr>
            <p:ph idx="1"/>
          </p:nvPr>
        </p:nvSpPr>
        <p:spPr/>
        <p:txBody>
          <a:bodyPr>
            <a:normAutofit/>
          </a:bodyPr>
          <a:lstStyle/>
          <a:p>
            <a:pPr marL="285750" indent="-285750" algn="just">
              <a:spcBef>
                <a:spcPts val="1200"/>
              </a:spcBef>
              <a:spcAft>
                <a:spcPts val="600"/>
              </a:spcAft>
              <a:buFont typeface="Arial" panose="020B0604020202020204" pitchFamily="34" charset="0"/>
              <a:buChar char="•"/>
            </a:pPr>
            <a:r>
              <a:rPr lang="en-GB" sz="2400" dirty="0"/>
              <a:t>The daily schedule is a set of aircraft and crew (flight and cabin) routings for a one-day time period handed to the dispatchers at the airline operations control centre in charge of its implementation.</a:t>
            </a:r>
          </a:p>
          <a:p>
            <a:pPr marL="285750" indent="-285750" algn="just">
              <a:spcBef>
                <a:spcPts val="1200"/>
              </a:spcBef>
              <a:spcAft>
                <a:spcPts val="600"/>
              </a:spcAft>
              <a:buFont typeface="Arial" panose="020B0604020202020204" pitchFamily="34" charset="0"/>
              <a:buChar char="•"/>
            </a:pPr>
            <a:r>
              <a:rPr lang="en-GB" altLang="en-US" sz="2400" dirty="0"/>
              <a:t>Depending on airline policy, when designing the daily operational flight schedule, the dispatcher delays or cancels some flights and reassigns flights to available aircraft </a:t>
            </a:r>
            <a:r>
              <a:rPr lang="en-GB" altLang="en-US" sz="2400" b="1" dirty="0"/>
              <a:t>in order to</a:t>
            </a:r>
            <a:r>
              <a:rPr lang="en-GB" altLang="en-US" sz="2400" dirty="0"/>
              <a:t> </a:t>
            </a:r>
            <a:r>
              <a:rPr lang="en-GB" altLang="en-US" sz="2400" b="1" dirty="0"/>
              <a:t>reduce the negative effects of changes.</a:t>
            </a:r>
            <a:endParaRPr lang="en-GB" altLang="en-US" sz="2400" dirty="0"/>
          </a:p>
          <a:p>
            <a:pPr marL="285750" indent="-285750" algn="just">
              <a:spcBef>
                <a:spcPts val="1200"/>
              </a:spcBef>
              <a:spcAft>
                <a:spcPts val="600"/>
              </a:spcAft>
              <a:buFont typeface="Arial" panose="020B0604020202020204" pitchFamily="34" charset="0"/>
              <a:buChar char="•"/>
            </a:pPr>
            <a:endParaRPr lang="en-US" sz="24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5</a:t>
            </a:fld>
            <a:endParaRPr lang="en-GB" dirty="0"/>
          </a:p>
        </p:txBody>
      </p:sp>
    </p:spTree>
    <p:extLst>
      <p:ext uri="{BB962C8B-B14F-4D97-AF65-F5344CB8AC3E}">
        <p14:creationId xmlns:p14="http://schemas.microsoft.com/office/powerpoint/2010/main" val="4123591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Planning</a:t>
            </a:r>
            <a:r>
              <a:rPr lang="sr-Latn-RS" dirty="0"/>
              <a:t> </a:t>
            </a:r>
            <a:r>
              <a:rPr lang="sr-Latn-RS" dirty="0" err="1"/>
              <a:t>Process</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6</a:t>
            </a:fld>
            <a:endParaRPr lang="en-GB" dirty="0"/>
          </a:p>
        </p:txBody>
      </p:sp>
      <p:sp>
        <p:nvSpPr>
          <p:cNvPr id="6" name="Text Box 2"/>
          <p:cNvSpPr txBox="1">
            <a:spLocks noChangeArrowheads="1"/>
          </p:cNvSpPr>
          <p:nvPr/>
        </p:nvSpPr>
        <p:spPr bwMode="auto">
          <a:xfrm>
            <a:off x="152400" y="2133600"/>
            <a:ext cx="1035050" cy="812800"/>
          </a:xfrm>
          <a:prstGeom prst="rect">
            <a:avLst/>
          </a:prstGeom>
          <a:gradFill rotWithShape="1">
            <a:gsLst>
              <a:gs pos="0">
                <a:srgbClr val="6699FF"/>
              </a:gs>
              <a:gs pos="100000">
                <a:srgbClr val="CCECFF"/>
              </a:gs>
            </a:gsLst>
            <a:lin ang="18900000" scaled="1"/>
          </a:gradFill>
          <a:ln w="38100">
            <a:solidFill>
              <a:srgbClr val="6699FF"/>
            </a:solidFill>
            <a:miter lim="800000"/>
            <a:headEnd/>
            <a:tailEnd/>
          </a:ln>
        </p:spPr>
        <p:txBody>
          <a:bodyPr anchor="ctr"/>
          <a:lstStyle/>
          <a:p>
            <a:pPr algn="ctr" eaLnBrk="1" hangingPunct="1">
              <a:spcAft>
                <a:spcPts val="600"/>
              </a:spcAft>
            </a:pPr>
            <a:r>
              <a:rPr lang="sr-Latn-RS" altLang="en-US" dirty="0">
                <a:solidFill>
                  <a:srgbClr val="000066"/>
                </a:solidFill>
                <a:effectLst>
                  <a:outerShdw blurRad="38100" dist="38100" dir="2700000" algn="tl">
                    <a:srgbClr val="000000"/>
                  </a:outerShdw>
                </a:effectLst>
                <a:ea typeface="SimSun" panose="02010600030101010101" pitchFamily="2" charset="-122"/>
              </a:rPr>
              <a:t>Flight schedule</a:t>
            </a:r>
            <a:endParaRPr lang="en-US" altLang="en-US" dirty="0">
              <a:solidFill>
                <a:srgbClr val="000066"/>
              </a:solidFill>
              <a:effectLst>
                <a:outerShdw blurRad="38100" dist="38100" dir="2700000" algn="tl">
                  <a:srgbClr val="000000"/>
                </a:outerShdw>
              </a:effectLst>
            </a:endParaRPr>
          </a:p>
        </p:txBody>
      </p:sp>
      <p:sp>
        <p:nvSpPr>
          <p:cNvPr id="7" name="Text Box 3"/>
          <p:cNvSpPr txBox="1">
            <a:spLocks noChangeArrowheads="1"/>
          </p:cNvSpPr>
          <p:nvPr/>
        </p:nvSpPr>
        <p:spPr bwMode="auto">
          <a:xfrm>
            <a:off x="3810000" y="2133600"/>
            <a:ext cx="1181100" cy="812800"/>
          </a:xfrm>
          <a:prstGeom prst="rect">
            <a:avLst/>
          </a:prstGeom>
          <a:gradFill rotWithShape="1">
            <a:gsLst>
              <a:gs pos="0">
                <a:srgbClr val="6699FF"/>
              </a:gs>
              <a:gs pos="100000">
                <a:srgbClr val="CCECFF"/>
              </a:gs>
            </a:gsLst>
            <a:lin ang="18900000" scaled="1"/>
          </a:gradFill>
          <a:ln w="38100">
            <a:solidFill>
              <a:srgbClr val="6699FF"/>
            </a:solidFill>
            <a:miter lim="800000"/>
            <a:headEnd/>
            <a:tailEnd/>
          </a:ln>
        </p:spPr>
        <p:txBody>
          <a:bodyPr anchor="ctr"/>
          <a:lstStyle/>
          <a:p>
            <a:pPr algn="ctr" eaLnBrk="1" hangingPunct="1"/>
            <a:r>
              <a:rPr lang="sr-Latn-RS" altLang="zh-CN" dirty="0">
                <a:solidFill>
                  <a:srgbClr val="000066"/>
                </a:solidFill>
                <a:effectLst>
                  <a:outerShdw blurRad="38100" dist="38100" dir="2700000" algn="tl">
                    <a:srgbClr val="000000"/>
                  </a:outerShdw>
                </a:effectLst>
                <a:ea typeface="SimSun" panose="02010600030101010101" pitchFamily="2" charset="-122"/>
              </a:rPr>
              <a:t>Aircraft rotations</a:t>
            </a:r>
            <a:endParaRPr lang="en-US" altLang="en-US" dirty="0">
              <a:solidFill>
                <a:srgbClr val="000066"/>
              </a:solidFill>
              <a:effectLst>
                <a:outerShdw blurRad="38100" dist="38100" dir="2700000" algn="tl">
                  <a:srgbClr val="000000"/>
                </a:outerShdw>
              </a:effectLst>
            </a:endParaRPr>
          </a:p>
        </p:txBody>
      </p:sp>
      <p:sp>
        <p:nvSpPr>
          <p:cNvPr id="8" name="Text Box 4"/>
          <p:cNvSpPr txBox="1">
            <a:spLocks noChangeArrowheads="1"/>
          </p:cNvSpPr>
          <p:nvPr/>
        </p:nvSpPr>
        <p:spPr bwMode="auto">
          <a:xfrm>
            <a:off x="7258126" y="2133600"/>
            <a:ext cx="1632281" cy="812800"/>
          </a:xfrm>
          <a:prstGeom prst="rect">
            <a:avLst/>
          </a:prstGeom>
          <a:gradFill rotWithShape="1">
            <a:gsLst>
              <a:gs pos="0">
                <a:srgbClr val="6699FF"/>
              </a:gs>
              <a:gs pos="100000">
                <a:srgbClr val="CCECFF"/>
              </a:gs>
            </a:gsLst>
            <a:lin ang="18900000" scaled="1"/>
          </a:gradFill>
          <a:ln w="38100">
            <a:solidFill>
              <a:srgbClr val="6699FF"/>
            </a:solidFill>
            <a:miter lim="800000"/>
            <a:headEnd/>
            <a:tailEnd/>
          </a:ln>
        </p:spPr>
        <p:txBody>
          <a:bodyPr anchor="ctr"/>
          <a:lstStyle/>
          <a:p>
            <a:pPr algn="ctr" eaLnBrk="1" hangingPunct="1"/>
            <a:r>
              <a:rPr lang="sr-Latn-RS" altLang="zh-CN" dirty="0">
                <a:solidFill>
                  <a:srgbClr val="000066"/>
                </a:solidFill>
                <a:effectLst>
                  <a:outerShdw blurRad="38100" dist="38100" dir="2700000" algn="tl">
                    <a:srgbClr val="000000"/>
                  </a:outerShdw>
                </a:effectLst>
                <a:ea typeface="SimSun" panose="02010600030101010101" pitchFamily="2" charset="-122"/>
              </a:rPr>
              <a:t>Crew rostering</a:t>
            </a:r>
            <a:endParaRPr lang="en-US" altLang="en-US" dirty="0">
              <a:solidFill>
                <a:srgbClr val="000066"/>
              </a:solidFill>
              <a:effectLst>
                <a:outerShdw blurRad="38100" dist="38100" dir="2700000" algn="tl">
                  <a:srgbClr val="000000"/>
                </a:outerShdw>
              </a:effectLst>
            </a:endParaRPr>
          </a:p>
        </p:txBody>
      </p:sp>
      <p:sp>
        <p:nvSpPr>
          <p:cNvPr id="9" name="Line 5"/>
          <p:cNvSpPr>
            <a:spLocks noChangeShapeType="1"/>
          </p:cNvSpPr>
          <p:nvPr/>
        </p:nvSpPr>
        <p:spPr bwMode="auto">
          <a:xfrm>
            <a:off x="1185863" y="2540000"/>
            <a:ext cx="338137" cy="1588"/>
          </a:xfrm>
          <a:prstGeom prst="line">
            <a:avLst/>
          </a:prstGeom>
          <a:noFill/>
          <a:ln w="38100">
            <a:solidFill>
              <a:srgbClr val="6699FF"/>
            </a:solidFill>
            <a:round/>
            <a:headEnd/>
            <a:tailEnd type="triangle" w="med" len="med"/>
          </a:ln>
        </p:spPr>
        <p:txBody>
          <a:bodyPr/>
          <a:lstStyle/>
          <a:p>
            <a:endParaRPr lang="en-US"/>
          </a:p>
        </p:txBody>
      </p:sp>
      <p:sp>
        <p:nvSpPr>
          <p:cNvPr id="10" name="Text Box 6"/>
          <p:cNvSpPr txBox="1">
            <a:spLocks noChangeArrowheads="1"/>
          </p:cNvSpPr>
          <p:nvPr/>
        </p:nvSpPr>
        <p:spPr bwMode="auto">
          <a:xfrm>
            <a:off x="1514665" y="2133600"/>
            <a:ext cx="1824038" cy="812800"/>
          </a:xfrm>
          <a:prstGeom prst="rect">
            <a:avLst/>
          </a:prstGeom>
          <a:gradFill rotWithShape="1">
            <a:gsLst>
              <a:gs pos="0">
                <a:srgbClr val="6699FF"/>
              </a:gs>
              <a:gs pos="100000">
                <a:srgbClr val="CCECFF"/>
              </a:gs>
            </a:gsLst>
            <a:lin ang="18900000" scaled="1"/>
          </a:gradFill>
          <a:ln w="38100">
            <a:solidFill>
              <a:srgbClr val="6699FF"/>
            </a:solidFill>
            <a:miter lim="800000"/>
            <a:headEnd/>
            <a:tailEnd/>
          </a:ln>
        </p:spPr>
        <p:txBody>
          <a:bodyPr anchor="ctr"/>
          <a:lstStyle/>
          <a:p>
            <a:pPr algn="ctr" eaLnBrk="1" hangingPunct="1"/>
            <a:r>
              <a:rPr lang="sr-Latn-RS" altLang="zh-CN" dirty="0">
                <a:solidFill>
                  <a:srgbClr val="000066"/>
                </a:solidFill>
                <a:effectLst>
                  <a:outerShdw blurRad="38100" dist="38100" dir="2700000" algn="tl">
                    <a:srgbClr val="000000"/>
                  </a:outerShdw>
                </a:effectLst>
                <a:ea typeface="SimSun" panose="02010600030101010101" pitchFamily="2" charset="-122"/>
              </a:rPr>
              <a:t>Fleet assignment</a:t>
            </a:r>
            <a:endParaRPr lang="en-US" altLang="en-US" dirty="0">
              <a:solidFill>
                <a:srgbClr val="000066"/>
              </a:solidFill>
              <a:effectLst>
                <a:outerShdw blurRad="38100" dist="38100" dir="2700000" algn="tl">
                  <a:srgbClr val="000000"/>
                </a:outerShdw>
              </a:effectLst>
            </a:endParaRPr>
          </a:p>
        </p:txBody>
      </p:sp>
      <p:sp>
        <p:nvSpPr>
          <p:cNvPr id="11" name="Text Box 7"/>
          <p:cNvSpPr txBox="1">
            <a:spLocks noChangeArrowheads="1"/>
          </p:cNvSpPr>
          <p:nvPr/>
        </p:nvSpPr>
        <p:spPr bwMode="auto">
          <a:xfrm>
            <a:off x="5326062" y="2133600"/>
            <a:ext cx="1595519" cy="812800"/>
          </a:xfrm>
          <a:prstGeom prst="rect">
            <a:avLst/>
          </a:prstGeom>
          <a:gradFill rotWithShape="1">
            <a:gsLst>
              <a:gs pos="0">
                <a:srgbClr val="6699FF"/>
              </a:gs>
              <a:gs pos="100000">
                <a:srgbClr val="CCECFF"/>
              </a:gs>
            </a:gsLst>
            <a:lin ang="18900000" scaled="1"/>
          </a:gradFill>
          <a:ln w="38100">
            <a:solidFill>
              <a:srgbClr val="6699FF"/>
            </a:solidFill>
            <a:miter lim="800000"/>
            <a:headEnd/>
            <a:tailEnd/>
          </a:ln>
        </p:spPr>
        <p:txBody>
          <a:bodyPr anchor="ctr"/>
          <a:lstStyle/>
          <a:p>
            <a:pPr algn="ctr" eaLnBrk="1" hangingPunct="1"/>
            <a:r>
              <a:rPr lang="sr-Latn-RS" altLang="zh-CN" dirty="0">
                <a:solidFill>
                  <a:srgbClr val="000066"/>
                </a:solidFill>
                <a:effectLst>
                  <a:outerShdw blurRad="38100" dist="38100" dir="2700000" algn="tl">
                    <a:srgbClr val="000000"/>
                  </a:outerShdw>
                </a:effectLst>
                <a:ea typeface="SimSun" panose="02010600030101010101" pitchFamily="2" charset="-122"/>
              </a:rPr>
              <a:t>Crew pairing</a:t>
            </a:r>
            <a:endParaRPr lang="en-US" altLang="en-US" dirty="0">
              <a:solidFill>
                <a:srgbClr val="000066"/>
              </a:solidFill>
              <a:effectLst>
                <a:outerShdw blurRad="38100" dist="38100" dir="2700000" algn="tl">
                  <a:srgbClr val="000000"/>
                </a:outerShdw>
              </a:effectLst>
            </a:endParaRPr>
          </a:p>
        </p:txBody>
      </p:sp>
      <p:sp>
        <p:nvSpPr>
          <p:cNvPr id="12" name="Line 8"/>
          <p:cNvSpPr>
            <a:spLocks noChangeShapeType="1"/>
          </p:cNvSpPr>
          <p:nvPr/>
        </p:nvSpPr>
        <p:spPr bwMode="auto">
          <a:xfrm>
            <a:off x="3348039" y="2541588"/>
            <a:ext cx="461962" cy="0"/>
          </a:xfrm>
          <a:prstGeom prst="line">
            <a:avLst/>
          </a:prstGeom>
          <a:noFill/>
          <a:ln w="38100">
            <a:solidFill>
              <a:srgbClr val="6699FF"/>
            </a:solidFill>
            <a:round/>
            <a:headEnd/>
            <a:tailEnd type="triangle" w="med" len="med"/>
          </a:ln>
        </p:spPr>
        <p:txBody>
          <a:bodyPr/>
          <a:lstStyle/>
          <a:p>
            <a:endParaRPr lang="en-US"/>
          </a:p>
        </p:txBody>
      </p:sp>
      <p:sp>
        <p:nvSpPr>
          <p:cNvPr id="13" name="Line 9"/>
          <p:cNvSpPr>
            <a:spLocks noChangeShapeType="1"/>
          </p:cNvSpPr>
          <p:nvPr/>
        </p:nvSpPr>
        <p:spPr bwMode="auto">
          <a:xfrm>
            <a:off x="4987925" y="2540000"/>
            <a:ext cx="338138" cy="1588"/>
          </a:xfrm>
          <a:prstGeom prst="line">
            <a:avLst/>
          </a:prstGeom>
          <a:noFill/>
          <a:ln w="38100">
            <a:solidFill>
              <a:srgbClr val="6699FF"/>
            </a:solidFill>
            <a:round/>
            <a:headEnd/>
            <a:tailEnd type="triangle" w="med" len="med"/>
          </a:ln>
        </p:spPr>
        <p:txBody>
          <a:bodyPr/>
          <a:lstStyle/>
          <a:p>
            <a:endParaRPr lang="en-US"/>
          </a:p>
        </p:txBody>
      </p:sp>
      <p:sp>
        <p:nvSpPr>
          <p:cNvPr id="14" name="Line 10"/>
          <p:cNvSpPr>
            <a:spLocks noChangeShapeType="1"/>
          </p:cNvSpPr>
          <p:nvPr/>
        </p:nvSpPr>
        <p:spPr bwMode="auto">
          <a:xfrm>
            <a:off x="6921582" y="2540000"/>
            <a:ext cx="336550" cy="1588"/>
          </a:xfrm>
          <a:prstGeom prst="line">
            <a:avLst/>
          </a:prstGeom>
          <a:noFill/>
          <a:ln w="38100">
            <a:solidFill>
              <a:srgbClr val="6699FF"/>
            </a:solidFill>
            <a:round/>
            <a:headEnd/>
            <a:tailEnd type="triangle" w="med" len="med"/>
          </a:ln>
        </p:spPr>
        <p:txBody>
          <a:bodyPr/>
          <a:lstStyle/>
          <a:p>
            <a:endParaRPr lang="en-US"/>
          </a:p>
        </p:txBody>
      </p:sp>
      <p:sp>
        <p:nvSpPr>
          <p:cNvPr id="15" name="AutoShape 11"/>
          <p:cNvSpPr>
            <a:spLocks noChangeArrowheads="1"/>
          </p:cNvSpPr>
          <p:nvPr/>
        </p:nvSpPr>
        <p:spPr bwMode="auto">
          <a:xfrm>
            <a:off x="3581400" y="3124200"/>
            <a:ext cx="1600200" cy="914400"/>
          </a:xfrm>
          <a:prstGeom prst="downArrow">
            <a:avLst>
              <a:gd name="adj1" fmla="val 50000"/>
              <a:gd name="adj2" fmla="val 25000"/>
            </a:avLst>
          </a:prstGeom>
          <a:gradFill rotWithShape="1">
            <a:gsLst>
              <a:gs pos="0">
                <a:srgbClr val="6699FF"/>
              </a:gs>
              <a:gs pos="100000">
                <a:srgbClr val="000099"/>
              </a:gs>
            </a:gsLst>
            <a:lin ang="18900000" scaled="1"/>
          </a:gradFill>
          <a:ln w="9525" algn="ctr">
            <a:solidFill>
              <a:srgbClr val="0000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 name="Cloud"/>
          <p:cNvSpPr>
            <a:spLocks noChangeAspect="1" noEditPoints="1" noChangeArrowheads="1"/>
          </p:cNvSpPr>
          <p:nvPr/>
        </p:nvSpPr>
        <p:spPr bwMode="auto">
          <a:xfrm>
            <a:off x="3124200" y="4495800"/>
            <a:ext cx="2743200" cy="183832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rotWithShape="1">
            <a:gsLst>
              <a:gs pos="0">
                <a:srgbClr val="CCECFF"/>
              </a:gs>
              <a:gs pos="100000">
                <a:srgbClr val="6699FF"/>
              </a:gs>
            </a:gsLst>
            <a:path path="rect">
              <a:fillToRect l="50000" t="50000" r="50000" b="50000"/>
            </a:path>
          </a:gradFill>
          <a:ln w="9525">
            <a:solidFill>
              <a:srgbClr val="000099"/>
            </a:solidFill>
            <a:miter lim="800000"/>
            <a:headEnd/>
            <a:tailEnd/>
          </a:ln>
          <a:effectLst>
            <a:outerShdw dist="107763" dir="2700000" algn="ctr" rotWithShape="0">
              <a:srgbClr val="808080"/>
            </a:outerShdw>
          </a:effectLst>
        </p:spPr>
        <p:txBody>
          <a:bodyPr anchor="ctr"/>
          <a:lstStyle/>
          <a:p>
            <a:pPr algn="ctr" eaLnBrk="1" hangingPunct="1"/>
            <a:r>
              <a:rPr lang="sr-Latn-RS" altLang="en-US" b="1" dirty="0">
                <a:solidFill>
                  <a:srgbClr val="000066"/>
                </a:solidFill>
                <a:effectLst>
                  <a:outerShdw blurRad="38100" dist="38100" dir="2700000" algn="tl">
                    <a:srgbClr val="000000"/>
                  </a:outerShdw>
                </a:effectLst>
              </a:rPr>
              <a:t>Optimal flight schedule</a:t>
            </a:r>
            <a:endParaRPr lang="en-US" altLang="en-US" b="1" dirty="0">
              <a:solidFill>
                <a:srgbClr val="000066"/>
              </a:solidFill>
              <a:effectLst>
                <a:outerShdw blurRad="38100" dist="38100" dir="2700000" algn="tl">
                  <a:srgbClr val="000000"/>
                </a:outerShdw>
              </a:effectLst>
            </a:endParaRPr>
          </a:p>
          <a:p>
            <a:pPr algn="ctr"/>
            <a:r>
              <a:rPr lang="en-US" altLang="en-US" b="1" dirty="0">
                <a:solidFill>
                  <a:srgbClr val="000066"/>
                </a:solidFill>
                <a:effectLst>
                  <a:outerShdw blurRad="38100" dist="38100" dir="2700000" algn="tl">
                    <a:srgbClr val="000000"/>
                  </a:outerShdw>
                </a:effectLst>
              </a:rPr>
              <a:t>(</a:t>
            </a:r>
            <a:r>
              <a:rPr lang="sr-Latn-RS" altLang="en-US" b="1" dirty="0">
                <a:solidFill>
                  <a:srgbClr val="000066"/>
                </a:solidFill>
                <a:effectLst>
                  <a:outerShdw blurRad="38100" dist="38100" dir="2700000" algn="tl">
                    <a:srgbClr val="000000"/>
                  </a:outerShdw>
                </a:effectLst>
              </a:rPr>
              <a:t>Dream</a:t>
            </a:r>
            <a:r>
              <a:rPr lang="en-US" altLang="en-US" b="1" dirty="0">
                <a:solidFill>
                  <a:srgbClr val="000066"/>
                </a:solidFill>
                <a:effectLst>
                  <a:outerShdw blurRad="38100" dist="38100" dir="2700000" algn="tl">
                    <a:srgbClr val="000000"/>
                  </a:outerShdw>
                </a:effectLst>
              </a:rPr>
              <a:t>)</a:t>
            </a:r>
          </a:p>
        </p:txBody>
      </p:sp>
    </p:spTree>
    <p:extLst>
      <p:ext uri="{BB962C8B-B14F-4D97-AF65-F5344CB8AC3E}">
        <p14:creationId xmlns:p14="http://schemas.microsoft.com/office/powerpoint/2010/main" val="2435052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sr-Latn-RS" altLang="en-US" dirty="0"/>
              <a:t>Influences on </a:t>
            </a:r>
            <a:r>
              <a:rPr lang="sr-Latn-RS" altLang="en-US" dirty="0" err="1"/>
              <a:t>Planned</a:t>
            </a:r>
            <a:r>
              <a:rPr lang="sr-Latn-RS" altLang="en-US" dirty="0"/>
              <a:t> </a:t>
            </a:r>
            <a:r>
              <a:rPr lang="sr-Latn-RS" altLang="en-US" dirty="0" err="1"/>
              <a:t>Flight</a:t>
            </a:r>
            <a:r>
              <a:rPr lang="sr-Latn-RS" altLang="en-US" dirty="0"/>
              <a:t> Schedule </a:t>
            </a:r>
            <a:r>
              <a:rPr lang="sr-Latn-RS" altLang="en-US" dirty="0" err="1"/>
              <a:t>and</a:t>
            </a:r>
            <a:r>
              <a:rPr lang="sr-Latn-RS" altLang="en-US" dirty="0"/>
              <a:t> </a:t>
            </a:r>
            <a:r>
              <a:rPr lang="sr-Latn-RS" altLang="en-US" dirty="0" err="1"/>
              <a:t>Consequences</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7</a:t>
            </a:fld>
            <a:endParaRPr lang="en-GB" dirty="0"/>
          </a:p>
        </p:txBody>
      </p:sp>
      <p:sp>
        <p:nvSpPr>
          <p:cNvPr id="7" name="Cloud"/>
          <p:cNvSpPr>
            <a:spLocks noChangeAspect="1" noEditPoints="1" noChangeArrowheads="1"/>
          </p:cNvSpPr>
          <p:nvPr/>
        </p:nvSpPr>
        <p:spPr bwMode="auto">
          <a:xfrm>
            <a:off x="1447800" y="3613150"/>
            <a:ext cx="1752600" cy="1066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rotWithShape="1">
            <a:gsLst>
              <a:gs pos="0">
                <a:srgbClr val="CCECFF"/>
              </a:gs>
              <a:gs pos="100000">
                <a:srgbClr val="99CCFF"/>
              </a:gs>
            </a:gsLst>
            <a:path path="rect">
              <a:fillToRect l="50000" t="50000" r="50000" b="50000"/>
            </a:path>
          </a:gradFill>
          <a:ln>
            <a:noFill/>
          </a:ln>
          <a:effectLst>
            <a:outerShdw dist="107763" dir="2700000" algn="ctr" rotWithShape="0">
              <a:srgbClr val="808080"/>
            </a:outerShdw>
          </a:effectLst>
          <a:extLst>
            <a:ext uri="{91240B29-F687-4F45-9708-019B960494DF}">
              <a14:hiddenLine xmlns:a14="http://schemas.microsoft.com/office/drawing/2010/main" w="9525">
                <a:solidFill>
                  <a:srgbClr val="6699FF"/>
                </a:solidFill>
                <a:miter lim="800000"/>
                <a:headEnd/>
                <a:tailEnd/>
              </a14:hiddenLine>
            </a:ext>
          </a:extLst>
        </p:spPr>
        <p:txBody>
          <a:bodyPr/>
          <a:lstStyle/>
          <a:p>
            <a:pPr algn="ctr" eaLnBrk="1" hangingPunct="1"/>
            <a:r>
              <a:rPr lang="en-US" altLang="en-US" sz="1600" i="0">
                <a:effectLst>
                  <a:outerShdw blurRad="38100" dist="38100" dir="2700000" algn="tl">
                    <a:srgbClr val="000000"/>
                  </a:outerShdw>
                </a:effectLst>
                <a:latin typeface="+mj-lt"/>
              </a:rPr>
              <a:t>Planned flight schedule</a:t>
            </a:r>
          </a:p>
        </p:txBody>
      </p:sp>
      <p:sp>
        <p:nvSpPr>
          <p:cNvPr id="8" name="AutoShape 8"/>
          <p:cNvSpPr>
            <a:spLocks noChangeArrowheads="1"/>
          </p:cNvSpPr>
          <p:nvPr/>
        </p:nvSpPr>
        <p:spPr bwMode="auto">
          <a:xfrm rot="20006097">
            <a:off x="1066800" y="2890838"/>
            <a:ext cx="381000" cy="990600"/>
          </a:xfrm>
          <a:prstGeom prst="lightningBolt">
            <a:avLst/>
          </a:prstGeom>
          <a:gradFill rotWithShape="1">
            <a:gsLst>
              <a:gs pos="0">
                <a:schemeClr val="bg1"/>
              </a:gs>
              <a:gs pos="50000">
                <a:srgbClr val="000099"/>
              </a:gs>
              <a:gs pos="100000">
                <a:schemeClr val="bg1"/>
              </a:gs>
            </a:gsLst>
            <a:lin ang="0" scaled="1"/>
          </a:gradFill>
          <a:ln>
            <a:noFill/>
          </a:ln>
          <a:effectLst/>
          <a:extLst>
            <a:ext uri="{91240B29-F687-4F45-9708-019B960494DF}">
              <a14:hiddenLine xmlns:a14="http://schemas.microsoft.com/office/drawing/2010/main" w="9525"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9" name="AutoShape 9"/>
          <p:cNvSpPr>
            <a:spLocks noChangeArrowheads="1"/>
          </p:cNvSpPr>
          <p:nvPr/>
        </p:nvSpPr>
        <p:spPr bwMode="auto">
          <a:xfrm flipV="1">
            <a:off x="304800" y="4222750"/>
            <a:ext cx="1143000" cy="304800"/>
          </a:xfrm>
          <a:prstGeom prst="lightningBolt">
            <a:avLst/>
          </a:prstGeom>
          <a:gradFill rotWithShape="1">
            <a:gsLst>
              <a:gs pos="0">
                <a:schemeClr val="bg1"/>
              </a:gs>
              <a:gs pos="50000">
                <a:srgbClr val="000099"/>
              </a:gs>
              <a:gs pos="100000">
                <a:schemeClr val="bg1"/>
              </a:gs>
            </a:gsLst>
            <a:lin ang="0" scaled="1"/>
          </a:gradFill>
          <a:ln>
            <a:noFill/>
          </a:ln>
          <a:effectLst/>
          <a:extLst>
            <a:ext uri="{91240B29-F687-4F45-9708-019B960494DF}">
              <a14:hiddenLine xmlns:a14="http://schemas.microsoft.com/office/drawing/2010/main" w="9525"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10" name="AutoShape 10"/>
          <p:cNvSpPr>
            <a:spLocks noChangeArrowheads="1"/>
          </p:cNvSpPr>
          <p:nvPr/>
        </p:nvSpPr>
        <p:spPr bwMode="auto">
          <a:xfrm rot="1712229" flipV="1">
            <a:off x="1676400" y="4603750"/>
            <a:ext cx="381000" cy="990600"/>
          </a:xfrm>
          <a:prstGeom prst="lightningBolt">
            <a:avLst/>
          </a:prstGeom>
          <a:gradFill rotWithShape="1">
            <a:gsLst>
              <a:gs pos="0">
                <a:schemeClr val="bg1"/>
              </a:gs>
              <a:gs pos="50000">
                <a:srgbClr val="000099"/>
              </a:gs>
              <a:gs pos="100000">
                <a:schemeClr val="bg1"/>
              </a:gs>
            </a:gsLst>
            <a:lin ang="0" scaled="1"/>
          </a:gradFill>
          <a:ln>
            <a:noFill/>
          </a:ln>
          <a:effectLst/>
          <a:extLst>
            <a:ext uri="{91240B29-F687-4F45-9708-019B960494DF}">
              <a14:hiddenLine xmlns:a14="http://schemas.microsoft.com/office/drawing/2010/main" w="9525"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11" name="Text Box 12"/>
          <p:cNvSpPr txBox="1">
            <a:spLocks noChangeArrowheads="1"/>
          </p:cNvSpPr>
          <p:nvPr/>
        </p:nvSpPr>
        <p:spPr bwMode="auto">
          <a:xfrm>
            <a:off x="228600" y="3549650"/>
            <a:ext cx="9144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l-SI" altLang="en-US" sz="1400" i="0">
                <a:latin typeface="+mj-lt"/>
              </a:rPr>
              <a:t>Crew absence or delay</a:t>
            </a:r>
            <a:endParaRPr lang="en-US" altLang="en-US" sz="1400" i="0">
              <a:effectLst>
                <a:outerShdw blurRad="38100" dist="38100" dir="2700000" algn="tl">
                  <a:srgbClr val="C0C0C0"/>
                </a:outerShdw>
              </a:effectLst>
              <a:latin typeface="+mj-lt"/>
            </a:endParaRPr>
          </a:p>
        </p:txBody>
      </p:sp>
      <p:sp>
        <p:nvSpPr>
          <p:cNvPr id="12" name="Text Box 14"/>
          <p:cNvSpPr txBox="1">
            <a:spLocks noChangeArrowheads="1"/>
          </p:cNvSpPr>
          <p:nvPr/>
        </p:nvSpPr>
        <p:spPr bwMode="auto">
          <a:xfrm>
            <a:off x="1752600" y="2117725"/>
            <a:ext cx="1371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en-US" sz="1400" i="0">
                <a:latin typeface="+mj-lt"/>
              </a:rPr>
              <a:t>Meteorological </a:t>
            </a:r>
            <a:r>
              <a:rPr lang="sl-SI" altLang="en-US" sz="1400" i="0">
                <a:latin typeface="+mj-lt"/>
              </a:rPr>
              <a:t>conditions</a:t>
            </a:r>
            <a:endParaRPr lang="en-US" altLang="en-US" sz="1400" i="0">
              <a:latin typeface="+mj-lt"/>
            </a:endParaRPr>
          </a:p>
        </p:txBody>
      </p:sp>
      <p:sp>
        <p:nvSpPr>
          <p:cNvPr id="13" name="AutoShape 15"/>
          <p:cNvSpPr>
            <a:spLocks noChangeArrowheads="1"/>
          </p:cNvSpPr>
          <p:nvPr/>
        </p:nvSpPr>
        <p:spPr bwMode="auto">
          <a:xfrm rot="20375647" flipH="1">
            <a:off x="2362200" y="2586038"/>
            <a:ext cx="381000" cy="990600"/>
          </a:xfrm>
          <a:prstGeom prst="lightningBolt">
            <a:avLst/>
          </a:prstGeom>
          <a:gradFill rotWithShape="1">
            <a:gsLst>
              <a:gs pos="0">
                <a:schemeClr val="bg1"/>
              </a:gs>
              <a:gs pos="50000">
                <a:srgbClr val="000099"/>
              </a:gs>
              <a:gs pos="100000">
                <a:schemeClr val="bg1"/>
              </a:gs>
            </a:gsLst>
            <a:lin ang="0" scaled="1"/>
          </a:gradFill>
          <a:ln>
            <a:noFill/>
          </a:ln>
          <a:effectLst/>
          <a:extLst>
            <a:ext uri="{91240B29-F687-4F45-9708-019B960494DF}">
              <a14:hiddenLine xmlns:a14="http://schemas.microsoft.com/office/drawing/2010/main" w="9525"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14" name="AutoShape 16"/>
          <p:cNvSpPr>
            <a:spLocks noChangeArrowheads="1"/>
          </p:cNvSpPr>
          <p:nvPr/>
        </p:nvSpPr>
        <p:spPr bwMode="auto">
          <a:xfrm>
            <a:off x="3886200" y="3765550"/>
            <a:ext cx="1143000" cy="381000"/>
          </a:xfrm>
          <a:prstGeom prst="rightArrow">
            <a:avLst>
              <a:gd name="adj1" fmla="val 50000"/>
              <a:gd name="adj2" fmla="val 75000"/>
            </a:avLst>
          </a:prstGeom>
          <a:solidFill>
            <a:srgbClr val="66AFDF"/>
          </a:solidFill>
          <a:ln>
            <a:noFill/>
          </a:ln>
          <a:effectLst>
            <a:prstShdw prst="shdw13" dist="53882" dir="13500000">
              <a:schemeClr val="bg2">
                <a:alpha val="50000"/>
              </a:schemeClr>
            </a:prstShdw>
          </a:effectLst>
          <a:extLst>
            <a:ext uri="{91240B29-F687-4F45-9708-019B960494DF}">
              <a14:hiddenLine xmlns:a14="http://schemas.microsoft.com/office/drawing/2010/main" w="9525" algn="ctr">
                <a:solidFill>
                  <a:srgbClr val="0033CC"/>
                </a:solidFill>
                <a:miter lim="800000"/>
                <a:headEnd/>
                <a:tailEnd/>
              </a14:hiddenLine>
            </a:ext>
          </a:extLst>
        </p:spPr>
        <p:txBody>
          <a:bodyPr wrap="none" anchor="ctr"/>
          <a:lstStyle/>
          <a:p>
            <a:endParaRPr lang="en-US">
              <a:latin typeface="+mj-lt"/>
            </a:endParaRPr>
          </a:p>
        </p:txBody>
      </p:sp>
      <p:sp>
        <p:nvSpPr>
          <p:cNvPr id="15" name="AutoShape 17"/>
          <p:cNvSpPr>
            <a:spLocks noChangeArrowheads="1"/>
          </p:cNvSpPr>
          <p:nvPr/>
        </p:nvSpPr>
        <p:spPr bwMode="auto">
          <a:xfrm>
            <a:off x="5257800" y="3003550"/>
            <a:ext cx="1447800" cy="1828800"/>
          </a:xfrm>
          <a:prstGeom prst="irregularSeal2">
            <a:avLst/>
          </a:prstGeom>
          <a:gradFill rotWithShape="1">
            <a:gsLst>
              <a:gs pos="0">
                <a:srgbClr val="CCECFF"/>
              </a:gs>
              <a:gs pos="100000">
                <a:srgbClr val="99CCFF"/>
              </a:gs>
            </a:gsLst>
            <a:path path="shape">
              <a:fillToRect l="50000" t="50000" r="50000" b="50000"/>
            </a:path>
          </a:gradFill>
          <a:ln>
            <a:noFill/>
          </a:ln>
          <a:effectLst/>
          <a:extLst>
            <a:ext uri="{91240B29-F687-4F45-9708-019B960494DF}">
              <a14:hiddenLine xmlns:a14="http://schemas.microsoft.com/office/drawing/2010/main" w="9525" algn="ctr">
                <a:solidFill>
                  <a:srgbClr val="66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en-US" altLang="en-US" sz="1600" b="1" i="0">
                <a:latin typeface="+mj-lt"/>
              </a:rPr>
              <a:t>Reality</a:t>
            </a:r>
          </a:p>
        </p:txBody>
      </p:sp>
      <p:sp>
        <p:nvSpPr>
          <p:cNvPr id="16" name="Text Box 19"/>
          <p:cNvSpPr txBox="1">
            <a:spLocks noChangeArrowheads="1"/>
          </p:cNvSpPr>
          <p:nvPr/>
        </p:nvSpPr>
        <p:spPr bwMode="auto">
          <a:xfrm>
            <a:off x="6477000" y="5160963"/>
            <a:ext cx="10196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i="0">
                <a:latin typeface="+mj-lt"/>
              </a:rPr>
              <a:t>Flight delay</a:t>
            </a:r>
          </a:p>
        </p:txBody>
      </p:sp>
      <p:sp>
        <p:nvSpPr>
          <p:cNvPr id="17" name="Text Box 20"/>
          <p:cNvSpPr txBox="1">
            <a:spLocks noChangeArrowheads="1"/>
          </p:cNvSpPr>
          <p:nvPr/>
        </p:nvSpPr>
        <p:spPr bwMode="auto">
          <a:xfrm>
            <a:off x="4800600" y="5518150"/>
            <a:ext cx="11366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en-US" altLang="en-US" sz="1400" i="0">
                <a:latin typeface="+mj-lt"/>
              </a:rPr>
              <a:t>Missed connection</a:t>
            </a:r>
          </a:p>
        </p:txBody>
      </p:sp>
      <p:sp>
        <p:nvSpPr>
          <p:cNvPr id="18" name="Text Box 21"/>
          <p:cNvSpPr txBox="1">
            <a:spLocks noChangeArrowheads="1"/>
          </p:cNvSpPr>
          <p:nvPr/>
        </p:nvSpPr>
        <p:spPr bwMode="auto">
          <a:xfrm>
            <a:off x="4724400" y="2341563"/>
            <a:ext cx="99014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i="0">
                <a:latin typeface="+mj-lt"/>
              </a:rPr>
              <a:t>Spare crew</a:t>
            </a:r>
          </a:p>
        </p:txBody>
      </p:sp>
      <p:sp>
        <p:nvSpPr>
          <p:cNvPr id="19" name="Text Box 22"/>
          <p:cNvSpPr txBox="1">
            <a:spLocks noChangeArrowheads="1"/>
          </p:cNvSpPr>
          <p:nvPr/>
        </p:nvSpPr>
        <p:spPr bwMode="auto">
          <a:xfrm>
            <a:off x="6248400" y="2189163"/>
            <a:ext cx="9705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400" i="0">
                <a:latin typeface="+mj-lt"/>
              </a:rPr>
              <a:t>Ferry flight</a:t>
            </a:r>
          </a:p>
        </p:txBody>
      </p:sp>
      <p:sp>
        <p:nvSpPr>
          <p:cNvPr id="20" name="Rectangle 28"/>
          <p:cNvSpPr>
            <a:spLocks noChangeArrowheads="1"/>
          </p:cNvSpPr>
          <p:nvPr/>
        </p:nvSpPr>
        <p:spPr bwMode="auto">
          <a:xfrm>
            <a:off x="457200" y="5441950"/>
            <a:ext cx="17526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400" i="0" dirty="0">
                <a:latin typeface="+mj-lt"/>
              </a:rPr>
              <a:t>Irregularity during passenger boarding or baggage processing</a:t>
            </a:r>
          </a:p>
        </p:txBody>
      </p:sp>
      <p:sp>
        <p:nvSpPr>
          <p:cNvPr id="21" name="Rectangle 29"/>
          <p:cNvSpPr>
            <a:spLocks noChangeArrowheads="1"/>
          </p:cNvSpPr>
          <p:nvPr/>
        </p:nvSpPr>
        <p:spPr bwMode="auto">
          <a:xfrm>
            <a:off x="457200" y="2470150"/>
            <a:ext cx="1066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400" i="0">
                <a:latin typeface="+mj-lt"/>
              </a:rPr>
              <a:t>Aircraft failure</a:t>
            </a:r>
            <a:endParaRPr lang="sl-SI" altLang="en-US" sz="1400" i="0">
              <a:latin typeface="+mj-lt"/>
            </a:endParaRPr>
          </a:p>
        </p:txBody>
      </p:sp>
      <p:sp>
        <p:nvSpPr>
          <p:cNvPr id="22" name="Rectangle 30"/>
          <p:cNvSpPr>
            <a:spLocks noChangeArrowheads="1"/>
          </p:cNvSpPr>
          <p:nvPr/>
        </p:nvSpPr>
        <p:spPr bwMode="auto">
          <a:xfrm>
            <a:off x="2743200" y="5441950"/>
            <a:ext cx="12954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400" i="0">
                <a:latin typeface="+mj-lt"/>
              </a:rPr>
              <a:t>Errors in estimation of time</a:t>
            </a:r>
            <a:endParaRPr lang="sl-SI" altLang="en-US" sz="1400">
              <a:latin typeface="+mj-lt"/>
            </a:endParaRPr>
          </a:p>
        </p:txBody>
      </p:sp>
      <p:sp>
        <p:nvSpPr>
          <p:cNvPr id="23" name="Rectangle 31"/>
          <p:cNvSpPr>
            <a:spLocks noChangeArrowheads="1"/>
          </p:cNvSpPr>
          <p:nvPr/>
        </p:nvSpPr>
        <p:spPr bwMode="auto">
          <a:xfrm>
            <a:off x="3048000" y="2270125"/>
            <a:ext cx="1447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l-SI" altLang="en-US" sz="1400" i="0">
                <a:latin typeface="+mj-lt"/>
              </a:rPr>
              <a:t>A</a:t>
            </a:r>
            <a:r>
              <a:rPr lang="en-US" altLang="en-US" sz="1400" i="0">
                <a:latin typeface="+mj-lt"/>
              </a:rPr>
              <a:t>i</a:t>
            </a:r>
            <a:r>
              <a:rPr lang="sl-SI" altLang="en-US" sz="1400" i="0">
                <a:latin typeface="+mj-lt"/>
              </a:rPr>
              <a:t>rport congestion</a:t>
            </a:r>
            <a:endParaRPr lang="en-US" altLang="en-US" sz="1400" i="0">
              <a:latin typeface="+mj-lt"/>
            </a:endParaRPr>
          </a:p>
        </p:txBody>
      </p:sp>
      <p:sp>
        <p:nvSpPr>
          <p:cNvPr id="24" name="Rectangle 32"/>
          <p:cNvSpPr>
            <a:spLocks noChangeArrowheads="1"/>
          </p:cNvSpPr>
          <p:nvPr/>
        </p:nvSpPr>
        <p:spPr bwMode="auto">
          <a:xfrm>
            <a:off x="3505200" y="4756150"/>
            <a:ext cx="1219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l-SI" altLang="en-US" sz="1400" i="0">
                <a:latin typeface="+mj-lt"/>
              </a:rPr>
              <a:t>Air traffic control</a:t>
            </a:r>
            <a:endParaRPr lang="en-US" altLang="en-US" sz="1400" i="0">
              <a:latin typeface="+mj-lt"/>
            </a:endParaRPr>
          </a:p>
        </p:txBody>
      </p:sp>
      <p:sp>
        <p:nvSpPr>
          <p:cNvPr id="25" name="AutoShape 33"/>
          <p:cNvSpPr>
            <a:spLocks noChangeArrowheads="1"/>
          </p:cNvSpPr>
          <p:nvPr/>
        </p:nvSpPr>
        <p:spPr bwMode="auto">
          <a:xfrm rot="3552408">
            <a:off x="3124200" y="2698750"/>
            <a:ext cx="381000" cy="990600"/>
          </a:xfrm>
          <a:prstGeom prst="lightningBolt">
            <a:avLst/>
          </a:prstGeom>
          <a:gradFill rotWithShape="1">
            <a:gsLst>
              <a:gs pos="0">
                <a:schemeClr val="bg1"/>
              </a:gs>
              <a:gs pos="50000">
                <a:srgbClr val="000099"/>
              </a:gs>
              <a:gs pos="100000">
                <a:schemeClr val="bg1"/>
              </a:gs>
            </a:gsLst>
            <a:lin ang="0" scaled="1"/>
          </a:gradFill>
          <a:ln>
            <a:noFill/>
          </a:ln>
          <a:effectLst/>
          <a:extLst>
            <a:ext uri="{91240B29-F687-4F45-9708-019B960494DF}">
              <a14:hiddenLine xmlns:a14="http://schemas.microsoft.com/office/drawing/2010/main" w="9525"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26" name="AutoShape 34"/>
          <p:cNvSpPr>
            <a:spLocks noChangeArrowheads="1"/>
          </p:cNvSpPr>
          <p:nvPr/>
        </p:nvSpPr>
        <p:spPr bwMode="auto">
          <a:xfrm rot="8429703">
            <a:off x="3505200" y="3994150"/>
            <a:ext cx="381000" cy="990600"/>
          </a:xfrm>
          <a:prstGeom prst="lightningBolt">
            <a:avLst/>
          </a:prstGeom>
          <a:gradFill rotWithShape="1">
            <a:gsLst>
              <a:gs pos="0">
                <a:schemeClr val="bg1"/>
              </a:gs>
              <a:gs pos="50000">
                <a:srgbClr val="000099"/>
              </a:gs>
              <a:gs pos="100000">
                <a:schemeClr val="bg1"/>
              </a:gs>
            </a:gsLst>
            <a:lin ang="0" scaled="1"/>
          </a:gradFill>
          <a:ln>
            <a:noFill/>
          </a:ln>
          <a:effectLst/>
          <a:extLst>
            <a:ext uri="{91240B29-F687-4F45-9708-019B960494DF}">
              <a14:hiddenLine xmlns:a14="http://schemas.microsoft.com/office/drawing/2010/main" w="9525"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27" name="AutoShape 35"/>
          <p:cNvSpPr>
            <a:spLocks noChangeArrowheads="1"/>
          </p:cNvSpPr>
          <p:nvPr/>
        </p:nvSpPr>
        <p:spPr bwMode="auto">
          <a:xfrm rot="9977200">
            <a:off x="2971800" y="4527550"/>
            <a:ext cx="381000" cy="990600"/>
          </a:xfrm>
          <a:prstGeom prst="lightningBolt">
            <a:avLst/>
          </a:prstGeom>
          <a:gradFill rotWithShape="1">
            <a:gsLst>
              <a:gs pos="0">
                <a:schemeClr val="bg1"/>
              </a:gs>
              <a:gs pos="50000">
                <a:srgbClr val="000099"/>
              </a:gs>
              <a:gs pos="100000">
                <a:schemeClr val="bg1"/>
              </a:gs>
            </a:gsLst>
            <a:lin ang="0" scaled="1"/>
          </a:gradFill>
          <a:ln>
            <a:noFill/>
          </a:ln>
          <a:effectLst/>
          <a:extLst>
            <a:ext uri="{91240B29-F687-4F45-9708-019B960494DF}">
              <a14:hiddenLine xmlns:a14="http://schemas.microsoft.com/office/drawing/2010/main" w="9525"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28" name="AutoShape 37"/>
          <p:cNvSpPr>
            <a:spLocks noChangeArrowheads="1"/>
          </p:cNvSpPr>
          <p:nvPr/>
        </p:nvSpPr>
        <p:spPr bwMode="auto">
          <a:xfrm rot="17984693">
            <a:off x="6248400" y="2774950"/>
            <a:ext cx="762000" cy="1524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FFFFFF"/>
              </a:gs>
              <a:gs pos="100000">
                <a:srgbClr val="0000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29" name="AutoShape 38"/>
          <p:cNvSpPr>
            <a:spLocks noChangeArrowheads="1"/>
          </p:cNvSpPr>
          <p:nvPr/>
        </p:nvSpPr>
        <p:spPr bwMode="auto">
          <a:xfrm rot="14435231">
            <a:off x="5133182" y="2826543"/>
            <a:ext cx="762000" cy="201613"/>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FFFFFF"/>
              </a:gs>
              <a:gs pos="100000">
                <a:srgbClr val="0000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30" name="AutoShape 39"/>
          <p:cNvSpPr>
            <a:spLocks noChangeArrowheads="1"/>
          </p:cNvSpPr>
          <p:nvPr/>
        </p:nvSpPr>
        <p:spPr bwMode="auto">
          <a:xfrm rot="7313960">
            <a:off x="5099051" y="5078412"/>
            <a:ext cx="762000" cy="1428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FFFFFF"/>
              </a:gs>
              <a:gs pos="100000">
                <a:srgbClr val="0000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sp>
        <p:nvSpPr>
          <p:cNvPr id="31" name="AutoShape 40"/>
          <p:cNvSpPr>
            <a:spLocks noChangeArrowheads="1"/>
          </p:cNvSpPr>
          <p:nvPr/>
        </p:nvSpPr>
        <p:spPr bwMode="auto">
          <a:xfrm rot="3266188">
            <a:off x="6310313" y="4711700"/>
            <a:ext cx="762000" cy="1524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FFFFFF"/>
              </a:gs>
              <a:gs pos="100000">
                <a:srgbClr val="000099"/>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mj-lt"/>
            </a:endParaRPr>
          </a:p>
        </p:txBody>
      </p:sp>
      <p:grpSp>
        <p:nvGrpSpPr>
          <p:cNvPr id="32" name="Group 48"/>
          <p:cNvGrpSpPr>
            <a:grpSpLocks/>
          </p:cNvGrpSpPr>
          <p:nvPr/>
        </p:nvGrpSpPr>
        <p:grpSpPr bwMode="auto">
          <a:xfrm>
            <a:off x="7315200" y="3613150"/>
            <a:ext cx="1676400" cy="1220788"/>
            <a:chOff x="4512" y="1728"/>
            <a:chExt cx="1056" cy="769"/>
          </a:xfrm>
        </p:grpSpPr>
        <p:pic>
          <p:nvPicPr>
            <p:cNvPr id="33" name="Picture 47" descr="MPj0432855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2" y="2064"/>
              <a:ext cx="576" cy="43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4" descr="MCj043960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2" y="1728"/>
              <a:ext cx="816" cy="47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0868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0-#ppt_h/2"/>
                                          </p:val>
                                        </p:tav>
                                        <p:tav tm="100000">
                                          <p:val>
                                            <p:strVal val="#ppt_y"/>
                                          </p:val>
                                        </p:tav>
                                      </p:tavLst>
                                    </p:anim>
                                  </p:childTnLst>
                                </p:cTn>
                              </p:par>
                              <p:par>
                                <p:cTn id="15" presetID="2" presetClass="entr" presetSubtype="9"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childTnLst>
                          </p:cTn>
                        </p:par>
                        <p:par>
                          <p:cTn id="19" fill="hold">
                            <p:stCondLst>
                              <p:cond delay="500"/>
                            </p:stCondLst>
                            <p:childTnLst>
                              <p:par>
                                <p:cTn id="20" presetID="2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childTnLst>
                                </p:cTn>
                              </p:par>
                            </p:childTnLst>
                          </p:cTn>
                        </p:par>
                        <p:par>
                          <p:cTn id="37" fill="hold">
                            <p:stCondLst>
                              <p:cond delay="1500"/>
                            </p:stCondLst>
                            <p:childTnLst>
                              <p:par>
                                <p:cTn id="38" presetID="23" presetClass="entr" presetSubtype="16"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childTnLst>
                                </p:cTn>
                              </p:par>
                            </p:childTnLst>
                          </p:cTn>
                        </p:par>
                        <p:par>
                          <p:cTn id="46" fill="hold">
                            <p:stCondLst>
                              <p:cond delay="2000"/>
                            </p:stCondLst>
                            <p:childTnLst>
                              <p:par>
                                <p:cTn id="47" presetID="23" presetClass="entr" presetSubtype="16"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childTnLst>
                                </p:cTn>
                              </p:par>
                            </p:childTnLst>
                          </p:cTn>
                        </p:par>
                        <p:par>
                          <p:cTn id="55" fill="hold">
                            <p:stCondLst>
                              <p:cond delay="2500"/>
                            </p:stCondLst>
                            <p:childTnLst>
                              <p:par>
                                <p:cTn id="56" presetID="23" presetClass="entr" presetSubtype="16"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childTnLst>
                                </p:cTn>
                              </p:par>
                            </p:childTnLst>
                          </p:cTn>
                        </p:par>
                        <p:par>
                          <p:cTn id="64" fill="hold">
                            <p:stCondLst>
                              <p:cond delay="3000"/>
                            </p:stCondLst>
                            <p:childTnLst>
                              <p:par>
                                <p:cTn id="65" presetID="23" presetClass="entr" presetSubtype="16"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childTnLst>
                                </p:cTn>
                              </p:par>
                              <p:par>
                                <p:cTn id="69" presetID="2" presetClass="entr" presetSubtype="12" fill="hold"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0-#ppt_w/2"/>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childTnLst>
                                </p:cTn>
                              </p:par>
                            </p:childTnLst>
                          </p:cTn>
                        </p:par>
                        <p:par>
                          <p:cTn id="77" fill="hold">
                            <p:stCondLst>
                              <p:cond delay="0"/>
                            </p:stCondLst>
                            <p:childTnLst>
                              <p:par>
                                <p:cTn id="78" presetID="23" presetClass="entr" presetSubtype="16"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p:cTn id="80" dur="500" fill="hold"/>
                                        <p:tgtEl>
                                          <p:spTgt spid="15"/>
                                        </p:tgtEl>
                                        <p:attrNameLst>
                                          <p:attrName>ppt_w</p:attrName>
                                        </p:attrNameLst>
                                      </p:cBhvr>
                                      <p:tavLst>
                                        <p:tav tm="0">
                                          <p:val>
                                            <p:fltVal val="0"/>
                                          </p:val>
                                        </p:tav>
                                        <p:tav tm="100000">
                                          <p:val>
                                            <p:strVal val="#ppt_w"/>
                                          </p:val>
                                        </p:tav>
                                      </p:tavLst>
                                    </p:anim>
                                    <p:anim calcmode="lin" valueType="num">
                                      <p:cBhvr>
                                        <p:cTn id="81" dur="500" fill="hold"/>
                                        <p:tgtEl>
                                          <p:spTgt spid="15"/>
                                        </p:tgtEl>
                                        <p:attrNameLst>
                                          <p:attrName>ppt_h</p:attrName>
                                        </p:attrNameLst>
                                      </p:cBhvr>
                                      <p:tavLst>
                                        <p:tav tm="0">
                                          <p:val>
                                            <p:fltVal val="0"/>
                                          </p:val>
                                        </p:tav>
                                        <p:tav tm="100000">
                                          <p:val>
                                            <p:strVal val="#ppt_h"/>
                                          </p:val>
                                        </p:tav>
                                      </p:tavLst>
                                    </p:anim>
                                  </p:childTnLst>
                                </p:cTn>
                              </p:par>
                            </p:childTnLst>
                          </p:cTn>
                        </p:par>
                        <p:par>
                          <p:cTn id="82" fill="hold">
                            <p:stCondLst>
                              <p:cond delay="500"/>
                            </p:stCondLst>
                            <p:childTnLst>
                              <p:par>
                                <p:cTn id="83" presetID="23" presetClass="entr" presetSubtype="16"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childTnLst>
                                </p:cTn>
                              </p:par>
                              <p:par>
                                <p:cTn id="87" presetID="23" presetClass="entr" presetSubtype="16" fill="hold" nodeType="with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p:cTn id="89" dur="500" fill="hold"/>
                                        <p:tgtEl>
                                          <p:spTgt spid="29"/>
                                        </p:tgtEl>
                                        <p:attrNameLst>
                                          <p:attrName>ppt_w</p:attrName>
                                        </p:attrNameLst>
                                      </p:cBhvr>
                                      <p:tavLst>
                                        <p:tav tm="0">
                                          <p:val>
                                            <p:fltVal val="0"/>
                                          </p:val>
                                        </p:tav>
                                        <p:tav tm="100000">
                                          <p:val>
                                            <p:strVal val="#ppt_w"/>
                                          </p:val>
                                        </p:tav>
                                      </p:tavLst>
                                    </p:anim>
                                    <p:anim calcmode="lin" valueType="num">
                                      <p:cBhvr>
                                        <p:cTn id="90" dur="500" fill="hold"/>
                                        <p:tgtEl>
                                          <p:spTgt spid="29"/>
                                        </p:tgtEl>
                                        <p:attrNameLst>
                                          <p:attrName>ppt_h</p:attrName>
                                        </p:attrNameLst>
                                      </p:cBhvr>
                                      <p:tavLst>
                                        <p:tav tm="0">
                                          <p:val>
                                            <p:fltVal val="0"/>
                                          </p:val>
                                        </p:tav>
                                        <p:tav tm="100000">
                                          <p:val>
                                            <p:strVal val="#ppt_h"/>
                                          </p:val>
                                        </p:tav>
                                      </p:tavLst>
                                    </p:anim>
                                  </p:childTnLst>
                                </p:cTn>
                              </p:par>
                              <p:par>
                                <p:cTn id="91" presetID="23" presetClass="entr" presetSubtype="16" fill="hold" grpId="0" nodeType="withEffect">
                                  <p:stCondLst>
                                    <p:cond delay="0"/>
                                  </p:stCondLst>
                                  <p:childTnLst>
                                    <p:set>
                                      <p:cBhvr>
                                        <p:cTn id="92" dur="1" fill="hold">
                                          <p:stCondLst>
                                            <p:cond delay="0"/>
                                          </p:stCondLst>
                                        </p:cTn>
                                        <p:tgtEl>
                                          <p:spTgt spid="19"/>
                                        </p:tgtEl>
                                        <p:attrNameLst>
                                          <p:attrName>style.visibility</p:attrName>
                                        </p:attrNameLst>
                                      </p:cBhvr>
                                      <p:to>
                                        <p:strVal val="visible"/>
                                      </p:to>
                                    </p:set>
                                    <p:anim calcmode="lin" valueType="num">
                                      <p:cBhvr>
                                        <p:cTn id="93" dur="500" fill="hold"/>
                                        <p:tgtEl>
                                          <p:spTgt spid="19"/>
                                        </p:tgtEl>
                                        <p:attrNameLst>
                                          <p:attrName>ppt_w</p:attrName>
                                        </p:attrNameLst>
                                      </p:cBhvr>
                                      <p:tavLst>
                                        <p:tav tm="0">
                                          <p:val>
                                            <p:fltVal val="0"/>
                                          </p:val>
                                        </p:tav>
                                        <p:tav tm="100000">
                                          <p:val>
                                            <p:strVal val="#ppt_w"/>
                                          </p:val>
                                        </p:tav>
                                      </p:tavLst>
                                    </p:anim>
                                    <p:anim calcmode="lin" valueType="num">
                                      <p:cBhvr>
                                        <p:cTn id="94" dur="500" fill="hold"/>
                                        <p:tgtEl>
                                          <p:spTgt spid="19"/>
                                        </p:tgtEl>
                                        <p:attrNameLst>
                                          <p:attrName>ppt_h</p:attrName>
                                        </p:attrNameLst>
                                      </p:cBhvr>
                                      <p:tavLst>
                                        <p:tav tm="0">
                                          <p:val>
                                            <p:fltVal val="0"/>
                                          </p:val>
                                        </p:tav>
                                        <p:tav tm="100000">
                                          <p:val>
                                            <p:strVal val="#ppt_h"/>
                                          </p:val>
                                        </p:tav>
                                      </p:tavLst>
                                    </p:anim>
                                  </p:childTnLst>
                                </p:cTn>
                              </p:par>
                              <p:par>
                                <p:cTn id="95" presetID="23" presetClass="entr" presetSubtype="16"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childTnLst>
                                </p:cTn>
                              </p:par>
                              <p:par>
                                <p:cTn id="99" presetID="23" presetClass="entr" presetSubtype="16" fill="hold"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0"/>
                                  </p:stCondLst>
                                  <p:childTnLst>
                                    <p:set>
                                      <p:cBhvr>
                                        <p:cTn id="104" dur="1" fill="hold">
                                          <p:stCondLst>
                                            <p:cond delay="0"/>
                                          </p:stCondLst>
                                        </p:cTn>
                                        <p:tgtEl>
                                          <p:spTgt spid="16"/>
                                        </p:tgtEl>
                                        <p:attrNameLst>
                                          <p:attrName>style.visibility</p:attrName>
                                        </p:attrNameLst>
                                      </p:cBhvr>
                                      <p:to>
                                        <p:strVal val="visible"/>
                                      </p:to>
                                    </p:set>
                                    <p:anim calcmode="lin" valueType="num">
                                      <p:cBhvr>
                                        <p:cTn id="105" dur="500" fill="hold"/>
                                        <p:tgtEl>
                                          <p:spTgt spid="16"/>
                                        </p:tgtEl>
                                        <p:attrNameLst>
                                          <p:attrName>ppt_w</p:attrName>
                                        </p:attrNameLst>
                                      </p:cBhvr>
                                      <p:tavLst>
                                        <p:tav tm="0">
                                          <p:val>
                                            <p:fltVal val="0"/>
                                          </p:val>
                                        </p:tav>
                                        <p:tav tm="100000">
                                          <p:val>
                                            <p:strVal val="#ppt_w"/>
                                          </p:val>
                                        </p:tav>
                                      </p:tavLst>
                                    </p:anim>
                                    <p:anim calcmode="lin" valueType="num">
                                      <p:cBhvr>
                                        <p:cTn id="106" dur="500" fill="hold"/>
                                        <p:tgtEl>
                                          <p:spTgt spid="16"/>
                                        </p:tgtEl>
                                        <p:attrNameLst>
                                          <p:attrName>ppt_h</p:attrName>
                                        </p:attrNameLst>
                                      </p:cBhvr>
                                      <p:tavLst>
                                        <p:tav tm="0">
                                          <p:val>
                                            <p:fltVal val="0"/>
                                          </p:val>
                                        </p:tav>
                                        <p:tav tm="100000">
                                          <p:val>
                                            <p:strVal val="#ppt_h"/>
                                          </p:val>
                                        </p:tav>
                                      </p:tavLst>
                                    </p:anim>
                                  </p:childTnLst>
                                </p:cTn>
                              </p:par>
                              <p:par>
                                <p:cTn id="107" presetID="23" presetClass="entr" presetSubtype="16" fill="hold" nodeType="with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p:cTn id="109" dur="500" fill="hold"/>
                                        <p:tgtEl>
                                          <p:spTgt spid="30"/>
                                        </p:tgtEl>
                                        <p:attrNameLst>
                                          <p:attrName>ppt_w</p:attrName>
                                        </p:attrNameLst>
                                      </p:cBhvr>
                                      <p:tavLst>
                                        <p:tav tm="0">
                                          <p:val>
                                            <p:fltVal val="0"/>
                                          </p:val>
                                        </p:tav>
                                        <p:tav tm="100000">
                                          <p:val>
                                            <p:strVal val="#ppt_w"/>
                                          </p:val>
                                        </p:tav>
                                      </p:tavLst>
                                    </p:anim>
                                    <p:anim calcmode="lin" valueType="num">
                                      <p:cBhvr>
                                        <p:cTn id="110" dur="500" fill="hold"/>
                                        <p:tgtEl>
                                          <p:spTgt spid="30"/>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500" fill="hold"/>
                                        <p:tgtEl>
                                          <p:spTgt spid="17"/>
                                        </p:tgtEl>
                                        <p:attrNameLst>
                                          <p:attrName>ppt_w</p:attrName>
                                        </p:attrNameLst>
                                      </p:cBhvr>
                                      <p:tavLst>
                                        <p:tav tm="0">
                                          <p:val>
                                            <p:fltVal val="0"/>
                                          </p:val>
                                        </p:tav>
                                        <p:tav tm="100000">
                                          <p:val>
                                            <p:strVal val="#ppt_w"/>
                                          </p:val>
                                        </p:tav>
                                      </p:tavLst>
                                    </p:anim>
                                    <p:anim calcmode="lin" valueType="num">
                                      <p:cBhvr>
                                        <p:cTn id="114" dur="500" fill="hold"/>
                                        <p:tgtEl>
                                          <p:spTgt spid="17"/>
                                        </p:tgtEl>
                                        <p:attrNameLst>
                                          <p:attrName>ppt_h</p:attrName>
                                        </p:attrNameLst>
                                      </p:cBhvr>
                                      <p:tavLst>
                                        <p:tav tm="0">
                                          <p:val>
                                            <p:fltVal val="0"/>
                                          </p:val>
                                        </p:tav>
                                        <p:tav tm="100000">
                                          <p:val>
                                            <p:strVal val="#ppt_h"/>
                                          </p:val>
                                        </p:tav>
                                      </p:tavLst>
                                    </p:anim>
                                  </p:childTnLst>
                                </p:cTn>
                              </p:par>
                            </p:childTnLst>
                          </p:cTn>
                        </p:par>
                        <p:par>
                          <p:cTn id="115" fill="hold">
                            <p:stCondLst>
                              <p:cond delay="1000"/>
                            </p:stCondLst>
                            <p:childTnLst>
                              <p:par>
                                <p:cTn id="116" presetID="26" presetClass="entr" presetSubtype="0" fill="hold" nodeType="after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wipe(down)">
                                      <p:cBhvr>
                                        <p:cTn id="118" dur="580">
                                          <p:stCondLst>
                                            <p:cond delay="0"/>
                                          </p:stCondLst>
                                        </p:cTn>
                                        <p:tgtEl>
                                          <p:spTgt spid="32"/>
                                        </p:tgtEl>
                                      </p:cBhvr>
                                    </p:animEffect>
                                    <p:anim calcmode="lin" valueType="num">
                                      <p:cBhvr>
                                        <p:cTn id="119"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20"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21"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22"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23"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24" dur="26">
                                          <p:stCondLst>
                                            <p:cond delay="650"/>
                                          </p:stCondLst>
                                        </p:cTn>
                                        <p:tgtEl>
                                          <p:spTgt spid="32"/>
                                        </p:tgtEl>
                                      </p:cBhvr>
                                      <p:to x="100000" y="60000"/>
                                    </p:animScale>
                                    <p:animScale>
                                      <p:cBhvr>
                                        <p:cTn id="125" dur="166" decel="50000">
                                          <p:stCondLst>
                                            <p:cond delay="676"/>
                                          </p:stCondLst>
                                        </p:cTn>
                                        <p:tgtEl>
                                          <p:spTgt spid="32"/>
                                        </p:tgtEl>
                                      </p:cBhvr>
                                      <p:to x="100000" y="100000"/>
                                    </p:animScale>
                                    <p:animScale>
                                      <p:cBhvr>
                                        <p:cTn id="126" dur="26">
                                          <p:stCondLst>
                                            <p:cond delay="1312"/>
                                          </p:stCondLst>
                                        </p:cTn>
                                        <p:tgtEl>
                                          <p:spTgt spid="32"/>
                                        </p:tgtEl>
                                      </p:cBhvr>
                                      <p:to x="100000" y="80000"/>
                                    </p:animScale>
                                    <p:animScale>
                                      <p:cBhvr>
                                        <p:cTn id="127" dur="166" decel="50000">
                                          <p:stCondLst>
                                            <p:cond delay="1338"/>
                                          </p:stCondLst>
                                        </p:cTn>
                                        <p:tgtEl>
                                          <p:spTgt spid="32"/>
                                        </p:tgtEl>
                                      </p:cBhvr>
                                      <p:to x="100000" y="100000"/>
                                    </p:animScale>
                                    <p:animScale>
                                      <p:cBhvr>
                                        <p:cTn id="128" dur="26">
                                          <p:stCondLst>
                                            <p:cond delay="1642"/>
                                          </p:stCondLst>
                                        </p:cTn>
                                        <p:tgtEl>
                                          <p:spTgt spid="32"/>
                                        </p:tgtEl>
                                      </p:cBhvr>
                                      <p:to x="100000" y="90000"/>
                                    </p:animScale>
                                    <p:animScale>
                                      <p:cBhvr>
                                        <p:cTn id="129" dur="166" decel="50000">
                                          <p:stCondLst>
                                            <p:cond delay="1668"/>
                                          </p:stCondLst>
                                        </p:cTn>
                                        <p:tgtEl>
                                          <p:spTgt spid="32"/>
                                        </p:tgtEl>
                                      </p:cBhvr>
                                      <p:to x="100000" y="100000"/>
                                    </p:animScale>
                                    <p:animScale>
                                      <p:cBhvr>
                                        <p:cTn id="130" dur="26">
                                          <p:stCondLst>
                                            <p:cond delay="1808"/>
                                          </p:stCondLst>
                                        </p:cTn>
                                        <p:tgtEl>
                                          <p:spTgt spid="32"/>
                                        </p:tgtEl>
                                      </p:cBhvr>
                                      <p:to x="100000" y="95000"/>
                                    </p:animScale>
                                    <p:animScale>
                                      <p:cBhvr>
                                        <p:cTn id="131"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P spid="15" grpId="0" animBg="1"/>
      <p:bldP spid="16" grpId="0"/>
      <p:bldP spid="17" grpId="0"/>
      <p:bldP spid="18" grpId="0"/>
      <p:bldP spid="19" grpId="0"/>
      <p:bldP spid="20" grpId="0"/>
      <p:bldP spid="21"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Disturbance Scheme</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8</a:t>
            </a:fld>
            <a:endParaRPr lang="en-GB" dirty="0"/>
          </a:p>
        </p:txBody>
      </p:sp>
      <p:sp>
        <p:nvSpPr>
          <p:cNvPr id="5" name="Rectangle 21"/>
          <p:cNvSpPr>
            <a:spLocks noChangeArrowheads="1"/>
          </p:cNvSpPr>
          <p:nvPr/>
        </p:nvSpPr>
        <p:spPr bwMode="auto">
          <a:xfrm>
            <a:off x="228600" y="1751013"/>
            <a:ext cx="3581400" cy="2743200"/>
          </a:xfrm>
          <a:prstGeom prst="rect">
            <a:avLst/>
          </a:prstGeom>
          <a:gradFill rotWithShape="0">
            <a:gsLst>
              <a:gs pos="0">
                <a:schemeClr val="accent1"/>
              </a:gs>
              <a:gs pos="100000">
                <a:schemeClr val="accent2"/>
              </a:gs>
            </a:gsLst>
            <a:lin ang="2700000" scaled="1"/>
          </a:gradFill>
          <a:ln>
            <a:noFill/>
          </a:ln>
          <a:effectLst/>
          <a:extLst>
            <a:ext uri="{91240B29-F687-4F45-9708-019B960494DF}">
              <a14:hiddenLine xmlns:a14="http://schemas.microsoft.com/office/drawing/2010/main" w="2857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lvl1pPr marL="342900" indent="-3429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fontAlgn="base">
              <a:spcBef>
                <a:spcPct val="0"/>
              </a:spcBef>
              <a:spcAft>
                <a:spcPct val="0"/>
              </a:spcAft>
              <a:defRPr sz="2400">
                <a:solidFill>
                  <a:schemeClr val="tx1"/>
                </a:solidFill>
                <a:latin typeface="Times New Roman" panose="02020603050405020304" pitchFamily="18" charset="0"/>
              </a:defRPr>
            </a:lvl6pPr>
            <a:lvl7pPr marL="2971800" indent="-228600" fontAlgn="base">
              <a:spcBef>
                <a:spcPct val="0"/>
              </a:spcBef>
              <a:spcAft>
                <a:spcPct val="0"/>
              </a:spcAft>
              <a:defRPr sz="2400">
                <a:solidFill>
                  <a:schemeClr val="tx1"/>
                </a:solidFill>
                <a:latin typeface="Times New Roman" panose="02020603050405020304" pitchFamily="18" charset="0"/>
              </a:defRPr>
            </a:lvl7pPr>
            <a:lvl8pPr marL="3429000" indent="-228600" fontAlgn="base">
              <a:spcBef>
                <a:spcPct val="0"/>
              </a:spcBef>
              <a:spcAft>
                <a:spcPct val="0"/>
              </a:spcAft>
              <a:defRPr sz="2400">
                <a:solidFill>
                  <a:schemeClr val="tx1"/>
                </a:solidFill>
                <a:latin typeface="Times New Roman" panose="02020603050405020304" pitchFamily="18" charset="0"/>
              </a:defRPr>
            </a:lvl8pPr>
            <a:lvl9pPr marL="3886200" indent="-228600" fontAlgn="base">
              <a:spcBef>
                <a:spcPct val="0"/>
              </a:spcBef>
              <a:spcAft>
                <a:spcPct val="0"/>
              </a:spcAft>
              <a:defRPr sz="2400">
                <a:solidFill>
                  <a:schemeClr val="tx1"/>
                </a:solidFill>
                <a:latin typeface="Times New Roman" panose="02020603050405020304" pitchFamily="18" charset="0"/>
              </a:defRPr>
            </a:lvl9pPr>
          </a:lstStyle>
          <a:p>
            <a:pPr eaLnBrk="1" hangingPunct="1">
              <a:lnSpc>
                <a:spcPct val="90000"/>
              </a:lnSpc>
              <a:spcBef>
                <a:spcPct val="20000"/>
              </a:spcBef>
              <a:buClr>
                <a:schemeClr val="bg2"/>
              </a:buClr>
              <a:buFont typeface="Wingdings" panose="05000000000000000000" pitchFamily="2" charset="2"/>
              <a:buChar char="Q"/>
            </a:pPr>
            <a:r>
              <a:rPr lang="en-US" altLang="en-US" sz="1700" i="0">
                <a:solidFill>
                  <a:schemeClr val="bg2"/>
                </a:solidFill>
                <a:latin typeface="+mj-lt"/>
              </a:rPr>
              <a:t>Meteorological </a:t>
            </a:r>
            <a:r>
              <a:rPr lang="sl-SI" altLang="en-US" sz="1700" i="0">
                <a:solidFill>
                  <a:schemeClr val="bg2"/>
                </a:solidFill>
                <a:latin typeface="+mj-lt"/>
              </a:rPr>
              <a:t>conditions</a:t>
            </a:r>
          </a:p>
          <a:p>
            <a:pPr eaLnBrk="1" hangingPunct="1">
              <a:lnSpc>
                <a:spcPct val="90000"/>
              </a:lnSpc>
              <a:spcBef>
                <a:spcPct val="20000"/>
              </a:spcBef>
              <a:buClr>
                <a:schemeClr val="bg2"/>
              </a:buClr>
              <a:buFont typeface="Wingdings" panose="05000000000000000000" pitchFamily="2" charset="2"/>
              <a:buChar char="Q"/>
            </a:pPr>
            <a:r>
              <a:rPr lang="en-US" altLang="en-US" sz="1700" i="0">
                <a:solidFill>
                  <a:schemeClr val="bg2"/>
                </a:solidFill>
                <a:latin typeface="+mj-lt"/>
              </a:rPr>
              <a:t>Aircraft failure</a:t>
            </a:r>
            <a:endParaRPr lang="sl-SI" altLang="en-US" sz="1700" i="0">
              <a:solidFill>
                <a:schemeClr val="bg2"/>
              </a:solidFill>
              <a:latin typeface="+mj-lt"/>
            </a:endParaRPr>
          </a:p>
          <a:p>
            <a:pPr eaLnBrk="1" hangingPunct="1">
              <a:lnSpc>
                <a:spcPct val="90000"/>
              </a:lnSpc>
              <a:spcBef>
                <a:spcPct val="20000"/>
              </a:spcBef>
              <a:buClr>
                <a:schemeClr val="bg2"/>
              </a:buClr>
              <a:buFont typeface="Wingdings" panose="05000000000000000000" pitchFamily="2" charset="2"/>
              <a:buChar char="Q"/>
            </a:pPr>
            <a:r>
              <a:rPr lang="sl-SI" altLang="en-US" sz="1700" i="0">
                <a:solidFill>
                  <a:schemeClr val="bg2"/>
                </a:solidFill>
                <a:latin typeface="+mj-lt"/>
              </a:rPr>
              <a:t>Crew absence or delay</a:t>
            </a:r>
          </a:p>
          <a:p>
            <a:pPr eaLnBrk="1" hangingPunct="1">
              <a:lnSpc>
                <a:spcPct val="90000"/>
              </a:lnSpc>
              <a:spcBef>
                <a:spcPct val="20000"/>
              </a:spcBef>
              <a:buClr>
                <a:schemeClr val="bg2"/>
              </a:buClr>
              <a:buFont typeface="Wingdings" panose="05000000000000000000" pitchFamily="2" charset="2"/>
              <a:buChar char="Q"/>
            </a:pPr>
            <a:r>
              <a:rPr lang="en-US" altLang="en-US" sz="1700" i="0">
                <a:solidFill>
                  <a:schemeClr val="bg2"/>
                </a:solidFill>
                <a:latin typeface="+mj-lt"/>
                <a:cs typeface="Times New Roman" panose="02020603050405020304" pitchFamily="18" charset="0"/>
              </a:rPr>
              <a:t>Errors in estimation of block or turnaround time on some airports</a:t>
            </a:r>
            <a:r>
              <a:rPr lang="en-US" altLang="en-US" sz="1700" i="0">
                <a:solidFill>
                  <a:schemeClr val="bg2"/>
                </a:solidFill>
                <a:latin typeface="+mj-lt"/>
              </a:rPr>
              <a:t> </a:t>
            </a:r>
            <a:endParaRPr lang="sl-SI" altLang="en-US" sz="1700" i="0">
              <a:solidFill>
                <a:schemeClr val="bg2"/>
              </a:solidFill>
              <a:latin typeface="+mj-lt"/>
            </a:endParaRPr>
          </a:p>
          <a:p>
            <a:pPr eaLnBrk="1" hangingPunct="1">
              <a:lnSpc>
                <a:spcPct val="90000"/>
              </a:lnSpc>
              <a:spcBef>
                <a:spcPct val="20000"/>
              </a:spcBef>
              <a:buClr>
                <a:schemeClr val="bg2"/>
              </a:buClr>
              <a:buFont typeface="Wingdings" panose="05000000000000000000" pitchFamily="2" charset="2"/>
              <a:buChar char="Q"/>
            </a:pPr>
            <a:r>
              <a:rPr lang="sl-SI" altLang="en-US" sz="1700" i="0">
                <a:solidFill>
                  <a:schemeClr val="bg2"/>
                </a:solidFill>
                <a:latin typeface="+mj-lt"/>
              </a:rPr>
              <a:t>A</a:t>
            </a:r>
            <a:r>
              <a:rPr lang="en-US" altLang="en-US" sz="1700" i="0">
                <a:solidFill>
                  <a:schemeClr val="bg2"/>
                </a:solidFill>
                <a:latin typeface="+mj-lt"/>
              </a:rPr>
              <a:t>i</a:t>
            </a:r>
            <a:r>
              <a:rPr lang="sl-SI" altLang="en-US" sz="1700" i="0">
                <a:solidFill>
                  <a:schemeClr val="bg2"/>
                </a:solidFill>
                <a:latin typeface="+mj-lt"/>
              </a:rPr>
              <a:t>rport congestion</a:t>
            </a:r>
            <a:endParaRPr lang="en-US" altLang="en-US" sz="1700" i="0">
              <a:solidFill>
                <a:schemeClr val="bg2"/>
              </a:solidFill>
              <a:latin typeface="+mj-lt"/>
            </a:endParaRPr>
          </a:p>
          <a:p>
            <a:pPr eaLnBrk="1" hangingPunct="1">
              <a:lnSpc>
                <a:spcPct val="90000"/>
              </a:lnSpc>
              <a:spcBef>
                <a:spcPct val="20000"/>
              </a:spcBef>
              <a:buClr>
                <a:schemeClr val="bg2"/>
              </a:buClr>
              <a:buFont typeface="Wingdings" panose="05000000000000000000" pitchFamily="2" charset="2"/>
              <a:buChar char="Q"/>
            </a:pPr>
            <a:r>
              <a:rPr lang="sl-SI" altLang="en-US" sz="1700" i="0">
                <a:solidFill>
                  <a:schemeClr val="bg2"/>
                </a:solidFill>
                <a:latin typeface="+mj-lt"/>
              </a:rPr>
              <a:t>Air traffic control</a:t>
            </a:r>
            <a:r>
              <a:rPr lang="en-US" altLang="en-US" sz="1700" i="0">
                <a:solidFill>
                  <a:schemeClr val="bg2"/>
                </a:solidFill>
                <a:latin typeface="+mj-lt"/>
              </a:rPr>
              <a:t> </a:t>
            </a:r>
          </a:p>
          <a:p>
            <a:pPr eaLnBrk="1" hangingPunct="1">
              <a:lnSpc>
                <a:spcPct val="90000"/>
              </a:lnSpc>
              <a:spcBef>
                <a:spcPct val="20000"/>
              </a:spcBef>
              <a:buClr>
                <a:schemeClr val="bg2"/>
              </a:buClr>
              <a:buFont typeface="Wingdings" panose="05000000000000000000" pitchFamily="2" charset="2"/>
              <a:buChar char="Q"/>
            </a:pPr>
            <a:r>
              <a:rPr lang="en-US" altLang="en-US" sz="1700" i="0">
                <a:solidFill>
                  <a:schemeClr val="bg2"/>
                </a:solidFill>
                <a:latin typeface="+mj-lt"/>
              </a:rPr>
              <a:t>Irregularity during passenger boarding or baggage processing</a:t>
            </a:r>
          </a:p>
        </p:txBody>
      </p:sp>
      <p:sp>
        <p:nvSpPr>
          <p:cNvPr id="6" name="Rectangle 22"/>
          <p:cNvSpPr>
            <a:spLocks noChangeArrowheads="1"/>
          </p:cNvSpPr>
          <p:nvPr/>
        </p:nvSpPr>
        <p:spPr bwMode="auto">
          <a:xfrm>
            <a:off x="6096000" y="1825625"/>
            <a:ext cx="2460625" cy="1296988"/>
          </a:xfrm>
          <a:prstGeom prst="rect">
            <a:avLst/>
          </a:prstGeom>
          <a:gradFill rotWithShape="1">
            <a:gsLst>
              <a:gs pos="0">
                <a:schemeClr val="accent1"/>
              </a:gs>
              <a:gs pos="100000">
                <a:srgbClr val="8F8D87"/>
              </a:gs>
            </a:gsLst>
            <a:lin ang="18900000" scaled="1"/>
          </a:gra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lstStyle>
            <a:lvl1pPr marL="342900" indent="-3429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fontAlgn="base">
              <a:spcBef>
                <a:spcPct val="0"/>
              </a:spcBef>
              <a:spcAft>
                <a:spcPct val="0"/>
              </a:spcAft>
              <a:defRPr sz="2400">
                <a:solidFill>
                  <a:schemeClr val="tx1"/>
                </a:solidFill>
                <a:latin typeface="Times New Roman" panose="02020603050405020304" pitchFamily="18" charset="0"/>
              </a:defRPr>
            </a:lvl6pPr>
            <a:lvl7pPr marL="2971800" indent="-228600" fontAlgn="base">
              <a:spcBef>
                <a:spcPct val="0"/>
              </a:spcBef>
              <a:spcAft>
                <a:spcPct val="0"/>
              </a:spcAft>
              <a:defRPr sz="2400">
                <a:solidFill>
                  <a:schemeClr val="tx1"/>
                </a:solidFill>
                <a:latin typeface="Times New Roman" panose="02020603050405020304" pitchFamily="18" charset="0"/>
              </a:defRPr>
            </a:lvl7pPr>
            <a:lvl8pPr marL="3429000" indent="-228600" fontAlgn="base">
              <a:spcBef>
                <a:spcPct val="0"/>
              </a:spcBef>
              <a:spcAft>
                <a:spcPct val="0"/>
              </a:spcAft>
              <a:defRPr sz="2400">
                <a:solidFill>
                  <a:schemeClr val="tx1"/>
                </a:solidFill>
                <a:latin typeface="Times New Roman" panose="02020603050405020304" pitchFamily="18" charset="0"/>
              </a:defRPr>
            </a:lvl8pPr>
            <a:lvl9pPr marL="3886200" indent="-228600" fontAlgn="base">
              <a:spcBef>
                <a:spcPct val="0"/>
              </a:spcBef>
              <a:spcAft>
                <a:spcPct val="0"/>
              </a:spcAft>
              <a:defRPr sz="2400">
                <a:solidFill>
                  <a:schemeClr val="tx1"/>
                </a:solidFill>
                <a:latin typeface="Times New Roman" panose="02020603050405020304" pitchFamily="18" charset="0"/>
              </a:defRPr>
            </a:lvl9pPr>
          </a:lstStyle>
          <a:p>
            <a:pPr eaLnBrk="1" hangingPunct="1">
              <a:lnSpc>
                <a:spcPct val="90000"/>
              </a:lnSpc>
              <a:spcBef>
                <a:spcPct val="20000"/>
              </a:spcBef>
              <a:buClr>
                <a:schemeClr val="bg2"/>
              </a:buClr>
              <a:buFont typeface="Wingdings" panose="05000000000000000000" pitchFamily="2" charset="2"/>
              <a:buChar char="Q"/>
            </a:pPr>
            <a:r>
              <a:rPr lang="sl-SI" altLang="en-US" sz="1700" i="0">
                <a:solidFill>
                  <a:schemeClr val="bg2"/>
                </a:solidFill>
                <a:latin typeface="+mj-lt"/>
              </a:rPr>
              <a:t>Aditional costs</a:t>
            </a:r>
          </a:p>
          <a:p>
            <a:pPr eaLnBrk="1" hangingPunct="1">
              <a:lnSpc>
                <a:spcPct val="90000"/>
              </a:lnSpc>
              <a:spcBef>
                <a:spcPct val="20000"/>
              </a:spcBef>
              <a:buClr>
                <a:schemeClr val="bg2"/>
              </a:buClr>
              <a:buFont typeface="Wingdings" panose="05000000000000000000" pitchFamily="2" charset="2"/>
              <a:buChar char="Q"/>
            </a:pPr>
            <a:r>
              <a:rPr lang="en-US" altLang="en-US" sz="1700" i="0">
                <a:solidFill>
                  <a:schemeClr val="bg2"/>
                </a:solidFill>
                <a:latin typeface="+mj-lt"/>
                <a:cs typeface="Times New Roman" panose="02020603050405020304" pitchFamily="18" charset="0"/>
              </a:rPr>
              <a:t>Passenger’s loyalty</a:t>
            </a:r>
            <a:r>
              <a:rPr lang="en-US" altLang="en-US" sz="1700" i="0">
                <a:solidFill>
                  <a:schemeClr val="bg2"/>
                </a:solidFill>
                <a:latin typeface="+mj-lt"/>
              </a:rPr>
              <a:t> </a:t>
            </a:r>
            <a:endParaRPr lang="sl-SI" altLang="en-US" sz="1700" i="0">
              <a:solidFill>
                <a:schemeClr val="bg2"/>
              </a:solidFill>
              <a:latin typeface="+mj-lt"/>
            </a:endParaRPr>
          </a:p>
          <a:p>
            <a:pPr eaLnBrk="1" hangingPunct="1">
              <a:lnSpc>
                <a:spcPct val="90000"/>
              </a:lnSpc>
              <a:spcBef>
                <a:spcPct val="20000"/>
              </a:spcBef>
              <a:buClr>
                <a:schemeClr val="bg2"/>
              </a:buClr>
              <a:buFont typeface="Wingdings" panose="05000000000000000000" pitchFamily="2" charset="2"/>
              <a:buChar char="Q"/>
            </a:pPr>
            <a:r>
              <a:rPr lang="en-US" altLang="en-US" sz="1700" i="0">
                <a:solidFill>
                  <a:schemeClr val="bg2"/>
                </a:solidFill>
                <a:latin typeface="+mj-lt"/>
                <a:cs typeface="Times New Roman" panose="02020603050405020304" pitchFamily="18" charset="0"/>
              </a:rPr>
              <a:t>Reducing airline’s reputation</a:t>
            </a:r>
            <a:r>
              <a:rPr lang="en-US" altLang="en-US" sz="1700" i="0">
                <a:latin typeface="+mj-lt"/>
              </a:rPr>
              <a:t> </a:t>
            </a:r>
          </a:p>
        </p:txBody>
      </p:sp>
      <p:sp>
        <p:nvSpPr>
          <p:cNvPr id="7" name="Text Box 23"/>
          <p:cNvSpPr txBox="1">
            <a:spLocks noChangeArrowheads="1"/>
          </p:cNvSpPr>
          <p:nvPr/>
        </p:nvSpPr>
        <p:spPr bwMode="auto">
          <a:xfrm>
            <a:off x="3806825" y="5483225"/>
            <a:ext cx="1679575" cy="615553"/>
          </a:xfrm>
          <a:prstGeom prst="rect">
            <a:avLst/>
          </a:prstGeom>
          <a:gradFill rotWithShape="1">
            <a:gsLst>
              <a:gs pos="0">
                <a:srgbClr val="99CCFF"/>
              </a:gs>
              <a:gs pos="100000">
                <a:srgbClr val="0066CC"/>
              </a:gs>
            </a:gsLst>
            <a:lin ang="5400000" scaled="1"/>
          </a:gradFill>
          <a:ln>
            <a:noFill/>
          </a:ln>
          <a:effectLst/>
          <a:extLst>
            <a:ext uri="{91240B29-F687-4F45-9708-019B960494DF}">
              <a14:hiddenLine xmlns:a14="http://schemas.microsoft.com/office/drawing/2010/main" w="2857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20000"/>
              </a:spcBef>
            </a:pPr>
            <a:r>
              <a:rPr lang="sl-SI" altLang="en-US" sz="1700" i="0">
                <a:solidFill>
                  <a:schemeClr val="bg2"/>
                </a:solidFill>
                <a:latin typeface="+mj-lt"/>
              </a:rPr>
              <a:t>Flight schedule </a:t>
            </a:r>
            <a:r>
              <a:rPr lang="en-US" altLang="en-US" sz="1700" i="0">
                <a:solidFill>
                  <a:schemeClr val="bg2"/>
                </a:solidFill>
                <a:latin typeface="+mj-lt"/>
              </a:rPr>
              <a:t>disturbances</a:t>
            </a:r>
          </a:p>
        </p:txBody>
      </p:sp>
      <p:sp>
        <p:nvSpPr>
          <p:cNvPr id="8" name="Text Box 24"/>
          <p:cNvSpPr txBox="1">
            <a:spLocks noChangeArrowheads="1"/>
          </p:cNvSpPr>
          <p:nvPr/>
        </p:nvSpPr>
        <p:spPr bwMode="auto">
          <a:xfrm>
            <a:off x="1209675" y="5529263"/>
            <a:ext cx="1533525" cy="615553"/>
          </a:xfrm>
          <a:prstGeom prst="rect">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2857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20000"/>
              </a:spcBef>
            </a:pPr>
            <a:r>
              <a:rPr lang="en-US" altLang="en-US" sz="1700" i="0">
                <a:solidFill>
                  <a:schemeClr val="bg2"/>
                </a:solidFill>
                <a:latin typeface="+mj-lt"/>
              </a:rPr>
              <a:t>Planned flight schedule </a:t>
            </a:r>
          </a:p>
        </p:txBody>
      </p:sp>
      <p:sp>
        <p:nvSpPr>
          <p:cNvPr id="9" name="AutoShape 25"/>
          <p:cNvSpPr>
            <a:spLocks noChangeArrowheads="1"/>
          </p:cNvSpPr>
          <p:nvPr/>
        </p:nvSpPr>
        <p:spPr bwMode="auto">
          <a:xfrm>
            <a:off x="1752600" y="4646613"/>
            <a:ext cx="457200" cy="762000"/>
          </a:xfrm>
          <a:prstGeom prst="downArrow">
            <a:avLst>
              <a:gd name="adj1" fmla="val 50000"/>
              <a:gd name="adj2" fmla="val 41667"/>
            </a:avLst>
          </a:prstGeom>
          <a:gradFill rotWithShape="0">
            <a:gsLst>
              <a:gs pos="0">
                <a:schemeClr val="accent1"/>
              </a:gs>
              <a:gs pos="100000">
                <a:schemeClr val="accent2"/>
              </a:gs>
            </a:gsLst>
            <a:lin ang="2700000" scaled="1"/>
          </a:gra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700">
              <a:latin typeface="+mj-lt"/>
            </a:endParaRPr>
          </a:p>
        </p:txBody>
      </p:sp>
      <p:sp>
        <p:nvSpPr>
          <p:cNvPr id="10" name="AutoShape 26"/>
          <p:cNvSpPr>
            <a:spLocks noChangeArrowheads="1"/>
          </p:cNvSpPr>
          <p:nvPr/>
        </p:nvSpPr>
        <p:spPr bwMode="auto">
          <a:xfrm>
            <a:off x="2895600" y="5637213"/>
            <a:ext cx="730250" cy="382587"/>
          </a:xfrm>
          <a:prstGeom prst="rightArrow">
            <a:avLst>
              <a:gd name="adj1" fmla="val 50000"/>
              <a:gd name="adj2" fmla="val 47718"/>
            </a:avLst>
          </a:prstGeom>
          <a:gradFill rotWithShape="1">
            <a:gsLst>
              <a:gs pos="0">
                <a:srgbClr val="99CCFF"/>
              </a:gs>
              <a:gs pos="100000">
                <a:srgbClr val="0066CC"/>
              </a:gs>
            </a:gsLst>
            <a:lin ang="5400000" scaled="1"/>
          </a:gra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700">
              <a:latin typeface="+mj-lt"/>
            </a:endParaRPr>
          </a:p>
        </p:txBody>
      </p:sp>
      <p:sp>
        <p:nvSpPr>
          <p:cNvPr id="11" name="AutoShape 27"/>
          <p:cNvSpPr>
            <a:spLocks noChangeArrowheads="1"/>
          </p:cNvSpPr>
          <p:nvPr/>
        </p:nvSpPr>
        <p:spPr bwMode="auto">
          <a:xfrm>
            <a:off x="7162800" y="3275013"/>
            <a:ext cx="365125" cy="457200"/>
          </a:xfrm>
          <a:prstGeom prst="upArrow">
            <a:avLst>
              <a:gd name="adj1" fmla="val 50000"/>
              <a:gd name="adj2" fmla="val 31304"/>
            </a:avLst>
          </a:prstGeom>
          <a:gradFill rotWithShape="0">
            <a:gsLst>
              <a:gs pos="0">
                <a:schemeClr val="accent1"/>
              </a:gs>
              <a:gs pos="100000">
                <a:schemeClr val="tx2"/>
              </a:gs>
            </a:gsLst>
            <a:lin ang="18900000" scaled="1"/>
          </a:gra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700">
              <a:latin typeface="+mj-lt"/>
            </a:endParaRPr>
          </a:p>
        </p:txBody>
      </p:sp>
      <p:sp>
        <p:nvSpPr>
          <p:cNvPr id="12" name="Text Box 28"/>
          <p:cNvSpPr txBox="1">
            <a:spLocks noChangeArrowheads="1"/>
          </p:cNvSpPr>
          <p:nvPr/>
        </p:nvSpPr>
        <p:spPr bwMode="auto">
          <a:xfrm>
            <a:off x="6400800" y="5332413"/>
            <a:ext cx="1905000" cy="877163"/>
          </a:xfrm>
          <a:prstGeom prst="rect">
            <a:avLst/>
          </a:prstGeom>
          <a:gradFill rotWithShape="1">
            <a:gsLst>
              <a:gs pos="0">
                <a:srgbClr val="99CCFF"/>
              </a:gs>
              <a:gs pos="100000">
                <a:srgbClr val="0066CC"/>
              </a:gs>
            </a:gsLst>
            <a:lin ang="5400000" scaled="1"/>
          </a:gradFill>
          <a:ln>
            <a:noFill/>
          </a:ln>
          <a:effectLst/>
          <a:extLst>
            <a:ext uri="{91240B29-F687-4F45-9708-019B960494DF}">
              <a14:hiddenLine xmlns:a14="http://schemas.microsoft.com/office/drawing/2010/main" w="2857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20000"/>
              </a:spcBef>
            </a:pPr>
            <a:r>
              <a:rPr lang="en-US" altLang="en-US" sz="1700" i="0">
                <a:solidFill>
                  <a:schemeClr val="bg2"/>
                </a:solidFill>
                <a:latin typeface="+mj-lt"/>
              </a:rPr>
              <a:t>New daily operational flight schedule</a:t>
            </a:r>
          </a:p>
        </p:txBody>
      </p:sp>
      <p:sp>
        <p:nvSpPr>
          <p:cNvPr id="13" name="Text Box 29"/>
          <p:cNvSpPr txBox="1">
            <a:spLocks noChangeArrowheads="1"/>
          </p:cNvSpPr>
          <p:nvPr/>
        </p:nvSpPr>
        <p:spPr bwMode="auto">
          <a:xfrm>
            <a:off x="5867400" y="3852863"/>
            <a:ext cx="2971800" cy="615553"/>
          </a:xfrm>
          <a:prstGeom prst="rect">
            <a:avLst/>
          </a:prstGeom>
          <a:gradFill rotWithShape="1">
            <a:gsLst>
              <a:gs pos="0">
                <a:schemeClr val="accent1"/>
              </a:gs>
              <a:gs pos="100000">
                <a:srgbClr val="9D9D9D"/>
              </a:gs>
            </a:gsLst>
            <a:lin ang="18900000" scaled="1"/>
          </a:gradFill>
          <a:ln>
            <a:noFill/>
          </a:ln>
          <a:effectLst/>
          <a:extLst>
            <a:ext uri="{91240B29-F687-4F45-9708-019B960494DF}">
              <a14:hiddenLine xmlns:a14="http://schemas.microsoft.com/office/drawing/2010/main" w="2857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20000"/>
              </a:spcBef>
            </a:pPr>
            <a:r>
              <a:rPr lang="en-US" altLang="en-US" sz="1700" i="0">
                <a:solidFill>
                  <a:schemeClr val="bg2"/>
                </a:solidFill>
                <a:latin typeface="+mj-lt"/>
              </a:rPr>
              <a:t>Delay and/or cancellation of certain flights</a:t>
            </a:r>
          </a:p>
        </p:txBody>
      </p:sp>
      <p:sp>
        <p:nvSpPr>
          <p:cNvPr id="14" name="AutoShape 30"/>
          <p:cNvSpPr>
            <a:spLocks noChangeArrowheads="1"/>
          </p:cNvSpPr>
          <p:nvPr/>
        </p:nvSpPr>
        <p:spPr bwMode="auto">
          <a:xfrm>
            <a:off x="5638800" y="5635625"/>
            <a:ext cx="657225" cy="382588"/>
          </a:xfrm>
          <a:prstGeom prst="rightArrow">
            <a:avLst>
              <a:gd name="adj1" fmla="val 50000"/>
              <a:gd name="adj2" fmla="val 42946"/>
            </a:avLst>
          </a:prstGeom>
          <a:gradFill rotWithShape="1">
            <a:gsLst>
              <a:gs pos="0">
                <a:srgbClr val="99CCFF"/>
              </a:gs>
              <a:gs pos="100000">
                <a:srgbClr val="0066CC"/>
              </a:gs>
            </a:gsLst>
            <a:lin ang="5400000" scaled="1"/>
          </a:gra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700">
              <a:latin typeface="+mj-lt"/>
            </a:endParaRPr>
          </a:p>
        </p:txBody>
      </p:sp>
      <p:sp>
        <p:nvSpPr>
          <p:cNvPr id="15" name="AutoShape 31"/>
          <p:cNvSpPr>
            <a:spLocks noChangeArrowheads="1"/>
          </p:cNvSpPr>
          <p:nvPr/>
        </p:nvSpPr>
        <p:spPr bwMode="auto">
          <a:xfrm>
            <a:off x="7162800" y="4646613"/>
            <a:ext cx="361950" cy="533400"/>
          </a:xfrm>
          <a:prstGeom prst="upArrow">
            <a:avLst>
              <a:gd name="adj1" fmla="val 50000"/>
              <a:gd name="adj2" fmla="val 36842"/>
            </a:avLst>
          </a:prstGeom>
          <a:gradFill rotWithShape="0">
            <a:gsLst>
              <a:gs pos="0">
                <a:schemeClr val="accent1"/>
              </a:gs>
              <a:gs pos="100000">
                <a:schemeClr val="bg2"/>
              </a:gs>
            </a:gsLst>
            <a:lin ang="18900000" scaled="1"/>
          </a:gra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700">
              <a:latin typeface="+mj-lt"/>
            </a:endParaRPr>
          </a:p>
        </p:txBody>
      </p:sp>
    </p:spTree>
    <p:extLst>
      <p:ext uri="{BB962C8B-B14F-4D97-AF65-F5344CB8AC3E}">
        <p14:creationId xmlns:p14="http://schemas.microsoft.com/office/powerpoint/2010/main" val="121069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500"/>
                            </p:stCondLst>
                            <p:childTnLst>
                              <p:par>
                                <p:cTn id="16" presetID="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3"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500"/>
                            </p:stCondLst>
                            <p:childTnLst>
                              <p:par>
                                <p:cTn id="49" presetID="2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ppt_x"/>
                                          </p:val>
                                        </p:tav>
                                        <p:tav tm="100000">
                                          <p:val>
                                            <p:strVal val="#ppt_x"/>
                                          </p:val>
                                        </p:tav>
                                      </p:tavLst>
                                    </p:anim>
                                    <p:anim calcmode="lin" valueType="num">
                                      <p:cBhvr additive="base">
                                        <p:cTn id="58" dur="500" fill="hold"/>
                                        <p:tgtEl>
                                          <p:spTgt spid="11"/>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23" presetClass="entr" presetSubtype="16"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8" grpId="0" animBg="1" autoUpdateAnimBg="0"/>
      <p:bldP spid="12" grpId="0" animBg="1" autoUpdateAnimBg="0"/>
      <p:bldP spid="13"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Disturbances – Clas</a:t>
            </a:r>
            <a:r>
              <a:rPr lang="it-IT" dirty="0"/>
              <a:t>s</a:t>
            </a:r>
            <a:r>
              <a:rPr lang="sr-Latn-RS" dirty="0"/>
              <a:t>ification</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9</a:t>
            </a:fld>
            <a:endParaRPr lang="en-GB" dirty="0"/>
          </a:p>
        </p:txBody>
      </p:sp>
      <p:graphicFrame>
        <p:nvGraphicFramePr>
          <p:cNvPr id="9" name="Diagram 8"/>
          <p:cNvGraphicFramePr/>
          <p:nvPr>
            <p:extLst>
              <p:ext uri="{D42A27DB-BD31-4B8C-83A1-F6EECF244321}">
                <p14:modId xmlns:p14="http://schemas.microsoft.com/office/powerpoint/2010/main" val="116941582"/>
              </p:ext>
            </p:extLst>
          </p:nvPr>
        </p:nvGraphicFramePr>
        <p:xfrm>
          <a:off x="685800" y="1524000"/>
          <a:ext cx="81534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28925287"/>
      </p:ext>
    </p:extLst>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Props1.xml><?xml version="1.0" encoding="utf-8"?>
<ds:datastoreItem xmlns:ds="http://schemas.openxmlformats.org/officeDocument/2006/customXml" ds:itemID="{29691848-7B53-4310-AC46-941E5CFAB05C}">
  <ds:schemaRefs>
    <ds:schemaRef ds:uri="http://schemas.microsoft.com/sharepoint/v3/contenttype/forms"/>
  </ds:schemaRefs>
</ds:datastoreItem>
</file>

<file path=customXml/itemProps2.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1D6BEF6-6CD2-4659-B731-980294D7FAB2}">
  <ds:schemaRefs>
    <ds:schemaRef ds:uri="http://purl.org/dc/terms/"/>
    <ds:schemaRef ds:uri="http://schemas.openxmlformats.org/package/2006/metadata/core-properties"/>
    <ds:schemaRef ds:uri="http://schemas.microsoft.com/office/2006/documentManagement/types"/>
    <ds:schemaRef ds:uri="a301ac7b-a095-4703-8ac1-0954f10782bf"/>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4733</TotalTime>
  <Words>1102</Words>
  <Application>Microsoft Office PowerPoint</Application>
  <PresentationFormat>Presentazione su schermo (4:3)</PresentationFormat>
  <Paragraphs>175</Paragraphs>
  <Slides>46</Slides>
  <Notes>9</Notes>
  <HiddenSlides>0</HiddenSlides>
  <MMClips>0</MMClips>
  <ScaleCrop>false</ScaleCrop>
  <HeadingPairs>
    <vt:vector size="8" baseType="variant">
      <vt:variant>
        <vt:lpstr>Caratteri utilizzati</vt:lpstr>
      </vt:variant>
      <vt:variant>
        <vt:i4>3</vt:i4>
      </vt:variant>
      <vt:variant>
        <vt:lpstr>Tema</vt:lpstr>
      </vt:variant>
      <vt:variant>
        <vt:i4>1</vt:i4>
      </vt:variant>
      <vt:variant>
        <vt:lpstr>Server OLE incorporati</vt:lpstr>
      </vt:variant>
      <vt:variant>
        <vt:i4>1</vt:i4>
      </vt:variant>
      <vt:variant>
        <vt:lpstr>Titoli diapositive</vt:lpstr>
      </vt:variant>
      <vt:variant>
        <vt:i4>46</vt:i4>
      </vt:variant>
    </vt:vector>
  </HeadingPairs>
  <TitlesOfParts>
    <vt:vector size="51" baseType="lpstr">
      <vt:lpstr>Arial</vt:lpstr>
      <vt:lpstr>Calibri</vt:lpstr>
      <vt:lpstr>Wingdings</vt:lpstr>
      <vt:lpstr>SESAR ER Presentation template</vt:lpstr>
      <vt:lpstr>CorelDRAW</vt:lpstr>
      <vt:lpstr>Airline Planning and Operations Airline operational control</vt:lpstr>
      <vt:lpstr>Flight planning</vt:lpstr>
      <vt:lpstr>Design of Flight Schedules</vt:lpstr>
      <vt:lpstr>Daily Operational Flight Schedule</vt:lpstr>
      <vt:lpstr>Daily Operational Flight Schedule</vt:lpstr>
      <vt:lpstr>Planning Process</vt:lpstr>
      <vt:lpstr>Influences on Planned Flight Schedule and Consequences</vt:lpstr>
      <vt:lpstr>Disturbance Scheme</vt:lpstr>
      <vt:lpstr>Disturbances – Classification</vt:lpstr>
      <vt:lpstr>Mitigating Strategies Used By Dispatchers?</vt:lpstr>
      <vt:lpstr>Theoretical Airline Schedule Disturbances</vt:lpstr>
      <vt:lpstr>What is the Objective Function?</vt:lpstr>
      <vt:lpstr>Solving the Flight Schedule Disturbance Problem</vt:lpstr>
      <vt:lpstr>Objective</vt:lpstr>
      <vt:lpstr>Problem Definition</vt:lpstr>
      <vt:lpstr>JAT Airways’  Decision Support System (ASO Simple)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ASO Advanced Decision Support System</vt:lpstr>
      <vt:lpstr>Presentazione standard di PowerPoint</vt:lpstr>
      <vt:lpstr>Problem Definition</vt:lpstr>
      <vt:lpstr>Airline Policy</vt:lpstr>
      <vt:lpstr>Example</vt:lpstr>
      <vt:lpstr>Presentazione standard di PowerPoint</vt:lpstr>
      <vt:lpstr>Presentazione standard di PowerPoint</vt:lpstr>
      <vt:lpstr>Presentazione standard di PowerPoint</vt:lpstr>
      <vt:lpstr>Presentazione standard di PowerPoint</vt:lpstr>
      <vt:lpstr>Presentazione standard di PowerPoint</vt:lpstr>
      <vt:lpstr>Conclusions</vt:lpstr>
      <vt:lpstr>Further reading</vt:lpstr>
      <vt:lpstr>Presentazione standard di PowerPoint</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Pasquale De Falco</cp:lastModifiedBy>
  <cp:revision>220</cp:revision>
  <dcterms:created xsi:type="dcterms:W3CDTF">2016-04-13T13:39:24Z</dcterms:created>
  <dcterms:modified xsi:type="dcterms:W3CDTF">2021-07-08T08:35:11Z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