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3"/>
  </p:notesMasterIdLst>
  <p:handoutMasterIdLst>
    <p:handoutMasterId r:id="rId54"/>
  </p:handoutMasterIdLst>
  <p:sldIdLst>
    <p:sldId id="316" r:id="rId5"/>
    <p:sldId id="287" r:id="rId6"/>
    <p:sldId id="288" r:id="rId7"/>
    <p:sldId id="289"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7" r:id="rId23"/>
    <p:sldId id="308" r:id="rId24"/>
    <p:sldId id="309" r:id="rId25"/>
    <p:sldId id="311" r:id="rId26"/>
    <p:sldId id="312" r:id="rId27"/>
    <p:sldId id="262" r:id="rId28"/>
    <p:sldId id="313" r:id="rId29"/>
    <p:sldId id="314" r:id="rId30"/>
    <p:sldId id="263" r:id="rId31"/>
    <p:sldId id="265" r:id="rId32"/>
    <p:sldId id="266" r:id="rId33"/>
    <p:sldId id="267" r:id="rId34"/>
    <p:sldId id="268" r:id="rId35"/>
    <p:sldId id="269" r:id="rId36"/>
    <p:sldId id="271" r:id="rId37"/>
    <p:sldId id="272" r:id="rId38"/>
    <p:sldId id="273" r:id="rId39"/>
    <p:sldId id="274" r:id="rId40"/>
    <p:sldId id="275" r:id="rId41"/>
    <p:sldId id="276" r:id="rId42"/>
    <p:sldId id="277" r:id="rId43"/>
    <p:sldId id="278" r:id="rId44"/>
    <p:sldId id="281" r:id="rId45"/>
    <p:sldId id="282" r:id="rId46"/>
    <p:sldId id="283" r:id="rId47"/>
    <p:sldId id="284" r:id="rId48"/>
    <p:sldId id="285" r:id="rId49"/>
    <p:sldId id="286" r:id="rId50"/>
    <p:sldId id="315" r:id="rId51"/>
    <p:sldId id="260"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86486" autoAdjust="0"/>
  </p:normalViewPr>
  <p:slideViewPr>
    <p:cSldViewPr snapToGrid="0" snapToObjects="1">
      <p:cViewPr varScale="1">
        <p:scale>
          <a:sx n="100" d="100"/>
          <a:sy n="100" d="100"/>
        </p:scale>
        <p:origin x="1914" y="78"/>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plotArea>
      <c:layout/>
      <c:scatterChart>
        <c:scatterStyle val="smoothMarker"/>
        <c:varyColors val="0"/>
        <c:ser>
          <c:idx val="0"/>
          <c:order val="0"/>
          <c:spPr>
            <a:ln>
              <a:solidFill>
                <a:srgbClr val="FF0000"/>
              </a:solidFill>
            </a:ln>
          </c:spPr>
          <c:marker>
            <c:symbol val="none"/>
          </c:marker>
          <c:xVal>
            <c:numRef>
              <c:f>Sheet1!$A$1:$A$9</c:f>
              <c:numCache>
                <c:formatCode>General</c:formatCode>
                <c:ptCount val="9"/>
                <c:pt idx="0">
                  <c:v>0</c:v>
                </c:pt>
                <c:pt idx="1">
                  <c:v>20</c:v>
                </c:pt>
                <c:pt idx="2">
                  <c:v>40</c:v>
                </c:pt>
                <c:pt idx="3">
                  <c:v>60</c:v>
                </c:pt>
                <c:pt idx="4">
                  <c:v>80</c:v>
                </c:pt>
                <c:pt idx="5">
                  <c:v>100</c:v>
                </c:pt>
                <c:pt idx="6">
                  <c:v>120</c:v>
                </c:pt>
                <c:pt idx="7">
                  <c:v>140</c:v>
                </c:pt>
                <c:pt idx="8">
                  <c:v>160</c:v>
                </c:pt>
              </c:numCache>
            </c:numRef>
          </c:xVal>
          <c:yVal>
            <c:numRef>
              <c:f>Sheet1!$B$1:$B$9</c:f>
              <c:numCache>
                <c:formatCode>General</c:formatCode>
                <c:ptCount val="9"/>
                <c:pt idx="0">
                  <c:v>250</c:v>
                </c:pt>
                <c:pt idx="1">
                  <c:v>250</c:v>
                </c:pt>
                <c:pt idx="2">
                  <c:v>250</c:v>
                </c:pt>
                <c:pt idx="3">
                  <c:v>250</c:v>
                </c:pt>
                <c:pt idx="4">
                  <c:v>230</c:v>
                </c:pt>
                <c:pt idx="5">
                  <c:v>125</c:v>
                </c:pt>
                <c:pt idx="6">
                  <c:v>20</c:v>
                </c:pt>
                <c:pt idx="7">
                  <c:v>0</c:v>
                </c:pt>
                <c:pt idx="8">
                  <c:v>0</c:v>
                </c:pt>
              </c:numCache>
            </c:numRef>
          </c:yVal>
          <c:smooth val="1"/>
          <c:extLst>
            <c:ext xmlns:c16="http://schemas.microsoft.com/office/drawing/2014/chart" uri="{C3380CC4-5D6E-409C-BE32-E72D297353CC}">
              <c16:uniqueId val="{00000000-E618-4C27-BBA7-25919E66C620}"/>
            </c:ext>
          </c:extLst>
        </c:ser>
        <c:dLbls>
          <c:showLegendKey val="0"/>
          <c:showVal val="0"/>
          <c:showCatName val="0"/>
          <c:showSerName val="0"/>
          <c:showPercent val="0"/>
          <c:showBubbleSize val="0"/>
        </c:dLbls>
        <c:axId val="91756416"/>
        <c:axId val="91776128"/>
      </c:scatterChart>
      <c:valAx>
        <c:axId val="91756416"/>
        <c:scaling>
          <c:orientation val="minMax"/>
          <c:max val="140"/>
          <c:min val="0"/>
        </c:scaling>
        <c:delete val="0"/>
        <c:axPos val="b"/>
        <c:title>
          <c:tx>
            <c:rich>
              <a:bodyPr/>
              <a:lstStyle/>
              <a:p>
                <a:pPr>
                  <a:defRPr>
                    <a:latin typeface="Calibri" panose="020F0502020204030204" pitchFamily="34" charset="0"/>
                    <a:cs typeface="Calibri" panose="020F0502020204030204" pitchFamily="34" charset="0"/>
                  </a:defRPr>
                </a:pPr>
                <a:r>
                  <a:rPr lang="en-US" dirty="0">
                    <a:latin typeface="Calibri" panose="020F0502020204030204" pitchFamily="34" charset="0"/>
                    <a:cs typeface="Calibri" panose="020F0502020204030204" pitchFamily="34" charset="0"/>
                  </a:rPr>
                  <a:t>Seats</a:t>
                </a:r>
              </a:p>
            </c:rich>
          </c:tx>
          <c:overlay val="0"/>
        </c:title>
        <c:numFmt formatCode="General" sourceLinked="1"/>
        <c:majorTickMark val="out"/>
        <c:minorTickMark val="none"/>
        <c:tickLblPos val="nextTo"/>
        <c:crossAx val="91776128"/>
        <c:crosses val="autoZero"/>
        <c:crossBetween val="midCat"/>
      </c:valAx>
      <c:valAx>
        <c:axId val="91776128"/>
        <c:scaling>
          <c:orientation val="minMax"/>
          <c:min val="0"/>
        </c:scaling>
        <c:delete val="0"/>
        <c:axPos val="l"/>
        <c:majorGridlines>
          <c:spPr>
            <a:ln>
              <a:prstDash val="sysDash"/>
            </a:ln>
          </c:spPr>
        </c:majorGridlines>
        <c:title>
          <c:tx>
            <c:rich>
              <a:bodyPr rot="-5400000" vert="horz"/>
              <a:lstStyle/>
              <a:p>
                <a:pPr>
                  <a:defRPr>
                    <a:latin typeface="Calibri" panose="020F0502020204030204" pitchFamily="34" charset="0"/>
                    <a:cs typeface="Calibri" panose="020F0502020204030204" pitchFamily="34" charset="0"/>
                  </a:defRPr>
                </a:pPr>
                <a:r>
                  <a:rPr lang="en-US" dirty="0">
                    <a:latin typeface="Calibri" panose="020F0502020204030204" pitchFamily="34" charset="0"/>
                    <a:cs typeface="Calibri" panose="020F0502020204030204" pitchFamily="34" charset="0"/>
                  </a:rPr>
                  <a:t>Expected marginal revenue</a:t>
                </a:r>
              </a:p>
            </c:rich>
          </c:tx>
          <c:overlay val="0"/>
        </c:title>
        <c:numFmt formatCode="General" sourceLinked="1"/>
        <c:majorTickMark val="out"/>
        <c:minorTickMark val="none"/>
        <c:tickLblPos val="nextTo"/>
        <c:crossAx val="91756416"/>
        <c:crosses val="autoZero"/>
        <c:crossBetween val="midCat"/>
      </c:valAx>
    </c:plotArea>
    <c:plotVisOnly val="1"/>
    <c:dispBlanksAs val="gap"/>
    <c:showDLblsOverMax val="0"/>
  </c:chart>
  <c:txPr>
    <a:bodyPr/>
    <a:lstStyle/>
    <a:p>
      <a:pPr>
        <a:defRPr sz="1000">
          <a:latin typeface="Cambria" pitchFamily="18" charset="0"/>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7/9/2021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a:t>
            </a:fld>
            <a:endParaRPr lang="en-US" dirty="0"/>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7/9/2021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a:t>
            </a:fld>
            <a:endParaRPr lang="en-US" dirty="0"/>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3E39286-1182-484A-BB9F-6D716B2D9409}" type="slidenum">
              <a:rPr lang="en-US" smtClean="0"/>
              <a:pPr/>
              <a:t>4</a:t>
            </a:fld>
            <a:endParaRPr lang="en-US" dirty="0"/>
          </a:p>
        </p:txBody>
      </p:sp>
    </p:spTree>
    <p:extLst>
      <p:ext uri="{BB962C8B-B14F-4D97-AF65-F5344CB8AC3E}">
        <p14:creationId xmlns:p14="http://schemas.microsoft.com/office/powerpoint/2010/main" val="350249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20</a:t>
            </a:fld>
            <a:endParaRPr lang="en-US" dirty="0"/>
          </a:p>
        </p:txBody>
      </p:sp>
    </p:spTree>
    <p:extLst>
      <p:ext uri="{BB962C8B-B14F-4D97-AF65-F5344CB8AC3E}">
        <p14:creationId xmlns:p14="http://schemas.microsoft.com/office/powerpoint/2010/main" val="1076639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21</a:t>
            </a:fld>
            <a:endParaRPr lang="en-US" dirty="0"/>
          </a:p>
        </p:txBody>
      </p:sp>
    </p:spTree>
    <p:extLst>
      <p:ext uri="{BB962C8B-B14F-4D97-AF65-F5344CB8AC3E}">
        <p14:creationId xmlns:p14="http://schemas.microsoft.com/office/powerpoint/2010/main" val="1440916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24</a:t>
            </a:fld>
            <a:endParaRPr lang="en-US" dirty="0"/>
          </a:p>
        </p:txBody>
      </p:sp>
    </p:spTree>
    <p:extLst>
      <p:ext uri="{BB962C8B-B14F-4D97-AF65-F5344CB8AC3E}">
        <p14:creationId xmlns:p14="http://schemas.microsoft.com/office/powerpoint/2010/main" val="449646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39</a:t>
            </a:fld>
            <a:endParaRPr lang="en-US" dirty="0"/>
          </a:p>
        </p:txBody>
      </p:sp>
    </p:spTree>
    <p:extLst>
      <p:ext uri="{BB962C8B-B14F-4D97-AF65-F5344CB8AC3E}">
        <p14:creationId xmlns:p14="http://schemas.microsoft.com/office/powerpoint/2010/main" val="3767096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42</a:t>
            </a:fld>
            <a:endParaRPr lang="en-US" dirty="0"/>
          </a:p>
        </p:txBody>
      </p:sp>
    </p:spTree>
    <p:extLst>
      <p:ext uri="{BB962C8B-B14F-4D97-AF65-F5344CB8AC3E}">
        <p14:creationId xmlns:p14="http://schemas.microsoft.com/office/powerpoint/2010/main" val="3174710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43</a:t>
            </a:fld>
            <a:endParaRPr lang="en-US" dirty="0"/>
          </a:p>
        </p:txBody>
      </p:sp>
    </p:spTree>
    <p:extLst>
      <p:ext uri="{BB962C8B-B14F-4D97-AF65-F5344CB8AC3E}">
        <p14:creationId xmlns:p14="http://schemas.microsoft.com/office/powerpoint/2010/main" val="1264735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47</a:t>
            </a:fld>
            <a:endParaRPr lang="en-US" dirty="0"/>
          </a:p>
        </p:txBody>
      </p:sp>
    </p:spTree>
    <p:extLst>
      <p:ext uri="{BB962C8B-B14F-4D97-AF65-F5344CB8AC3E}">
        <p14:creationId xmlns:p14="http://schemas.microsoft.com/office/powerpoint/2010/main" val="1950488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3E39286-1182-484A-BB9F-6D716B2D9409}" type="slidenum">
              <a:rPr lang="en-US" smtClean="0"/>
              <a:pPr/>
              <a:t>5</a:t>
            </a:fld>
            <a:endParaRPr lang="en-US" dirty="0"/>
          </a:p>
        </p:txBody>
      </p:sp>
    </p:spTree>
    <p:extLst>
      <p:ext uri="{BB962C8B-B14F-4D97-AF65-F5344CB8AC3E}">
        <p14:creationId xmlns:p14="http://schemas.microsoft.com/office/powerpoint/2010/main" val="3521306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6</a:t>
            </a:fld>
            <a:endParaRPr lang="en-US" dirty="0"/>
          </a:p>
        </p:txBody>
      </p:sp>
    </p:spTree>
    <p:extLst>
      <p:ext uri="{BB962C8B-B14F-4D97-AF65-F5344CB8AC3E}">
        <p14:creationId xmlns:p14="http://schemas.microsoft.com/office/powerpoint/2010/main" val="1404770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3E39286-1182-484A-BB9F-6D716B2D9409}" type="slidenum">
              <a:rPr lang="en-US" smtClean="0"/>
              <a:pPr/>
              <a:t>13</a:t>
            </a:fld>
            <a:endParaRPr lang="en-US" dirty="0"/>
          </a:p>
        </p:txBody>
      </p:sp>
    </p:spTree>
    <p:extLst>
      <p:ext uri="{BB962C8B-B14F-4D97-AF65-F5344CB8AC3E}">
        <p14:creationId xmlns:p14="http://schemas.microsoft.com/office/powerpoint/2010/main" val="33007431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14</a:t>
            </a:fld>
            <a:endParaRPr lang="en-US" dirty="0"/>
          </a:p>
        </p:txBody>
      </p:sp>
    </p:spTree>
    <p:extLst>
      <p:ext uri="{BB962C8B-B14F-4D97-AF65-F5344CB8AC3E}">
        <p14:creationId xmlns:p14="http://schemas.microsoft.com/office/powerpoint/2010/main" val="1445671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15</a:t>
            </a:fld>
            <a:endParaRPr lang="en-US" dirty="0"/>
          </a:p>
        </p:txBody>
      </p:sp>
    </p:spTree>
    <p:extLst>
      <p:ext uri="{BB962C8B-B14F-4D97-AF65-F5344CB8AC3E}">
        <p14:creationId xmlns:p14="http://schemas.microsoft.com/office/powerpoint/2010/main" val="395709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16</a:t>
            </a:fld>
            <a:endParaRPr lang="en-US" dirty="0"/>
          </a:p>
        </p:txBody>
      </p:sp>
    </p:spTree>
    <p:extLst>
      <p:ext uri="{BB962C8B-B14F-4D97-AF65-F5344CB8AC3E}">
        <p14:creationId xmlns:p14="http://schemas.microsoft.com/office/powerpoint/2010/main" val="4221811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18</a:t>
            </a:fld>
            <a:endParaRPr lang="en-US" dirty="0"/>
          </a:p>
        </p:txBody>
      </p:sp>
    </p:spTree>
    <p:extLst>
      <p:ext uri="{BB962C8B-B14F-4D97-AF65-F5344CB8AC3E}">
        <p14:creationId xmlns:p14="http://schemas.microsoft.com/office/powerpoint/2010/main" val="3923910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3E39286-1182-484A-BB9F-6D716B2D9409}" type="slidenum">
              <a:rPr lang="en-US" smtClean="0"/>
              <a:pPr/>
              <a:t>19</a:t>
            </a:fld>
            <a:endParaRPr lang="en-US" dirty="0"/>
          </a:p>
        </p:txBody>
      </p:sp>
    </p:spTree>
    <p:extLst>
      <p:ext uri="{BB962C8B-B14F-4D97-AF65-F5344CB8AC3E}">
        <p14:creationId xmlns:p14="http://schemas.microsoft.com/office/powerpoint/2010/main" val="26666993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fr-FR" dirty="0"/>
              <a:t>Airlines: Part 7 - Revenue management</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057710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a:xfrm>
            <a:off x="457201" y="6556407"/>
            <a:ext cx="4411132" cy="252000"/>
          </a:xfrm>
        </p:spPr>
        <p:txBody>
          <a:bodyPr/>
          <a:lstStyle/>
          <a:p>
            <a:r>
              <a:rPr lang="fr-FR" dirty="0"/>
              <a:t>Airlines: Part 7 - Revenue management</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552341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programme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fr-FR" dirty="0"/>
              <a:t>Airlines: Part 7 - Revenue management</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fr-FR" dirty="0"/>
              <a:t>Airlines: Part 7 - Revenue management</a:t>
            </a:r>
            <a:endParaRPr lang="en-US" dirty="0"/>
          </a:p>
        </p:txBody>
      </p:sp>
      <p:sp>
        <p:nvSpPr>
          <p:cNvPr id="8" name="Slide Number Placeholder 7"/>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fr-FR" dirty="0"/>
              <a:t>Airlines: Part 7 - Revenue management</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fr-FR" dirty="0"/>
              <a:t>Airlines: Part 7 - Revenue management</a:t>
            </a:r>
            <a:endParaRPr lang="en-US" dirty="0"/>
          </a:p>
        </p:txBody>
      </p:sp>
      <p:sp>
        <p:nvSpPr>
          <p:cNvPr id="3" name="Slide Number Placeholder 2"/>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fr-FR" dirty="0"/>
              <a:t>Airlines: Part 7 - Revenue management</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fr-FR" dirty="0"/>
              <a:t>Airlines: Part 7 - Revenue management</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fr-FR" dirty="0"/>
              <a:t>Airlines: Part 7 - Revenue management</a:t>
            </a:r>
            <a:endParaRPr lang="en-US" dirty="0"/>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a:t>
            </a:fld>
            <a:endParaRPr lang="en-GB" dirty="0"/>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4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emf"/><Relationship Id="rId5" Type="http://schemas.openxmlformats.org/officeDocument/2006/relationships/oleObject" Target="../embeddings/oleObject4.bin"/><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9.png"/><Relationship Id="rId2" Type="http://schemas.openxmlformats.org/officeDocument/2006/relationships/oleObject" Target="../embeddings/oleObject5.bin"/><Relationship Id="rId1" Type="http://schemas.openxmlformats.org/officeDocument/2006/relationships/slideLayout" Target="../slideLayouts/slideLayout2.xml"/><Relationship Id="rId5" Type="http://schemas.openxmlformats.org/officeDocument/2006/relationships/image" Target="../media/image16.emf"/><Relationship Id="rId4" Type="http://schemas.openxmlformats.org/officeDocument/2006/relationships/oleObject" Target="../embeddings/oleObject6.bin"/></Relationships>
</file>

<file path=ppt/slides/_rels/slide4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oleObject" Target="../embeddings/oleObject7.bin"/><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err="1"/>
              <a:t>Slavica</a:t>
            </a:r>
            <a:r>
              <a:rPr lang="en-US" dirty="0"/>
              <a:t> </a:t>
            </a:r>
            <a:r>
              <a:rPr lang="en-US" dirty="0" err="1"/>
              <a:t>Dožić</a:t>
            </a:r>
            <a:r>
              <a:rPr lang="en-US" dirty="0"/>
              <a:t>, Danica Babić</a:t>
            </a:r>
          </a:p>
        </p:txBody>
      </p:sp>
      <p:sp>
        <p:nvSpPr>
          <p:cNvPr id="3" name="Title 2"/>
          <p:cNvSpPr>
            <a:spLocks noGrp="1"/>
          </p:cNvSpPr>
          <p:nvPr>
            <p:ph type="title"/>
          </p:nvPr>
        </p:nvSpPr>
        <p:spPr>
          <a:xfrm>
            <a:off x="1080488" y="2713038"/>
            <a:ext cx="7405785" cy="1143000"/>
          </a:xfrm>
        </p:spPr>
        <p:txBody>
          <a:bodyPr>
            <a:normAutofit/>
          </a:bodyPr>
          <a:lstStyle/>
          <a:p>
            <a:r>
              <a:rPr lang="en-US" sz="3200" dirty="0"/>
              <a:t>Airline Planning and Operations</a:t>
            </a:r>
            <a:br>
              <a:rPr lang="en-US" dirty="0"/>
            </a:br>
            <a:r>
              <a:rPr lang="en-US" dirty="0"/>
              <a:t>Airline Pricing</a:t>
            </a:r>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2085274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900" dirty="0"/>
              <a:t>A discriminatory pricing structure</a:t>
            </a:r>
            <a:r>
              <a:rPr lang="sr-Latn-RS" sz="2900" dirty="0"/>
              <a:t> </a:t>
            </a:r>
            <a:r>
              <a:rPr lang="en-US" sz="2900" dirty="0"/>
              <a:t>under a single demand curve</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10</a:t>
            </a:fld>
            <a:endParaRPr lang="en-GB" dirty="0"/>
          </a:p>
        </p:txBody>
      </p:sp>
      <p:grpSp>
        <p:nvGrpSpPr>
          <p:cNvPr id="6" name="Group 51"/>
          <p:cNvGrpSpPr>
            <a:grpSpLocks/>
          </p:cNvGrpSpPr>
          <p:nvPr/>
        </p:nvGrpSpPr>
        <p:grpSpPr bwMode="auto">
          <a:xfrm>
            <a:off x="2133600" y="1511302"/>
            <a:ext cx="5237163" cy="4749800"/>
            <a:chOff x="1536" y="1240"/>
            <a:chExt cx="3299" cy="2992"/>
          </a:xfrm>
        </p:grpSpPr>
        <p:sp>
          <p:nvSpPr>
            <p:cNvPr id="7" name="Text Box 7"/>
            <p:cNvSpPr txBox="1">
              <a:spLocks noChangeArrowheads="1"/>
            </p:cNvSpPr>
            <p:nvPr/>
          </p:nvSpPr>
          <p:spPr bwMode="auto">
            <a:xfrm>
              <a:off x="3721" y="3880"/>
              <a:ext cx="352"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en-US" altLang="en-US" sz="1000" i="0" dirty="0">
                  <a:solidFill>
                    <a:srgbClr val="FF0000"/>
                  </a:solidFill>
                </a:rPr>
                <a:t>D</a:t>
              </a:r>
              <a:endParaRPr lang="en-US" altLang="en-US" i="0" dirty="0"/>
            </a:p>
          </p:txBody>
        </p:sp>
        <p:sp>
          <p:nvSpPr>
            <p:cNvPr id="8" name="AutoShape 8"/>
            <p:cNvSpPr>
              <a:spLocks noChangeArrowheads="1"/>
            </p:cNvSpPr>
            <p:nvPr/>
          </p:nvSpPr>
          <p:spPr bwMode="auto">
            <a:xfrm rot="5400000">
              <a:off x="2195" y="3264"/>
              <a:ext cx="792" cy="792"/>
            </a:xfrm>
            <a:prstGeom prst="rtTriangle">
              <a:avLst/>
            </a:prstGeom>
            <a:solidFill>
              <a:srgbClr val="000080">
                <a:alpha val="4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endParaRPr lang="en-US" altLang="en-US" dirty="0"/>
            </a:p>
          </p:txBody>
        </p:sp>
        <p:sp>
          <p:nvSpPr>
            <p:cNvPr id="9" name="Line 9"/>
            <p:cNvSpPr>
              <a:spLocks noChangeShapeType="1"/>
            </p:cNvSpPr>
            <p:nvPr/>
          </p:nvSpPr>
          <p:spPr bwMode="auto">
            <a:xfrm>
              <a:off x="2195" y="2120"/>
              <a:ext cx="0" cy="193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0" name="Line 10"/>
            <p:cNvSpPr>
              <a:spLocks noChangeShapeType="1"/>
            </p:cNvSpPr>
            <p:nvPr/>
          </p:nvSpPr>
          <p:spPr bwMode="auto">
            <a:xfrm rot="5400000">
              <a:off x="3163" y="3088"/>
              <a:ext cx="0" cy="193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1" name="Line 11"/>
            <p:cNvSpPr>
              <a:spLocks noChangeShapeType="1"/>
            </p:cNvSpPr>
            <p:nvPr/>
          </p:nvSpPr>
          <p:spPr bwMode="auto">
            <a:xfrm rot="2700000">
              <a:off x="2889" y="2380"/>
              <a:ext cx="1" cy="1963"/>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2" name="Line 12"/>
            <p:cNvSpPr>
              <a:spLocks noChangeShapeType="1"/>
            </p:cNvSpPr>
            <p:nvPr/>
          </p:nvSpPr>
          <p:spPr bwMode="auto">
            <a:xfrm>
              <a:off x="2195" y="2560"/>
              <a:ext cx="1584" cy="1408"/>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 name="Line 13"/>
            <p:cNvSpPr>
              <a:spLocks noChangeShapeType="1"/>
            </p:cNvSpPr>
            <p:nvPr/>
          </p:nvSpPr>
          <p:spPr bwMode="auto">
            <a:xfrm flipH="1">
              <a:off x="2195" y="3264"/>
              <a:ext cx="792"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 name="Line 14"/>
            <p:cNvSpPr>
              <a:spLocks noChangeShapeType="1"/>
            </p:cNvSpPr>
            <p:nvPr/>
          </p:nvSpPr>
          <p:spPr bwMode="auto">
            <a:xfrm rot="5400000" flipH="1">
              <a:off x="2592" y="3659"/>
              <a:ext cx="792" cy="1"/>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5" name="Text Box 15"/>
            <p:cNvSpPr txBox="1">
              <a:spLocks noChangeArrowheads="1"/>
            </p:cNvSpPr>
            <p:nvPr/>
          </p:nvSpPr>
          <p:spPr bwMode="auto">
            <a:xfrm>
              <a:off x="3515" y="2560"/>
              <a:ext cx="704"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en-US" altLang="en-US" sz="1000" i="0" dirty="0">
                  <a:solidFill>
                    <a:srgbClr val="000080"/>
                  </a:solidFill>
                </a:rPr>
                <a:t>S</a:t>
              </a:r>
              <a:endParaRPr lang="en-US" altLang="en-US" i="0" dirty="0"/>
            </a:p>
          </p:txBody>
        </p:sp>
        <p:sp>
          <p:nvSpPr>
            <p:cNvPr id="16" name="Text Box 16"/>
            <p:cNvSpPr txBox="1">
              <a:spLocks noChangeArrowheads="1"/>
            </p:cNvSpPr>
            <p:nvPr/>
          </p:nvSpPr>
          <p:spPr bwMode="auto">
            <a:xfrm>
              <a:off x="1931" y="2120"/>
              <a:ext cx="323"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200" i="0" dirty="0"/>
                <a:t>Price</a:t>
              </a:r>
              <a:endParaRPr lang="en-US" altLang="en-US" sz="1200" i="0" dirty="0"/>
            </a:p>
          </p:txBody>
        </p:sp>
        <p:sp>
          <p:nvSpPr>
            <p:cNvPr id="17" name="Text Box 17"/>
            <p:cNvSpPr txBox="1">
              <a:spLocks noChangeArrowheads="1"/>
            </p:cNvSpPr>
            <p:nvPr/>
          </p:nvSpPr>
          <p:spPr bwMode="auto">
            <a:xfrm>
              <a:off x="1902" y="3176"/>
              <a:ext cx="352"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200" i="0"/>
                <a:t>$250</a:t>
              </a:r>
              <a:endParaRPr lang="en-US" altLang="en-US" sz="1200" i="0" dirty="0"/>
            </a:p>
          </p:txBody>
        </p:sp>
        <p:sp>
          <p:nvSpPr>
            <p:cNvPr id="18" name="Line 18"/>
            <p:cNvSpPr>
              <a:spLocks noChangeShapeType="1"/>
            </p:cNvSpPr>
            <p:nvPr/>
          </p:nvSpPr>
          <p:spPr bwMode="auto">
            <a:xfrm>
              <a:off x="2062" y="3528"/>
              <a:ext cx="251"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9" name="Line 19"/>
            <p:cNvSpPr>
              <a:spLocks noChangeShapeType="1"/>
            </p:cNvSpPr>
            <p:nvPr/>
          </p:nvSpPr>
          <p:spPr bwMode="auto">
            <a:xfrm>
              <a:off x="2547" y="2648"/>
              <a:ext cx="1" cy="26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0" name="Text Box 20"/>
            <p:cNvSpPr txBox="1">
              <a:spLocks noChangeArrowheads="1"/>
            </p:cNvSpPr>
            <p:nvPr/>
          </p:nvSpPr>
          <p:spPr bwMode="auto">
            <a:xfrm>
              <a:off x="2283" y="2384"/>
              <a:ext cx="704"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RS" altLang="en-US" sz="1200" i="0" dirty="0"/>
                <a:t>Consumer surplus</a:t>
              </a:r>
              <a:endParaRPr lang="en-US" altLang="en-US" sz="1200" i="0" dirty="0"/>
            </a:p>
          </p:txBody>
        </p:sp>
        <p:sp>
          <p:nvSpPr>
            <p:cNvPr id="21" name="Text Box 21"/>
            <p:cNvSpPr txBox="1">
              <a:spLocks noChangeArrowheads="1"/>
            </p:cNvSpPr>
            <p:nvPr/>
          </p:nvSpPr>
          <p:spPr bwMode="auto">
            <a:xfrm>
              <a:off x="1536" y="3527"/>
              <a:ext cx="65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RS" altLang="en-US" sz="1200" i="0" dirty="0"/>
                <a:t>Producer surplus</a:t>
              </a:r>
              <a:endParaRPr lang="en-US" altLang="en-US" sz="1200" i="0" dirty="0"/>
            </a:p>
          </p:txBody>
        </p:sp>
        <p:sp>
          <p:nvSpPr>
            <p:cNvPr id="22" name="Text Box 22"/>
            <p:cNvSpPr txBox="1">
              <a:spLocks noChangeArrowheads="1"/>
            </p:cNvSpPr>
            <p:nvPr/>
          </p:nvSpPr>
          <p:spPr bwMode="auto">
            <a:xfrm>
              <a:off x="1902" y="2912"/>
              <a:ext cx="352"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200" i="0"/>
                <a:t>$400</a:t>
              </a:r>
              <a:endParaRPr lang="en-US" altLang="en-US" sz="1200" i="0" dirty="0"/>
            </a:p>
          </p:txBody>
        </p:sp>
        <p:sp>
          <p:nvSpPr>
            <p:cNvPr id="23" name="Text Box 23"/>
            <p:cNvSpPr txBox="1">
              <a:spLocks noChangeArrowheads="1"/>
            </p:cNvSpPr>
            <p:nvPr/>
          </p:nvSpPr>
          <p:spPr bwMode="auto">
            <a:xfrm>
              <a:off x="1902" y="2648"/>
              <a:ext cx="352"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200" i="0"/>
                <a:t>$500</a:t>
              </a:r>
              <a:endParaRPr lang="en-US" altLang="en-US" sz="1200" i="0" dirty="0"/>
            </a:p>
          </p:txBody>
        </p:sp>
        <p:sp>
          <p:nvSpPr>
            <p:cNvPr id="24" name="Line 24"/>
            <p:cNvSpPr>
              <a:spLocks noChangeShapeType="1"/>
            </p:cNvSpPr>
            <p:nvPr/>
          </p:nvSpPr>
          <p:spPr bwMode="auto">
            <a:xfrm rot="5400000" flipH="1">
              <a:off x="1712" y="3395"/>
              <a:ext cx="1320" cy="1"/>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5" name="Line 25"/>
            <p:cNvSpPr>
              <a:spLocks noChangeShapeType="1"/>
            </p:cNvSpPr>
            <p:nvPr/>
          </p:nvSpPr>
          <p:spPr bwMode="auto">
            <a:xfrm rot="5400000" flipH="1">
              <a:off x="2137" y="3528"/>
              <a:ext cx="1056"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6" name="Line 26"/>
            <p:cNvSpPr>
              <a:spLocks noChangeShapeType="1"/>
            </p:cNvSpPr>
            <p:nvPr/>
          </p:nvSpPr>
          <p:spPr bwMode="auto">
            <a:xfrm flipH="1">
              <a:off x="2195" y="2736"/>
              <a:ext cx="176"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 name="Line 27"/>
            <p:cNvSpPr>
              <a:spLocks noChangeShapeType="1"/>
            </p:cNvSpPr>
            <p:nvPr/>
          </p:nvSpPr>
          <p:spPr bwMode="auto">
            <a:xfrm flipH="1">
              <a:off x="2195" y="3000"/>
              <a:ext cx="477"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 name="Text Box 28"/>
            <p:cNvSpPr txBox="1">
              <a:spLocks noChangeArrowheads="1"/>
            </p:cNvSpPr>
            <p:nvPr/>
          </p:nvSpPr>
          <p:spPr bwMode="auto">
            <a:xfrm>
              <a:off x="3838" y="4056"/>
              <a:ext cx="522"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200" i="0" dirty="0"/>
                <a:t>Quantity</a:t>
              </a:r>
              <a:endParaRPr lang="en-US" altLang="en-US" sz="1200" i="0" dirty="0"/>
            </a:p>
          </p:txBody>
        </p:sp>
        <p:sp>
          <p:nvSpPr>
            <p:cNvPr id="29" name="Text Box 29"/>
            <p:cNvSpPr txBox="1">
              <a:spLocks noChangeArrowheads="1"/>
            </p:cNvSpPr>
            <p:nvPr/>
          </p:nvSpPr>
          <p:spPr bwMode="auto">
            <a:xfrm>
              <a:off x="2880" y="4056"/>
              <a:ext cx="528"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200" i="0"/>
                <a:t>Segment 3</a:t>
              </a:r>
              <a:endParaRPr lang="en-US" altLang="en-US" sz="1200" i="0" dirty="0"/>
            </a:p>
          </p:txBody>
        </p:sp>
        <p:sp>
          <p:nvSpPr>
            <p:cNvPr id="30" name="Text Box 30"/>
            <p:cNvSpPr txBox="1">
              <a:spLocks noChangeArrowheads="1"/>
            </p:cNvSpPr>
            <p:nvPr/>
          </p:nvSpPr>
          <p:spPr bwMode="auto">
            <a:xfrm>
              <a:off x="2430" y="4056"/>
              <a:ext cx="528"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200" i="0"/>
                <a:t>Segment 2</a:t>
              </a:r>
              <a:endParaRPr lang="en-US" altLang="en-US" sz="1200" i="0" dirty="0"/>
            </a:p>
          </p:txBody>
        </p:sp>
        <p:sp>
          <p:nvSpPr>
            <p:cNvPr id="31" name="Text Box 31"/>
            <p:cNvSpPr txBox="1">
              <a:spLocks noChangeArrowheads="1"/>
            </p:cNvSpPr>
            <p:nvPr/>
          </p:nvSpPr>
          <p:spPr bwMode="auto">
            <a:xfrm>
              <a:off x="1968" y="4056"/>
              <a:ext cx="528"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200" i="0"/>
                <a:t>Segment 1</a:t>
              </a:r>
              <a:endParaRPr lang="en-US" altLang="en-US" sz="1200" i="0" dirty="0"/>
            </a:p>
          </p:txBody>
        </p:sp>
        <p:sp>
          <p:nvSpPr>
            <p:cNvPr id="32" name="Rectangle 32"/>
            <p:cNvSpPr>
              <a:spLocks noChangeArrowheads="1"/>
            </p:cNvSpPr>
            <p:nvPr/>
          </p:nvSpPr>
          <p:spPr bwMode="auto">
            <a:xfrm>
              <a:off x="1667" y="1416"/>
              <a:ext cx="822" cy="264"/>
            </a:xfrm>
            <a:prstGeom prst="rect">
              <a:avLst/>
            </a:prstGeom>
            <a:solidFill>
              <a:srgbClr val="FFFFFF"/>
            </a:solidFill>
            <a:ln w="9525">
              <a:solidFill>
                <a:srgbClr val="000000"/>
              </a:solidFill>
              <a:miter lim="800000"/>
              <a:headEnd/>
              <a:tailEnd/>
            </a:ln>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600" i="0" dirty="0"/>
                <a:t>Service</a:t>
              </a:r>
              <a:endParaRPr lang="en-US" altLang="en-US" sz="1600" i="0" dirty="0"/>
            </a:p>
          </p:txBody>
        </p:sp>
        <p:sp>
          <p:nvSpPr>
            <p:cNvPr id="33" name="Rectangle 33"/>
            <p:cNvSpPr>
              <a:spLocks noChangeArrowheads="1"/>
            </p:cNvSpPr>
            <p:nvPr/>
          </p:nvSpPr>
          <p:spPr bwMode="auto">
            <a:xfrm>
              <a:off x="4131" y="1240"/>
              <a:ext cx="704" cy="176"/>
            </a:xfrm>
            <a:prstGeom prst="rect">
              <a:avLst/>
            </a:prstGeom>
            <a:solidFill>
              <a:srgbClr val="FFFFFF"/>
            </a:solidFill>
            <a:ln w="9525">
              <a:solidFill>
                <a:srgbClr val="000000"/>
              </a:solidFill>
              <a:miter lim="800000"/>
              <a:headEnd/>
              <a:tailEnd/>
            </a:ln>
          </p:spPr>
          <p:txBody>
            <a:bodyPr lIns="54000" tIns="10800" rIns="5400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600" i="0"/>
                <a:t>Segment 1</a:t>
              </a:r>
              <a:endParaRPr lang="en-US" altLang="en-US" sz="1600" i="0" dirty="0"/>
            </a:p>
          </p:txBody>
        </p:sp>
        <p:cxnSp>
          <p:nvCxnSpPr>
            <p:cNvPr id="34" name="AutoShape 34"/>
            <p:cNvCxnSpPr>
              <a:cxnSpLocks noChangeShapeType="1"/>
              <a:stCxn id="32" idx="3"/>
              <a:endCxn id="33" idx="1"/>
            </p:cNvCxnSpPr>
            <p:nvPr/>
          </p:nvCxnSpPr>
          <p:spPr bwMode="auto">
            <a:xfrm flipV="1">
              <a:off x="2489" y="1328"/>
              <a:ext cx="1642" cy="22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5" name="Rectangle 37"/>
            <p:cNvSpPr>
              <a:spLocks noChangeArrowheads="1"/>
            </p:cNvSpPr>
            <p:nvPr/>
          </p:nvSpPr>
          <p:spPr bwMode="auto">
            <a:xfrm>
              <a:off x="4131" y="1504"/>
              <a:ext cx="704" cy="176"/>
            </a:xfrm>
            <a:prstGeom prst="rect">
              <a:avLst/>
            </a:prstGeom>
            <a:solidFill>
              <a:srgbClr val="FFFFFF"/>
            </a:solidFill>
            <a:ln w="9525">
              <a:solidFill>
                <a:srgbClr val="000000"/>
              </a:solidFill>
              <a:miter lim="800000"/>
              <a:headEnd/>
              <a:tailEnd/>
            </a:ln>
          </p:spPr>
          <p:txBody>
            <a:bodyPr lIns="54000" tIns="10800" rIns="5400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600" i="0"/>
                <a:t>Segment 2</a:t>
              </a:r>
              <a:endParaRPr lang="en-US" altLang="en-US" sz="1600" i="0" dirty="0"/>
            </a:p>
          </p:txBody>
        </p:sp>
        <p:sp>
          <p:nvSpPr>
            <p:cNvPr id="36" name="Rectangle 38"/>
            <p:cNvSpPr>
              <a:spLocks noChangeArrowheads="1"/>
            </p:cNvSpPr>
            <p:nvPr/>
          </p:nvSpPr>
          <p:spPr bwMode="auto">
            <a:xfrm>
              <a:off x="4131" y="1768"/>
              <a:ext cx="704" cy="176"/>
            </a:xfrm>
            <a:prstGeom prst="rect">
              <a:avLst/>
            </a:prstGeom>
            <a:solidFill>
              <a:srgbClr val="FFFFFF"/>
            </a:solidFill>
            <a:ln w="9525">
              <a:solidFill>
                <a:srgbClr val="000000"/>
              </a:solidFill>
              <a:miter lim="800000"/>
              <a:headEnd/>
              <a:tailEnd/>
            </a:ln>
          </p:spPr>
          <p:txBody>
            <a:bodyPr lIns="54000" tIns="10800" rIns="5400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600" i="0"/>
                <a:t>Segment 3</a:t>
              </a:r>
              <a:endParaRPr lang="en-US" altLang="en-US" sz="1600" i="0" dirty="0"/>
            </a:p>
          </p:txBody>
        </p:sp>
        <p:cxnSp>
          <p:nvCxnSpPr>
            <p:cNvPr id="37" name="AutoShape 39"/>
            <p:cNvCxnSpPr>
              <a:cxnSpLocks noChangeShapeType="1"/>
              <a:stCxn id="32" idx="3"/>
              <a:endCxn id="35" idx="1"/>
            </p:cNvCxnSpPr>
            <p:nvPr/>
          </p:nvCxnSpPr>
          <p:spPr bwMode="auto">
            <a:xfrm>
              <a:off x="2489" y="1548"/>
              <a:ext cx="1642" cy="4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8" name="AutoShape 40"/>
            <p:cNvCxnSpPr>
              <a:cxnSpLocks noChangeShapeType="1"/>
              <a:stCxn id="32" idx="3"/>
              <a:endCxn id="36" idx="1"/>
            </p:cNvCxnSpPr>
            <p:nvPr/>
          </p:nvCxnSpPr>
          <p:spPr bwMode="auto">
            <a:xfrm>
              <a:off x="2489" y="1548"/>
              <a:ext cx="1642" cy="30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9" name="Text Box 41"/>
            <p:cNvSpPr txBox="1">
              <a:spLocks noChangeArrowheads="1"/>
            </p:cNvSpPr>
            <p:nvPr/>
          </p:nvSpPr>
          <p:spPr bwMode="auto">
            <a:xfrm>
              <a:off x="3369" y="1240"/>
              <a:ext cx="704"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600" i="0" dirty="0"/>
                <a:t>Price 1</a:t>
              </a:r>
              <a:endParaRPr lang="en-US" altLang="en-US" sz="1600" i="0" dirty="0"/>
            </a:p>
          </p:txBody>
        </p:sp>
        <p:sp>
          <p:nvSpPr>
            <p:cNvPr id="40" name="Text Box 42"/>
            <p:cNvSpPr txBox="1">
              <a:spLocks noChangeArrowheads="1"/>
            </p:cNvSpPr>
            <p:nvPr/>
          </p:nvSpPr>
          <p:spPr bwMode="auto">
            <a:xfrm>
              <a:off x="3369" y="1416"/>
              <a:ext cx="704"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600" i="0" dirty="0"/>
                <a:t>Price 2</a:t>
              </a:r>
              <a:endParaRPr lang="en-US" altLang="en-US" sz="1600" i="0" dirty="0"/>
            </a:p>
          </p:txBody>
        </p:sp>
        <p:sp>
          <p:nvSpPr>
            <p:cNvPr id="41" name="Text Box 43"/>
            <p:cNvSpPr txBox="1">
              <a:spLocks noChangeArrowheads="1"/>
            </p:cNvSpPr>
            <p:nvPr/>
          </p:nvSpPr>
          <p:spPr bwMode="auto">
            <a:xfrm>
              <a:off x="3369" y="1592"/>
              <a:ext cx="704"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600" i="0" dirty="0"/>
                <a:t>Price 3</a:t>
              </a:r>
              <a:endParaRPr lang="en-US" altLang="en-US" sz="1600" i="0" dirty="0"/>
            </a:p>
          </p:txBody>
        </p:sp>
        <p:sp>
          <p:nvSpPr>
            <p:cNvPr id="42" name="Rectangle 44"/>
            <p:cNvSpPr>
              <a:spLocks noChangeArrowheads="1"/>
            </p:cNvSpPr>
            <p:nvPr/>
          </p:nvSpPr>
          <p:spPr bwMode="auto">
            <a:xfrm>
              <a:off x="2195" y="2736"/>
              <a:ext cx="176" cy="528"/>
            </a:xfrm>
            <a:prstGeom prst="rect">
              <a:avLst/>
            </a:prstGeom>
            <a:solidFill>
              <a:srgbClr val="000080">
                <a:alpha val="45097"/>
              </a:srgbClr>
            </a:solidFill>
            <a:ln w="9525">
              <a:solidFill>
                <a:srgbClr val="000000"/>
              </a:solidFill>
              <a:miter lim="800000"/>
              <a:headEnd/>
              <a:tailEnd/>
            </a:ln>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endParaRPr lang="en-US" altLang="en-US" dirty="0"/>
            </a:p>
          </p:txBody>
        </p:sp>
        <p:sp>
          <p:nvSpPr>
            <p:cNvPr id="43" name="Rectangle 45"/>
            <p:cNvSpPr>
              <a:spLocks noChangeArrowheads="1"/>
            </p:cNvSpPr>
            <p:nvPr/>
          </p:nvSpPr>
          <p:spPr bwMode="auto">
            <a:xfrm>
              <a:off x="2371" y="3000"/>
              <a:ext cx="294" cy="264"/>
            </a:xfrm>
            <a:prstGeom prst="rect">
              <a:avLst/>
            </a:prstGeom>
            <a:solidFill>
              <a:srgbClr val="000080">
                <a:alpha val="45097"/>
              </a:srgbClr>
            </a:solidFill>
            <a:ln w="9525">
              <a:solidFill>
                <a:srgbClr val="000000"/>
              </a:solidFill>
              <a:miter lim="800000"/>
              <a:headEnd/>
              <a:tailEnd/>
            </a:ln>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endParaRPr lang="en-US" altLang="en-US" dirty="0"/>
            </a:p>
          </p:txBody>
        </p:sp>
        <p:sp>
          <p:nvSpPr>
            <p:cNvPr id="44" name="AutoShape 46"/>
            <p:cNvSpPr>
              <a:spLocks noChangeArrowheads="1"/>
            </p:cNvSpPr>
            <p:nvPr/>
          </p:nvSpPr>
          <p:spPr bwMode="auto">
            <a:xfrm rot="-120000">
              <a:off x="2195" y="2560"/>
              <a:ext cx="176" cy="176"/>
            </a:xfrm>
            <a:prstGeom prst="rtTriangle">
              <a:avLst/>
            </a:prstGeom>
            <a:solidFill>
              <a:srgbClr val="FF0000">
                <a:alpha val="45097"/>
              </a:srgbClr>
            </a:solidFill>
            <a:ln w="9525">
              <a:solidFill>
                <a:srgbClr val="000000"/>
              </a:solidFill>
              <a:miter lim="800000"/>
              <a:headEnd/>
              <a:tailEnd/>
            </a:ln>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endParaRPr lang="en-US" altLang="en-US" dirty="0"/>
            </a:p>
          </p:txBody>
        </p:sp>
        <p:sp>
          <p:nvSpPr>
            <p:cNvPr id="45" name="AutoShape 47"/>
            <p:cNvSpPr>
              <a:spLocks noChangeArrowheads="1"/>
            </p:cNvSpPr>
            <p:nvPr/>
          </p:nvSpPr>
          <p:spPr bwMode="auto">
            <a:xfrm rot="120000">
              <a:off x="2371" y="2736"/>
              <a:ext cx="352" cy="264"/>
            </a:xfrm>
            <a:prstGeom prst="rtTriangle">
              <a:avLst/>
            </a:prstGeom>
            <a:solidFill>
              <a:srgbClr val="FF0000">
                <a:alpha val="45097"/>
              </a:srgbClr>
            </a:solidFill>
            <a:ln w="9525">
              <a:solidFill>
                <a:srgbClr val="000000"/>
              </a:solidFill>
              <a:miter lim="800000"/>
              <a:headEnd/>
              <a:tailEnd/>
            </a:ln>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endParaRPr lang="en-US" altLang="en-US" dirty="0"/>
            </a:p>
          </p:txBody>
        </p:sp>
        <p:sp>
          <p:nvSpPr>
            <p:cNvPr id="46" name="AutoShape 48"/>
            <p:cNvSpPr>
              <a:spLocks noChangeAspect="1" noChangeArrowheads="1"/>
            </p:cNvSpPr>
            <p:nvPr/>
          </p:nvSpPr>
          <p:spPr bwMode="auto">
            <a:xfrm>
              <a:off x="2665" y="2965"/>
              <a:ext cx="349" cy="299"/>
            </a:xfrm>
            <a:prstGeom prst="rtTriangle">
              <a:avLst/>
            </a:prstGeom>
            <a:solidFill>
              <a:srgbClr val="FF0000">
                <a:alpha val="45097"/>
              </a:srgbClr>
            </a:solidFill>
            <a:ln w="9525">
              <a:solidFill>
                <a:srgbClr val="000000"/>
              </a:solidFill>
              <a:miter lim="800000"/>
              <a:headEnd/>
              <a:tailEnd/>
            </a:ln>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endParaRPr lang="en-US" altLang="en-US" dirty="0"/>
            </a:p>
          </p:txBody>
        </p:sp>
        <p:sp>
          <p:nvSpPr>
            <p:cNvPr id="47" name="Line 49"/>
            <p:cNvSpPr>
              <a:spLocks noChangeShapeType="1"/>
            </p:cNvSpPr>
            <p:nvPr/>
          </p:nvSpPr>
          <p:spPr bwMode="auto">
            <a:xfrm>
              <a:off x="2547" y="2648"/>
              <a:ext cx="294" cy="52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48" name="Line 50"/>
            <p:cNvSpPr>
              <a:spLocks noChangeShapeType="1"/>
            </p:cNvSpPr>
            <p:nvPr/>
          </p:nvSpPr>
          <p:spPr bwMode="auto">
            <a:xfrm flipH="1">
              <a:off x="2254" y="2648"/>
              <a:ext cx="29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grpSp>
    </p:spTree>
    <p:extLst>
      <p:ext uri="{BB962C8B-B14F-4D97-AF65-F5344CB8AC3E}">
        <p14:creationId xmlns:p14="http://schemas.microsoft.com/office/powerpoint/2010/main" val="450891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Differential</a:t>
            </a:r>
            <a:r>
              <a:rPr lang="sr-Latn-RS" dirty="0"/>
              <a:t> </a:t>
            </a:r>
            <a:r>
              <a:rPr lang="sr-Latn-RS" dirty="0" err="1"/>
              <a:t>Pricing</a:t>
            </a:r>
            <a:endParaRPr lang="en-US" dirty="0"/>
          </a:p>
        </p:txBody>
      </p:sp>
      <p:sp>
        <p:nvSpPr>
          <p:cNvPr id="3" name="Content Placeholder 2"/>
          <p:cNvSpPr>
            <a:spLocks noGrp="1"/>
          </p:cNvSpPr>
          <p:nvPr>
            <p:ph idx="1"/>
          </p:nvPr>
        </p:nvSpPr>
        <p:spPr/>
        <p:txBody>
          <a:bodyPr>
            <a:normAutofit/>
          </a:bodyPr>
          <a:lstStyle/>
          <a:p>
            <a:pPr marL="285750" indent="-285750" algn="just">
              <a:lnSpc>
                <a:spcPct val="90000"/>
              </a:lnSpc>
              <a:spcBef>
                <a:spcPts val="1200"/>
              </a:spcBef>
              <a:spcAft>
                <a:spcPts val="600"/>
              </a:spcAft>
              <a:buFont typeface="Arial" panose="020B0604020202020204" pitchFamily="34" charset="0"/>
              <a:buChar char="•"/>
            </a:pPr>
            <a:r>
              <a:rPr lang="en-US" altLang="en-US" sz="2400" dirty="0"/>
              <a:t>The market is initially  divided into segments. For each segment an appropriate, differential service set at different prices</a:t>
            </a:r>
            <a:r>
              <a:rPr lang="sr-Latn-RS" altLang="en-US" sz="2400" dirty="0"/>
              <a:t> can be </a:t>
            </a:r>
            <a:r>
              <a:rPr lang="en-US" altLang="en-US" sz="2400" dirty="0"/>
              <a:t>offer</a:t>
            </a:r>
            <a:r>
              <a:rPr lang="sr-Latn-RS" altLang="en-US" sz="2400" dirty="0" err="1"/>
              <a:t>ed</a:t>
            </a:r>
            <a:r>
              <a:rPr lang="sr-Latn-RS" altLang="en-US" sz="2400" dirty="0"/>
              <a:t>.</a:t>
            </a:r>
          </a:p>
          <a:p>
            <a:pPr marL="285750" indent="-285750">
              <a:lnSpc>
                <a:spcPct val="90000"/>
              </a:lnSpc>
              <a:spcBef>
                <a:spcPts val="1200"/>
              </a:spcBef>
              <a:spcAft>
                <a:spcPts val="600"/>
              </a:spcAft>
              <a:buFont typeface="Arial" panose="020B0604020202020204" pitchFamily="34" charset="0"/>
              <a:buChar char="•"/>
            </a:pPr>
            <a:r>
              <a:rPr lang="sr-Latn-RS" altLang="en-US" sz="2400" dirty="0"/>
              <a:t>It </a:t>
            </a:r>
            <a:r>
              <a:rPr lang="en-US" altLang="en-US" sz="2400" dirty="0"/>
              <a:t>occurs when different products/services are charged at different prices</a:t>
            </a:r>
            <a:endParaRPr lang="sr-Latn-RS" altLang="en-US" sz="2400" dirty="0"/>
          </a:p>
          <a:p>
            <a:pPr marL="1028700" lvl="1">
              <a:lnSpc>
                <a:spcPct val="90000"/>
              </a:lnSpc>
              <a:spcBef>
                <a:spcPts val="1200"/>
              </a:spcBef>
              <a:spcAft>
                <a:spcPts val="600"/>
              </a:spcAft>
              <a:buFont typeface="Arial" panose="020B0604020202020204" pitchFamily="34" charset="0"/>
              <a:buChar char="•"/>
            </a:pPr>
            <a:r>
              <a:rPr lang="en-US" altLang="en-US" sz="2000" dirty="0"/>
              <a:t>Passengers flying in different passenger cabins have different services during the flight</a:t>
            </a:r>
            <a:r>
              <a:rPr lang="sr-Latn-RS" altLang="en-US" sz="2000" dirty="0"/>
              <a:t>, as well as</a:t>
            </a:r>
            <a:r>
              <a:rPr lang="en-US" altLang="en-US" sz="2000" dirty="0"/>
              <a:t> on the ground</a:t>
            </a:r>
            <a:endParaRPr lang="sr-Latn-RS" altLang="en-US" sz="2000" dirty="0"/>
          </a:p>
          <a:p>
            <a:pPr marL="1028700" lvl="1">
              <a:lnSpc>
                <a:spcPct val="90000"/>
              </a:lnSpc>
              <a:spcBef>
                <a:spcPts val="1200"/>
              </a:spcBef>
              <a:spcAft>
                <a:spcPts val="600"/>
              </a:spcAft>
              <a:buFont typeface="Arial" panose="020B0604020202020204" pitchFamily="34" charset="0"/>
              <a:buChar char="•"/>
            </a:pPr>
            <a:r>
              <a:rPr lang="en-US" altLang="en-US" sz="2000" dirty="0"/>
              <a:t>Distribution of seats within the same passenger cabin by different tariff classes</a:t>
            </a:r>
            <a:endParaRPr lang="sr-Latn-RS" altLang="en-US" sz="2000" dirty="0"/>
          </a:p>
          <a:p>
            <a:pPr marL="285750" indent="-285750">
              <a:lnSpc>
                <a:spcPct val="90000"/>
              </a:lnSpc>
              <a:spcBef>
                <a:spcPts val="1200"/>
              </a:spcBef>
              <a:spcAft>
                <a:spcPts val="600"/>
              </a:spcAft>
              <a:buFont typeface="Arial" panose="020B0604020202020204" pitchFamily="34" charset="0"/>
              <a:buChar char="•"/>
            </a:pPr>
            <a:r>
              <a:rPr lang="en-US" altLang="en-US" sz="2400" dirty="0"/>
              <a:t>Differential or discriminatory?</a:t>
            </a:r>
            <a:endParaRPr lang="sr-Latn-CS" altLang="en-US" sz="24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11</a:t>
            </a:fld>
            <a:endParaRPr lang="en-GB" dirty="0"/>
          </a:p>
        </p:txBody>
      </p:sp>
    </p:spTree>
    <p:extLst>
      <p:ext uri="{BB962C8B-B14F-4D97-AF65-F5344CB8AC3E}">
        <p14:creationId xmlns:p14="http://schemas.microsoft.com/office/powerpoint/2010/main" val="22468732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700" dirty="0"/>
              <a:t>Price Differentiation Between Segments of Demand, Augmented</a:t>
            </a:r>
            <a:r>
              <a:rPr lang="sr-Latn-RS" sz="2700" dirty="0"/>
              <a:t> </a:t>
            </a:r>
            <a:r>
              <a:rPr lang="en-US" sz="2700" dirty="0"/>
              <a:t>by Price Discrimination Within Segments</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12</a:t>
            </a:fld>
            <a:endParaRPr lang="en-GB" dirty="0"/>
          </a:p>
        </p:txBody>
      </p:sp>
      <p:grpSp>
        <p:nvGrpSpPr>
          <p:cNvPr id="6" name="Group 43"/>
          <p:cNvGrpSpPr>
            <a:grpSpLocks/>
          </p:cNvGrpSpPr>
          <p:nvPr/>
        </p:nvGrpSpPr>
        <p:grpSpPr bwMode="auto">
          <a:xfrm>
            <a:off x="2057400" y="2057400"/>
            <a:ext cx="5867400" cy="4324350"/>
            <a:chOff x="1469" y="1584"/>
            <a:chExt cx="3248" cy="2436"/>
          </a:xfrm>
        </p:grpSpPr>
        <p:sp>
          <p:nvSpPr>
            <p:cNvPr id="7" name="Rectangle 8"/>
            <p:cNvSpPr>
              <a:spLocks noChangeArrowheads="1"/>
            </p:cNvSpPr>
            <p:nvPr/>
          </p:nvSpPr>
          <p:spPr bwMode="auto">
            <a:xfrm>
              <a:off x="1469" y="1758"/>
              <a:ext cx="812" cy="522"/>
            </a:xfrm>
            <a:prstGeom prst="rect">
              <a:avLst/>
            </a:prstGeom>
            <a:solidFill>
              <a:srgbClr val="FFFFFF"/>
            </a:solidFill>
            <a:ln w="9525">
              <a:solidFill>
                <a:srgbClr val="000000"/>
              </a:solidFill>
              <a:miter lim="800000"/>
              <a:headEnd/>
              <a:tailEnd/>
            </a:ln>
          </p:spPr>
          <p:txBody>
            <a:bodyPr tIns="118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800" i="0" dirty="0"/>
                <a:t>Cabin</a:t>
              </a:r>
            </a:p>
            <a:p>
              <a:pPr algn="ctr" eaLnBrk="1" hangingPunct="1"/>
              <a:r>
                <a:rPr lang="sr-Latn-CS" altLang="en-US" sz="1800" i="0" dirty="0"/>
                <a:t>1</a:t>
              </a:r>
              <a:endParaRPr lang="en-US" altLang="en-US" sz="1800" i="0" dirty="0"/>
            </a:p>
          </p:txBody>
        </p:sp>
        <p:sp>
          <p:nvSpPr>
            <p:cNvPr id="8" name="Rectangle 9"/>
            <p:cNvSpPr>
              <a:spLocks noChangeArrowheads="1"/>
            </p:cNvSpPr>
            <p:nvPr/>
          </p:nvSpPr>
          <p:spPr bwMode="auto">
            <a:xfrm>
              <a:off x="3905" y="1758"/>
              <a:ext cx="812" cy="174"/>
            </a:xfrm>
            <a:prstGeom prst="rect">
              <a:avLst/>
            </a:prstGeom>
            <a:solidFill>
              <a:srgbClr val="FFFFFF"/>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400" i="0" dirty="0"/>
                <a:t>Subsegment 1a</a:t>
              </a:r>
              <a:endParaRPr lang="en-US" altLang="en-US" sz="1400" i="0" dirty="0"/>
            </a:p>
          </p:txBody>
        </p:sp>
        <p:cxnSp>
          <p:nvCxnSpPr>
            <p:cNvPr id="9" name="AutoShape 10"/>
            <p:cNvCxnSpPr>
              <a:cxnSpLocks noChangeShapeType="1"/>
              <a:stCxn id="7" idx="3"/>
              <a:endCxn id="8" idx="1"/>
            </p:cNvCxnSpPr>
            <p:nvPr/>
          </p:nvCxnSpPr>
          <p:spPr bwMode="auto">
            <a:xfrm flipV="1">
              <a:off x="2281" y="1845"/>
              <a:ext cx="1624" cy="17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0" name="Rectangle 11"/>
            <p:cNvSpPr>
              <a:spLocks noChangeArrowheads="1"/>
            </p:cNvSpPr>
            <p:nvPr/>
          </p:nvSpPr>
          <p:spPr bwMode="auto">
            <a:xfrm>
              <a:off x="3905" y="1932"/>
              <a:ext cx="812" cy="174"/>
            </a:xfrm>
            <a:prstGeom prst="rect">
              <a:avLst/>
            </a:prstGeom>
            <a:solidFill>
              <a:srgbClr val="FFFFFF"/>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400" i="0" dirty="0"/>
                <a:t>Subsegment 1b</a:t>
              </a:r>
            </a:p>
            <a:p>
              <a:pPr eaLnBrk="1" hangingPunct="1"/>
              <a:endParaRPr lang="en-US" altLang="en-US" sz="1400" i="0" dirty="0"/>
            </a:p>
          </p:txBody>
        </p:sp>
        <p:sp>
          <p:nvSpPr>
            <p:cNvPr id="11" name="Rectangle 12"/>
            <p:cNvSpPr>
              <a:spLocks noChangeArrowheads="1"/>
            </p:cNvSpPr>
            <p:nvPr/>
          </p:nvSpPr>
          <p:spPr bwMode="auto">
            <a:xfrm>
              <a:off x="3905" y="2106"/>
              <a:ext cx="812" cy="174"/>
            </a:xfrm>
            <a:prstGeom prst="rect">
              <a:avLst/>
            </a:prstGeom>
            <a:solidFill>
              <a:srgbClr val="FFFFFF"/>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400" i="0" dirty="0"/>
                <a:t>Subsegment 1</a:t>
              </a:r>
              <a:r>
                <a:rPr lang="sr-Latn-CS" altLang="en-US" sz="1400" dirty="0"/>
                <a:t>n</a:t>
              </a:r>
              <a:endParaRPr lang="sr-Latn-CS" altLang="en-US" sz="1400" i="0" dirty="0"/>
            </a:p>
            <a:p>
              <a:pPr eaLnBrk="1" hangingPunct="1"/>
              <a:endParaRPr lang="en-US" altLang="en-US" sz="1400" i="0" dirty="0"/>
            </a:p>
          </p:txBody>
        </p:sp>
        <p:cxnSp>
          <p:nvCxnSpPr>
            <p:cNvPr id="12" name="AutoShape 13"/>
            <p:cNvCxnSpPr>
              <a:cxnSpLocks noChangeShapeType="1"/>
              <a:stCxn id="7" idx="3"/>
              <a:endCxn id="10" idx="1"/>
            </p:cNvCxnSpPr>
            <p:nvPr/>
          </p:nvCxnSpPr>
          <p:spPr bwMode="auto">
            <a:xfrm>
              <a:off x="2281" y="2019"/>
              <a:ext cx="1624"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3" name="AutoShape 14"/>
            <p:cNvCxnSpPr>
              <a:cxnSpLocks noChangeShapeType="1"/>
              <a:stCxn id="7" idx="3"/>
              <a:endCxn id="11" idx="1"/>
            </p:cNvCxnSpPr>
            <p:nvPr/>
          </p:nvCxnSpPr>
          <p:spPr bwMode="auto">
            <a:xfrm>
              <a:off x="2281" y="2019"/>
              <a:ext cx="1624" cy="17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 name="Text Box 15"/>
            <p:cNvSpPr txBox="1">
              <a:spLocks noChangeArrowheads="1"/>
            </p:cNvSpPr>
            <p:nvPr/>
          </p:nvSpPr>
          <p:spPr bwMode="auto">
            <a:xfrm>
              <a:off x="3267" y="1758"/>
              <a:ext cx="69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 1a</a:t>
              </a:r>
              <a:endParaRPr lang="en-US" altLang="en-US" sz="1400" i="0" dirty="0"/>
            </a:p>
          </p:txBody>
        </p:sp>
        <p:sp>
          <p:nvSpPr>
            <p:cNvPr id="15" name="Text Box 16"/>
            <p:cNvSpPr txBox="1">
              <a:spLocks noChangeArrowheads="1"/>
            </p:cNvSpPr>
            <p:nvPr/>
          </p:nvSpPr>
          <p:spPr bwMode="auto">
            <a:xfrm>
              <a:off x="3267" y="1845"/>
              <a:ext cx="69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64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 1b</a:t>
              </a:r>
              <a:endParaRPr lang="en-US" altLang="en-US" sz="1400" i="0" dirty="0"/>
            </a:p>
          </p:txBody>
        </p:sp>
        <p:sp>
          <p:nvSpPr>
            <p:cNvPr id="16" name="Text Box 17"/>
            <p:cNvSpPr txBox="1">
              <a:spLocks noChangeArrowheads="1"/>
            </p:cNvSpPr>
            <p:nvPr/>
          </p:nvSpPr>
          <p:spPr bwMode="auto">
            <a:xfrm>
              <a:off x="3267" y="2019"/>
              <a:ext cx="69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 1</a:t>
              </a:r>
              <a:r>
                <a:rPr lang="sr-Latn-CS" altLang="en-US" sz="1400" dirty="0"/>
                <a:t>n</a:t>
              </a:r>
              <a:endParaRPr lang="en-US" altLang="en-US" sz="1400" i="0" dirty="0"/>
            </a:p>
          </p:txBody>
        </p:sp>
        <p:sp>
          <p:nvSpPr>
            <p:cNvPr id="17" name="Rectangle 18"/>
            <p:cNvSpPr>
              <a:spLocks noChangeArrowheads="1"/>
            </p:cNvSpPr>
            <p:nvPr/>
          </p:nvSpPr>
          <p:spPr bwMode="auto">
            <a:xfrm>
              <a:off x="3905" y="1584"/>
              <a:ext cx="812" cy="174"/>
            </a:xfrm>
            <a:prstGeom prst="rect">
              <a:avLst/>
            </a:prstGeom>
            <a:solidFill>
              <a:srgbClr val="000080">
                <a:alpha val="56862"/>
              </a:srgbClr>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RS" altLang="en-US" sz="1400" i="0" dirty="0">
                  <a:solidFill>
                    <a:srgbClr val="FFFFFF"/>
                  </a:solidFill>
                </a:rPr>
                <a:t>Market segment </a:t>
              </a:r>
              <a:r>
                <a:rPr lang="sr-Latn-CS" altLang="en-US" sz="1400" i="0" dirty="0">
                  <a:solidFill>
                    <a:srgbClr val="FFFFFF"/>
                  </a:solidFill>
                </a:rPr>
                <a:t>1</a:t>
              </a:r>
              <a:endParaRPr lang="en-US" altLang="en-US" sz="1400" i="0" dirty="0"/>
            </a:p>
          </p:txBody>
        </p:sp>
        <p:sp>
          <p:nvSpPr>
            <p:cNvPr id="18" name="Rectangle 20"/>
            <p:cNvSpPr>
              <a:spLocks noChangeArrowheads="1"/>
            </p:cNvSpPr>
            <p:nvPr/>
          </p:nvSpPr>
          <p:spPr bwMode="auto">
            <a:xfrm>
              <a:off x="1469" y="2628"/>
              <a:ext cx="812" cy="522"/>
            </a:xfrm>
            <a:prstGeom prst="rect">
              <a:avLst/>
            </a:prstGeom>
            <a:solidFill>
              <a:srgbClr val="FFFFFF"/>
            </a:solidFill>
            <a:ln w="9525">
              <a:solidFill>
                <a:srgbClr val="000000"/>
              </a:solidFill>
              <a:miter lim="800000"/>
              <a:headEnd/>
              <a:tailEnd/>
            </a:ln>
          </p:spPr>
          <p:txBody>
            <a:bodyPr tIns="118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800" i="0" dirty="0"/>
                <a:t>Cabin</a:t>
              </a:r>
            </a:p>
            <a:p>
              <a:pPr algn="ctr" eaLnBrk="1" hangingPunct="1"/>
              <a:r>
                <a:rPr lang="sr-Latn-CS" altLang="en-US" sz="1800" i="0" dirty="0"/>
                <a:t>2</a:t>
              </a:r>
              <a:endParaRPr lang="en-US" altLang="en-US" sz="1800" i="0" dirty="0"/>
            </a:p>
          </p:txBody>
        </p:sp>
        <p:sp>
          <p:nvSpPr>
            <p:cNvPr id="19" name="Rectangle 21"/>
            <p:cNvSpPr>
              <a:spLocks noChangeArrowheads="1"/>
            </p:cNvSpPr>
            <p:nvPr/>
          </p:nvSpPr>
          <p:spPr bwMode="auto">
            <a:xfrm>
              <a:off x="3905" y="2628"/>
              <a:ext cx="812" cy="174"/>
            </a:xfrm>
            <a:prstGeom prst="rect">
              <a:avLst/>
            </a:prstGeom>
            <a:solidFill>
              <a:srgbClr val="FFFFFF"/>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400" i="0" dirty="0"/>
                <a:t>Subsegment 2a</a:t>
              </a:r>
              <a:endParaRPr lang="en-US" altLang="en-US" sz="1400" i="0" dirty="0"/>
            </a:p>
          </p:txBody>
        </p:sp>
        <p:cxnSp>
          <p:nvCxnSpPr>
            <p:cNvPr id="20" name="AutoShape 22"/>
            <p:cNvCxnSpPr>
              <a:cxnSpLocks noChangeShapeType="1"/>
              <a:stCxn id="18" idx="3"/>
              <a:endCxn id="19" idx="1"/>
            </p:cNvCxnSpPr>
            <p:nvPr/>
          </p:nvCxnSpPr>
          <p:spPr bwMode="auto">
            <a:xfrm flipV="1">
              <a:off x="2281" y="2715"/>
              <a:ext cx="1624" cy="17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1" name="Rectangle 23"/>
            <p:cNvSpPr>
              <a:spLocks noChangeArrowheads="1"/>
            </p:cNvSpPr>
            <p:nvPr/>
          </p:nvSpPr>
          <p:spPr bwMode="auto">
            <a:xfrm>
              <a:off x="3905" y="2802"/>
              <a:ext cx="812" cy="174"/>
            </a:xfrm>
            <a:prstGeom prst="rect">
              <a:avLst/>
            </a:prstGeom>
            <a:solidFill>
              <a:srgbClr val="FFFFFF"/>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400" i="0" dirty="0"/>
                <a:t>Subsegment 2b</a:t>
              </a:r>
            </a:p>
            <a:p>
              <a:pPr eaLnBrk="1" hangingPunct="1"/>
              <a:endParaRPr lang="en-US" altLang="en-US" sz="1400" i="0" dirty="0"/>
            </a:p>
          </p:txBody>
        </p:sp>
        <p:sp>
          <p:nvSpPr>
            <p:cNvPr id="22" name="Rectangle 24"/>
            <p:cNvSpPr>
              <a:spLocks noChangeArrowheads="1"/>
            </p:cNvSpPr>
            <p:nvPr/>
          </p:nvSpPr>
          <p:spPr bwMode="auto">
            <a:xfrm>
              <a:off x="3905" y="2976"/>
              <a:ext cx="812" cy="174"/>
            </a:xfrm>
            <a:prstGeom prst="rect">
              <a:avLst/>
            </a:prstGeom>
            <a:solidFill>
              <a:srgbClr val="FFFFFF"/>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400" i="0" dirty="0"/>
                <a:t>Subsegment 2</a:t>
              </a:r>
              <a:r>
                <a:rPr lang="sr-Latn-CS" altLang="en-US" sz="1400" dirty="0"/>
                <a:t>n</a:t>
              </a:r>
            </a:p>
            <a:p>
              <a:pPr eaLnBrk="1" hangingPunct="1"/>
              <a:endParaRPr lang="en-US" altLang="en-US" sz="1400" i="0" dirty="0"/>
            </a:p>
          </p:txBody>
        </p:sp>
        <p:cxnSp>
          <p:nvCxnSpPr>
            <p:cNvPr id="23" name="AutoShape 25"/>
            <p:cNvCxnSpPr>
              <a:cxnSpLocks noChangeShapeType="1"/>
              <a:stCxn id="18" idx="3"/>
              <a:endCxn id="21" idx="1"/>
            </p:cNvCxnSpPr>
            <p:nvPr/>
          </p:nvCxnSpPr>
          <p:spPr bwMode="auto">
            <a:xfrm>
              <a:off x="2281" y="2889"/>
              <a:ext cx="1624"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AutoShape 26"/>
            <p:cNvCxnSpPr>
              <a:cxnSpLocks noChangeShapeType="1"/>
              <a:stCxn id="18" idx="3"/>
              <a:endCxn id="22" idx="1"/>
            </p:cNvCxnSpPr>
            <p:nvPr/>
          </p:nvCxnSpPr>
          <p:spPr bwMode="auto">
            <a:xfrm>
              <a:off x="2281" y="2889"/>
              <a:ext cx="1624" cy="17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5" name="Text Box 27"/>
            <p:cNvSpPr txBox="1">
              <a:spLocks noChangeArrowheads="1"/>
            </p:cNvSpPr>
            <p:nvPr/>
          </p:nvSpPr>
          <p:spPr bwMode="auto">
            <a:xfrm>
              <a:off x="3267" y="2628"/>
              <a:ext cx="69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 2a</a:t>
              </a:r>
              <a:endParaRPr lang="en-US" altLang="en-US" sz="1400" i="0" dirty="0"/>
            </a:p>
          </p:txBody>
        </p:sp>
        <p:sp>
          <p:nvSpPr>
            <p:cNvPr id="26" name="Text Box 28"/>
            <p:cNvSpPr txBox="1">
              <a:spLocks noChangeArrowheads="1"/>
            </p:cNvSpPr>
            <p:nvPr/>
          </p:nvSpPr>
          <p:spPr bwMode="auto">
            <a:xfrm>
              <a:off x="3267" y="2715"/>
              <a:ext cx="69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64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 2b</a:t>
              </a:r>
              <a:endParaRPr lang="en-US" altLang="en-US" sz="1400" i="0" dirty="0"/>
            </a:p>
          </p:txBody>
        </p:sp>
        <p:sp>
          <p:nvSpPr>
            <p:cNvPr id="27" name="Text Box 29"/>
            <p:cNvSpPr txBox="1">
              <a:spLocks noChangeArrowheads="1"/>
            </p:cNvSpPr>
            <p:nvPr/>
          </p:nvSpPr>
          <p:spPr bwMode="auto">
            <a:xfrm>
              <a:off x="3267" y="2889"/>
              <a:ext cx="69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 2</a:t>
              </a:r>
              <a:r>
                <a:rPr lang="sr-Latn-CS" altLang="en-US" sz="1400" dirty="0"/>
                <a:t>n</a:t>
              </a:r>
              <a:endParaRPr lang="en-US" altLang="en-US" sz="1400" i="0" dirty="0"/>
            </a:p>
          </p:txBody>
        </p:sp>
        <p:sp>
          <p:nvSpPr>
            <p:cNvPr id="28" name="Rectangle 30"/>
            <p:cNvSpPr>
              <a:spLocks noChangeArrowheads="1"/>
            </p:cNvSpPr>
            <p:nvPr/>
          </p:nvSpPr>
          <p:spPr bwMode="auto">
            <a:xfrm>
              <a:off x="3905" y="2454"/>
              <a:ext cx="812" cy="174"/>
            </a:xfrm>
            <a:prstGeom prst="rect">
              <a:avLst/>
            </a:prstGeom>
            <a:solidFill>
              <a:srgbClr val="000080">
                <a:alpha val="56862"/>
              </a:srgbClr>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RS" altLang="en-US" sz="1400" i="0" dirty="0">
                  <a:solidFill>
                    <a:srgbClr val="FFFFFF"/>
                  </a:solidFill>
                </a:rPr>
                <a:t>Market segment </a:t>
              </a:r>
              <a:r>
                <a:rPr lang="sr-Latn-CS" altLang="en-US" sz="1400" i="0" dirty="0">
                  <a:solidFill>
                    <a:srgbClr val="FFFFFF"/>
                  </a:solidFill>
                </a:rPr>
                <a:t>2</a:t>
              </a:r>
              <a:endParaRPr lang="en-US" altLang="en-US" sz="1400" i="0" dirty="0"/>
            </a:p>
          </p:txBody>
        </p:sp>
        <p:sp>
          <p:nvSpPr>
            <p:cNvPr id="29" name="Rectangle 32"/>
            <p:cNvSpPr>
              <a:spLocks noChangeArrowheads="1"/>
            </p:cNvSpPr>
            <p:nvPr/>
          </p:nvSpPr>
          <p:spPr bwMode="auto">
            <a:xfrm>
              <a:off x="1469" y="3498"/>
              <a:ext cx="812" cy="522"/>
            </a:xfrm>
            <a:prstGeom prst="rect">
              <a:avLst/>
            </a:prstGeom>
            <a:solidFill>
              <a:srgbClr val="FFFFFF"/>
            </a:solidFill>
            <a:ln w="9525">
              <a:solidFill>
                <a:srgbClr val="000000"/>
              </a:solidFill>
              <a:miter lim="800000"/>
              <a:headEnd/>
              <a:tailEnd/>
            </a:ln>
          </p:spPr>
          <p:txBody>
            <a:bodyPr tIns="118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800" i="0" dirty="0"/>
                <a:t>Cabin</a:t>
              </a:r>
            </a:p>
            <a:p>
              <a:pPr algn="ctr" eaLnBrk="1" hangingPunct="1"/>
              <a:r>
                <a:rPr lang="sr-Latn-CS" altLang="en-US" sz="1800" i="0" dirty="0"/>
                <a:t>3</a:t>
              </a:r>
              <a:endParaRPr lang="en-US" altLang="en-US" sz="1800" i="0" dirty="0"/>
            </a:p>
          </p:txBody>
        </p:sp>
        <p:sp>
          <p:nvSpPr>
            <p:cNvPr id="30" name="Rectangle 33"/>
            <p:cNvSpPr>
              <a:spLocks noChangeArrowheads="1"/>
            </p:cNvSpPr>
            <p:nvPr/>
          </p:nvSpPr>
          <p:spPr bwMode="auto">
            <a:xfrm>
              <a:off x="3905" y="3498"/>
              <a:ext cx="812" cy="174"/>
            </a:xfrm>
            <a:prstGeom prst="rect">
              <a:avLst/>
            </a:prstGeom>
            <a:solidFill>
              <a:srgbClr val="FFFFFF"/>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400" i="0" dirty="0"/>
                <a:t>Subsegment 3a</a:t>
              </a:r>
              <a:endParaRPr lang="en-US" altLang="en-US" sz="1400" i="0" dirty="0"/>
            </a:p>
          </p:txBody>
        </p:sp>
        <p:cxnSp>
          <p:nvCxnSpPr>
            <p:cNvPr id="31" name="AutoShape 34"/>
            <p:cNvCxnSpPr>
              <a:cxnSpLocks noChangeShapeType="1"/>
              <a:stCxn id="29" idx="3"/>
              <a:endCxn id="30" idx="1"/>
            </p:cNvCxnSpPr>
            <p:nvPr/>
          </p:nvCxnSpPr>
          <p:spPr bwMode="auto">
            <a:xfrm flipV="1">
              <a:off x="2281" y="3585"/>
              <a:ext cx="1624" cy="17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2" name="Rectangle 35"/>
            <p:cNvSpPr>
              <a:spLocks noChangeArrowheads="1"/>
            </p:cNvSpPr>
            <p:nvPr/>
          </p:nvSpPr>
          <p:spPr bwMode="auto">
            <a:xfrm>
              <a:off x="3905" y="3672"/>
              <a:ext cx="812" cy="174"/>
            </a:xfrm>
            <a:prstGeom prst="rect">
              <a:avLst/>
            </a:prstGeom>
            <a:solidFill>
              <a:srgbClr val="FFFFFF"/>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400" i="0" dirty="0"/>
                <a:t>Subsegment 3b</a:t>
              </a:r>
            </a:p>
            <a:p>
              <a:pPr eaLnBrk="1" hangingPunct="1"/>
              <a:endParaRPr lang="en-US" altLang="en-US" sz="1400" i="0" dirty="0"/>
            </a:p>
          </p:txBody>
        </p:sp>
        <p:sp>
          <p:nvSpPr>
            <p:cNvPr id="33" name="Rectangle 36"/>
            <p:cNvSpPr>
              <a:spLocks noChangeArrowheads="1"/>
            </p:cNvSpPr>
            <p:nvPr/>
          </p:nvSpPr>
          <p:spPr bwMode="auto">
            <a:xfrm>
              <a:off x="3905" y="3846"/>
              <a:ext cx="812" cy="174"/>
            </a:xfrm>
            <a:prstGeom prst="rect">
              <a:avLst/>
            </a:prstGeom>
            <a:solidFill>
              <a:srgbClr val="FFFFFF"/>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400" i="0" dirty="0"/>
                <a:t>Subsegment 3</a:t>
              </a:r>
              <a:r>
                <a:rPr lang="sr-Latn-CS" altLang="en-US" sz="1400" dirty="0"/>
                <a:t>n</a:t>
              </a:r>
            </a:p>
            <a:p>
              <a:pPr eaLnBrk="1" hangingPunct="1"/>
              <a:endParaRPr lang="en-US" altLang="en-US" sz="1400" i="0" dirty="0"/>
            </a:p>
          </p:txBody>
        </p:sp>
        <p:cxnSp>
          <p:nvCxnSpPr>
            <p:cNvPr id="34" name="AutoShape 37"/>
            <p:cNvCxnSpPr>
              <a:cxnSpLocks noChangeShapeType="1"/>
              <a:stCxn id="29" idx="3"/>
              <a:endCxn id="32" idx="1"/>
            </p:cNvCxnSpPr>
            <p:nvPr/>
          </p:nvCxnSpPr>
          <p:spPr bwMode="auto">
            <a:xfrm>
              <a:off x="2281" y="3759"/>
              <a:ext cx="1624"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 name="AutoShape 38"/>
            <p:cNvCxnSpPr>
              <a:cxnSpLocks noChangeShapeType="1"/>
              <a:stCxn id="29" idx="3"/>
              <a:endCxn id="33" idx="1"/>
            </p:cNvCxnSpPr>
            <p:nvPr/>
          </p:nvCxnSpPr>
          <p:spPr bwMode="auto">
            <a:xfrm>
              <a:off x="2281" y="3759"/>
              <a:ext cx="1624" cy="17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6" name="Text Box 39"/>
            <p:cNvSpPr txBox="1">
              <a:spLocks noChangeArrowheads="1"/>
            </p:cNvSpPr>
            <p:nvPr/>
          </p:nvSpPr>
          <p:spPr bwMode="auto">
            <a:xfrm>
              <a:off x="3267" y="3498"/>
              <a:ext cx="69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 3a</a:t>
              </a:r>
              <a:endParaRPr lang="en-US" altLang="en-US" sz="1400" i="0" dirty="0"/>
            </a:p>
          </p:txBody>
        </p:sp>
        <p:sp>
          <p:nvSpPr>
            <p:cNvPr id="37" name="Text Box 40"/>
            <p:cNvSpPr txBox="1">
              <a:spLocks noChangeArrowheads="1"/>
            </p:cNvSpPr>
            <p:nvPr/>
          </p:nvSpPr>
          <p:spPr bwMode="auto">
            <a:xfrm>
              <a:off x="3267" y="3585"/>
              <a:ext cx="69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64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 3b</a:t>
              </a:r>
              <a:endParaRPr lang="en-US" altLang="en-US" sz="1400" i="0" dirty="0"/>
            </a:p>
          </p:txBody>
        </p:sp>
        <p:sp>
          <p:nvSpPr>
            <p:cNvPr id="38" name="Text Box 41"/>
            <p:cNvSpPr txBox="1">
              <a:spLocks noChangeArrowheads="1"/>
            </p:cNvSpPr>
            <p:nvPr/>
          </p:nvSpPr>
          <p:spPr bwMode="auto">
            <a:xfrm>
              <a:off x="3267" y="3759"/>
              <a:ext cx="69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 3</a:t>
              </a:r>
              <a:r>
                <a:rPr lang="sr-Latn-CS" altLang="en-US" sz="1400" dirty="0"/>
                <a:t>n</a:t>
              </a:r>
              <a:endParaRPr lang="en-US" altLang="en-US" sz="1400" i="0" dirty="0"/>
            </a:p>
          </p:txBody>
        </p:sp>
        <p:sp>
          <p:nvSpPr>
            <p:cNvPr id="39" name="Rectangle 42"/>
            <p:cNvSpPr>
              <a:spLocks noChangeArrowheads="1"/>
            </p:cNvSpPr>
            <p:nvPr/>
          </p:nvSpPr>
          <p:spPr bwMode="auto">
            <a:xfrm>
              <a:off x="3905" y="3324"/>
              <a:ext cx="812" cy="174"/>
            </a:xfrm>
            <a:prstGeom prst="rect">
              <a:avLst/>
            </a:prstGeom>
            <a:solidFill>
              <a:srgbClr val="000080">
                <a:alpha val="56862"/>
              </a:srgbClr>
            </a:solidFill>
            <a:ln w="9525">
              <a:solidFill>
                <a:srgbClr val="000000"/>
              </a:solidFill>
              <a:miter lim="800000"/>
              <a:headEnd/>
              <a:tailEnd/>
            </a:ln>
          </p:spPr>
          <p:txBody>
            <a:bodyPr lIns="0" tIns="10800" rIns="0" bIns="1080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RS" altLang="en-US" sz="1400" i="0" dirty="0">
                  <a:solidFill>
                    <a:srgbClr val="FFFFFF"/>
                  </a:solidFill>
                </a:rPr>
                <a:t>Market segment </a:t>
              </a:r>
              <a:r>
                <a:rPr lang="sr-Latn-CS" altLang="en-US" sz="1400" i="0" dirty="0">
                  <a:solidFill>
                    <a:srgbClr val="FFFFFF"/>
                  </a:solidFill>
                </a:rPr>
                <a:t>3</a:t>
              </a:r>
              <a:endParaRPr lang="en-US" altLang="en-US" sz="1400" i="0" dirty="0"/>
            </a:p>
          </p:txBody>
        </p:sp>
      </p:grpSp>
    </p:spTree>
    <p:extLst>
      <p:ext uri="{BB962C8B-B14F-4D97-AF65-F5344CB8AC3E}">
        <p14:creationId xmlns:p14="http://schemas.microsoft.com/office/powerpoint/2010/main" val="3677959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Tariff Structure</a:t>
            </a:r>
          </a:p>
        </p:txBody>
      </p:sp>
      <p:sp>
        <p:nvSpPr>
          <p:cNvPr id="3" name="Content Placeholder 2"/>
          <p:cNvSpPr>
            <a:spLocks noGrp="1"/>
          </p:cNvSpPr>
          <p:nvPr>
            <p:ph idx="1"/>
          </p:nvPr>
        </p:nvSpPr>
        <p:spPr/>
        <p:txBody>
          <a:bodyPr>
            <a:normAutofit/>
          </a:bodyPr>
          <a:lstStyle/>
          <a:p>
            <a:pPr marL="285750" indent="-285750">
              <a:spcBef>
                <a:spcPts val="1200"/>
              </a:spcBef>
              <a:spcAft>
                <a:spcPts val="600"/>
              </a:spcAft>
              <a:buFont typeface="Arial" panose="020B0604020202020204" pitchFamily="34" charset="0"/>
              <a:buChar char="•"/>
            </a:pPr>
            <a:r>
              <a:rPr lang="en-US" sz="2400" dirty="0"/>
              <a:t>FARES</a:t>
            </a:r>
            <a:r>
              <a:rPr lang="sr-Latn-RS" sz="2400" dirty="0"/>
              <a:t> +</a:t>
            </a:r>
            <a:r>
              <a:rPr lang="en-US" sz="2400" dirty="0"/>
              <a:t> RATES</a:t>
            </a:r>
            <a:r>
              <a:rPr lang="sr-Latn-RS" sz="2400" dirty="0"/>
              <a:t> +</a:t>
            </a:r>
            <a:r>
              <a:rPr lang="en-US" sz="2400" dirty="0"/>
              <a:t> SPECIFIC RULES </a:t>
            </a:r>
            <a:r>
              <a:rPr lang="sr-Latn-RS" sz="2400" dirty="0"/>
              <a:t>= </a:t>
            </a:r>
            <a:r>
              <a:rPr lang="en-US" sz="2400" dirty="0"/>
              <a:t>TARIFF</a:t>
            </a:r>
            <a:r>
              <a:rPr lang="sr-Latn-RS" sz="2400" dirty="0"/>
              <a:t> </a:t>
            </a:r>
            <a:r>
              <a:rPr lang="en-US" sz="2400" dirty="0"/>
              <a:t>STRUCTURES</a:t>
            </a:r>
            <a:endParaRPr lang="sr-Latn-RS" sz="2400" dirty="0"/>
          </a:p>
          <a:p>
            <a:pPr marL="285750" indent="-285750">
              <a:spcBef>
                <a:spcPts val="1200"/>
              </a:spcBef>
              <a:spcAft>
                <a:spcPts val="600"/>
              </a:spcAft>
              <a:buFont typeface="Arial" panose="020B0604020202020204" pitchFamily="34" charset="0"/>
              <a:buChar char="•"/>
            </a:pPr>
            <a:r>
              <a:rPr lang="sr-Latn-RS" sz="2400" dirty="0"/>
              <a:t>Increasingly complex tariff structure</a:t>
            </a:r>
          </a:p>
          <a:p>
            <a:pPr marL="1028700" lvl="1" algn="just">
              <a:spcBef>
                <a:spcPts val="1200"/>
              </a:spcBef>
              <a:spcAft>
                <a:spcPts val="600"/>
              </a:spcAft>
              <a:buFont typeface="Arial" panose="020B0604020202020204" pitchFamily="34" charset="0"/>
              <a:buChar char="•"/>
            </a:pPr>
            <a:r>
              <a:rPr lang="en-US" sz="2000" dirty="0"/>
              <a:t>Liberalisation and deregulation: us</a:t>
            </a:r>
            <a:r>
              <a:rPr lang="sr-Latn-RS" sz="2000" dirty="0"/>
              <a:t>ing</a:t>
            </a:r>
            <a:r>
              <a:rPr lang="en-US" sz="2000" dirty="0"/>
              <a:t> price</a:t>
            </a:r>
            <a:r>
              <a:rPr lang="sr-Latn-RS" sz="2000" dirty="0"/>
              <a:t> </a:t>
            </a:r>
            <a:r>
              <a:rPr lang="en-US" sz="2000" dirty="0"/>
              <a:t>as both tactical and strategic adjustments to the marketing </a:t>
            </a:r>
            <a:r>
              <a:rPr lang="sr-Latn-RS" sz="2000" dirty="0"/>
              <a:t>conditions</a:t>
            </a:r>
          </a:p>
          <a:p>
            <a:pPr marL="1028700" lvl="1">
              <a:spcBef>
                <a:spcPts val="1200"/>
              </a:spcBef>
              <a:spcAft>
                <a:spcPts val="600"/>
              </a:spcAft>
              <a:buFont typeface="Arial" panose="020B0604020202020204" pitchFamily="34" charset="0"/>
              <a:buChar char="•"/>
            </a:pPr>
            <a:r>
              <a:rPr lang="en-US" sz="2000" dirty="0"/>
              <a:t>The use of revenue management system</a:t>
            </a:r>
            <a:r>
              <a:rPr lang="sr-Latn-RS" sz="2000" dirty="0"/>
              <a:t>s: </a:t>
            </a:r>
            <a:r>
              <a:rPr lang="en-US" sz="2000" dirty="0"/>
              <a:t>capacity management through different prices</a:t>
            </a:r>
            <a:endParaRPr lang="sr-Latn-R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13</a:t>
            </a:fld>
            <a:endParaRPr lang="en-GB" dirty="0"/>
          </a:p>
        </p:txBody>
      </p:sp>
    </p:spTree>
    <p:extLst>
      <p:ext uri="{BB962C8B-B14F-4D97-AF65-F5344CB8AC3E}">
        <p14:creationId xmlns:p14="http://schemas.microsoft.com/office/powerpoint/2010/main" val="278924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Tariff Structure</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14</a:t>
            </a:fld>
            <a:endParaRPr lang="en-GB" dirty="0"/>
          </a:p>
        </p:txBody>
      </p:sp>
      <p:grpSp>
        <p:nvGrpSpPr>
          <p:cNvPr id="6" name="Group 5"/>
          <p:cNvGrpSpPr>
            <a:grpSpLocks noChangeAspect="1"/>
          </p:cNvGrpSpPr>
          <p:nvPr/>
        </p:nvGrpSpPr>
        <p:grpSpPr bwMode="auto">
          <a:xfrm>
            <a:off x="838200" y="1809750"/>
            <a:ext cx="8001000" cy="4333875"/>
            <a:chOff x="1797" y="72"/>
            <a:chExt cx="8640" cy="4680"/>
          </a:xfrm>
        </p:grpSpPr>
        <p:sp>
          <p:nvSpPr>
            <p:cNvPr id="7" name="AutoShape 6"/>
            <p:cNvSpPr>
              <a:spLocks noChangeAspect="1" noChangeArrowheads="1"/>
            </p:cNvSpPr>
            <p:nvPr/>
          </p:nvSpPr>
          <p:spPr bwMode="auto">
            <a:xfrm>
              <a:off x="1797" y="72"/>
              <a:ext cx="8640" cy="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endParaRPr lang="en-US" altLang="en-US" i="0" dirty="0"/>
            </a:p>
          </p:txBody>
        </p:sp>
        <p:sp>
          <p:nvSpPr>
            <p:cNvPr id="8" name="Rectangle 7"/>
            <p:cNvSpPr>
              <a:spLocks noChangeArrowheads="1"/>
            </p:cNvSpPr>
            <p:nvPr/>
          </p:nvSpPr>
          <p:spPr bwMode="auto">
            <a:xfrm>
              <a:off x="5229" y="434"/>
              <a:ext cx="1800" cy="413"/>
            </a:xfrm>
            <a:prstGeom prst="rect">
              <a:avLst/>
            </a:prstGeom>
            <a:solidFill>
              <a:schemeClr val="accent1"/>
            </a:solidFill>
            <a:ln w="9525">
              <a:noFill/>
              <a:miter lim="800000"/>
              <a:headEnd/>
              <a:tailEnd/>
            </a:ln>
            <a:effectLst>
              <a:outerShdw dist="107763" dir="18900000" algn="ctr" rotWithShape="0">
                <a:srgbClr val="808080">
                  <a:alpha val="50000"/>
                </a:srgbClr>
              </a:outerShdw>
            </a:effectLst>
          </p:spPr>
          <p:txBody>
            <a:bodyPr/>
            <a:lstStyle/>
            <a:p>
              <a:pPr algn="ctr">
                <a:defRPr/>
              </a:pPr>
              <a:r>
                <a:rPr lang="sr-Latn-RS" sz="1200" b="1" i="0" dirty="0">
                  <a:solidFill>
                    <a:schemeClr val="bg1"/>
                  </a:solidFill>
                  <a:latin typeface="Calibri" pitchFamily="34" charset="0"/>
                </a:rPr>
                <a:t>Tariff structure</a:t>
              </a:r>
              <a:endParaRPr lang="en-US" sz="1200" b="1" i="0" dirty="0">
                <a:solidFill>
                  <a:schemeClr val="bg1"/>
                </a:solidFill>
              </a:endParaRPr>
            </a:p>
          </p:txBody>
        </p:sp>
        <p:sp>
          <p:nvSpPr>
            <p:cNvPr id="9" name="Rectangle 8"/>
            <p:cNvSpPr>
              <a:spLocks noChangeArrowheads="1"/>
            </p:cNvSpPr>
            <p:nvPr/>
          </p:nvSpPr>
          <p:spPr bwMode="auto">
            <a:xfrm>
              <a:off x="7149" y="1332"/>
              <a:ext cx="1800" cy="415"/>
            </a:xfrm>
            <a:prstGeom prst="rect">
              <a:avLst/>
            </a:prstGeom>
            <a:solidFill>
              <a:schemeClr val="accent1"/>
            </a:solidFill>
            <a:ln w="9525">
              <a:noFill/>
              <a:miter lim="800000"/>
              <a:headEnd/>
              <a:tailEnd/>
            </a:ln>
            <a:effectLst>
              <a:outerShdw dist="107763" dir="18900000" algn="ctr" rotWithShape="0">
                <a:srgbClr val="808080">
                  <a:alpha val="50000"/>
                </a:srgbClr>
              </a:outerShdw>
            </a:effectLst>
          </p:spPr>
          <p:txBody>
            <a:bodyPr lIns="18000" rIns="18000"/>
            <a:lstStyle/>
            <a:p>
              <a:pPr algn="ctr">
                <a:defRPr/>
              </a:pPr>
              <a:r>
                <a:rPr lang="sr-Latn-CS" sz="1200" b="1" i="0" dirty="0">
                  <a:solidFill>
                    <a:schemeClr val="bg1"/>
                  </a:solidFill>
                  <a:latin typeface="Calibri" pitchFamily="34" charset="0"/>
                </a:rPr>
                <a:t>Unpublished fares</a:t>
              </a:r>
              <a:endParaRPr lang="en-US" sz="1200" b="1" i="0" dirty="0">
                <a:solidFill>
                  <a:schemeClr val="bg1"/>
                </a:solidFill>
              </a:endParaRPr>
            </a:p>
          </p:txBody>
        </p:sp>
        <p:sp>
          <p:nvSpPr>
            <p:cNvPr id="10" name="Rectangle 9"/>
            <p:cNvSpPr>
              <a:spLocks noChangeArrowheads="1"/>
            </p:cNvSpPr>
            <p:nvPr/>
          </p:nvSpPr>
          <p:spPr bwMode="auto">
            <a:xfrm>
              <a:off x="2829" y="1332"/>
              <a:ext cx="1800" cy="415"/>
            </a:xfrm>
            <a:prstGeom prst="rect">
              <a:avLst/>
            </a:prstGeom>
            <a:solidFill>
              <a:schemeClr val="accent1"/>
            </a:solidFill>
            <a:ln w="9525">
              <a:noFill/>
              <a:miter lim="800000"/>
              <a:headEnd/>
              <a:tailEnd/>
            </a:ln>
            <a:effectLst>
              <a:outerShdw dist="107763" dir="18900000" algn="ctr" rotWithShape="0">
                <a:srgbClr val="808080">
                  <a:alpha val="50000"/>
                </a:srgbClr>
              </a:outerShdw>
            </a:effectLst>
          </p:spPr>
          <p:txBody>
            <a:bodyPr/>
            <a:lstStyle/>
            <a:p>
              <a:pPr algn="ctr">
                <a:defRPr/>
              </a:pPr>
              <a:r>
                <a:rPr lang="sr-Latn-CS" sz="1200" b="1" i="0" dirty="0">
                  <a:solidFill>
                    <a:schemeClr val="bg1"/>
                  </a:solidFill>
                  <a:latin typeface="Calibri" pitchFamily="34" charset="0"/>
                </a:rPr>
                <a:t>Published fares</a:t>
              </a:r>
              <a:endParaRPr lang="en-US" sz="1200" b="1" i="0" dirty="0">
                <a:solidFill>
                  <a:schemeClr val="bg1"/>
                </a:solidFill>
              </a:endParaRPr>
            </a:p>
          </p:txBody>
        </p:sp>
        <p:cxnSp>
          <p:nvCxnSpPr>
            <p:cNvPr id="11" name="AutoShape 10"/>
            <p:cNvCxnSpPr>
              <a:cxnSpLocks noChangeShapeType="1"/>
              <a:stCxn id="8" idx="2"/>
              <a:endCxn id="10" idx="0"/>
            </p:cNvCxnSpPr>
            <p:nvPr/>
          </p:nvCxnSpPr>
          <p:spPr bwMode="auto">
            <a:xfrm flipH="1">
              <a:off x="3729" y="847"/>
              <a:ext cx="2400" cy="48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2" name="AutoShape 11"/>
            <p:cNvCxnSpPr>
              <a:cxnSpLocks noChangeShapeType="1"/>
              <a:stCxn id="8" idx="2"/>
              <a:endCxn id="9" idx="0"/>
            </p:cNvCxnSpPr>
            <p:nvPr/>
          </p:nvCxnSpPr>
          <p:spPr bwMode="auto">
            <a:xfrm>
              <a:off x="6129" y="847"/>
              <a:ext cx="1920" cy="48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3" name="Rectangle 12"/>
            <p:cNvSpPr>
              <a:spLocks noChangeArrowheads="1"/>
            </p:cNvSpPr>
            <p:nvPr/>
          </p:nvSpPr>
          <p:spPr bwMode="auto">
            <a:xfrm>
              <a:off x="1989" y="2232"/>
              <a:ext cx="1800" cy="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en-US" altLang="en-US" sz="1200" i="0" dirty="0">
                  <a:latin typeface="Calibri" panose="020F0502020204030204" pitchFamily="34" charset="0"/>
                </a:rPr>
                <a:t>Normal (or full, basic or standard) fare</a:t>
              </a:r>
              <a:endParaRPr lang="en-US" altLang="en-US" sz="1200" i="0" dirty="0"/>
            </a:p>
          </p:txBody>
        </p:sp>
        <p:sp>
          <p:nvSpPr>
            <p:cNvPr id="14" name="Rectangle 13"/>
            <p:cNvSpPr>
              <a:spLocks noChangeArrowheads="1"/>
            </p:cNvSpPr>
            <p:nvPr/>
          </p:nvSpPr>
          <p:spPr bwMode="auto">
            <a:xfrm>
              <a:off x="3909" y="2232"/>
              <a:ext cx="180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200" i="0" dirty="0">
                  <a:latin typeface="Calibri" panose="020F0502020204030204" pitchFamily="34" charset="0"/>
                </a:rPr>
                <a:t>Special (or discounted) fares</a:t>
              </a:r>
              <a:endParaRPr lang="en-US" altLang="en-US" sz="1200" i="0" dirty="0"/>
            </a:p>
          </p:txBody>
        </p:sp>
        <p:sp>
          <p:nvSpPr>
            <p:cNvPr id="15" name="Rectangle 14"/>
            <p:cNvSpPr>
              <a:spLocks noChangeArrowheads="1"/>
            </p:cNvSpPr>
            <p:nvPr/>
          </p:nvSpPr>
          <p:spPr bwMode="auto">
            <a:xfrm>
              <a:off x="2709" y="3492"/>
              <a:ext cx="1800" cy="9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 tIns="0" rIns="18000" bIns="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200" i="0" dirty="0">
                  <a:latin typeface="Calibri" panose="020F0502020204030204" pitchFamily="34" charset="0"/>
                </a:rPr>
                <a:t>Shorter-duration ‘promotional’ fares</a:t>
              </a:r>
            </a:p>
          </p:txBody>
        </p:sp>
        <p:sp>
          <p:nvSpPr>
            <p:cNvPr id="16" name="Rectangle 15"/>
            <p:cNvSpPr>
              <a:spLocks noChangeArrowheads="1"/>
            </p:cNvSpPr>
            <p:nvPr/>
          </p:nvSpPr>
          <p:spPr bwMode="auto">
            <a:xfrm>
              <a:off x="4509" y="3492"/>
              <a:ext cx="2160" cy="10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200" i="0" dirty="0">
                  <a:latin typeface="Calibri" panose="020F0502020204030204" pitchFamily="34" charset="0"/>
                </a:rPr>
                <a:t>‘Preferential’ fares</a:t>
              </a:r>
            </a:p>
          </p:txBody>
        </p:sp>
        <p:cxnSp>
          <p:nvCxnSpPr>
            <p:cNvPr id="17" name="AutoShape 16"/>
            <p:cNvCxnSpPr>
              <a:cxnSpLocks noChangeShapeType="1"/>
              <a:stCxn id="14" idx="2"/>
              <a:endCxn id="15" idx="0"/>
            </p:cNvCxnSpPr>
            <p:nvPr/>
          </p:nvCxnSpPr>
          <p:spPr bwMode="auto">
            <a:xfrm flipH="1">
              <a:off x="3609" y="2952"/>
              <a:ext cx="1200" cy="54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AutoShape 17"/>
            <p:cNvCxnSpPr>
              <a:cxnSpLocks noChangeShapeType="1"/>
              <a:stCxn id="14" idx="2"/>
              <a:endCxn id="16" idx="0"/>
            </p:cNvCxnSpPr>
            <p:nvPr/>
          </p:nvCxnSpPr>
          <p:spPr bwMode="auto">
            <a:xfrm>
              <a:off x="4809" y="2952"/>
              <a:ext cx="780" cy="54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AutoShape 18"/>
            <p:cNvCxnSpPr>
              <a:cxnSpLocks noChangeShapeType="1"/>
              <a:stCxn id="10" idx="2"/>
              <a:endCxn id="13" idx="0"/>
            </p:cNvCxnSpPr>
            <p:nvPr/>
          </p:nvCxnSpPr>
          <p:spPr bwMode="auto">
            <a:xfrm flipH="1">
              <a:off x="2889" y="1746"/>
              <a:ext cx="840" cy="48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AutoShape 19"/>
            <p:cNvCxnSpPr>
              <a:cxnSpLocks noChangeShapeType="1"/>
              <a:stCxn id="10" idx="2"/>
              <a:endCxn id="14" idx="0"/>
            </p:cNvCxnSpPr>
            <p:nvPr/>
          </p:nvCxnSpPr>
          <p:spPr bwMode="auto">
            <a:xfrm>
              <a:off x="3729" y="1746"/>
              <a:ext cx="1080" cy="48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1" name="Rectangle 20"/>
            <p:cNvSpPr>
              <a:spLocks noChangeArrowheads="1"/>
            </p:cNvSpPr>
            <p:nvPr/>
          </p:nvSpPr>
          <p:spPr bwMode="auto">
            <a:xfrm>
              <a:off x="8589" y="2318"/>
              <a:ext cx="180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200" i="0" dirty="0">
                  <a:latin typeface="Calibri" panose="020F0502020204030204" pitchFamily="34" charset="0"/>
                </a:rPr>
                <a:t>Other arrangements</a:t>
              </a:r>
            </a:p>
            <a:p>
              <a:pPr algn="ctr" eaLnBrk="1" hangingPunct="1"/>
              <a:r>
                <a:rPr lang="sr-Latn-CS" altLang="en-US" sz="1200" i="0" dirty="0">
                  <a:latin typeface="Calibri" panose="020F0502020204030204" pitchFamily="34" charset="0"/>
                </a:rPr>
                <a:t>(Internet fares)</a:t>
              </a:r>
              <a:endParaRPr lang="en-US" altLang="en-US" sz="1200" i="0" dirty="0"/>
            </a:p>
          </p:txBody>
        </p:sp>
        <p:sp>
          <p:nvSpPr>
            <p:cNvPr id="22" name="Rectangle 21"/>
            <p:cNvSpPr>
              <a:spLocks noChangeArrowheads="1"/>
            </p:cNvSpPr>
            <p:nvPr/>
          </p:nvSpPr>
          <p:spPr bwMode="auto">
            <a:xfrm>
              <a:off x="7989" y="2952"/>
              <a:ext cx="1440" cy="7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200" i="0" dirty="0">
                  <a:latin typeface="Calibri" panose="020F0502020204030204" pitchFamily="34" charset="0"/>
                </a:rPr>
                <a:t>Group arrangements</a:t>
              </a:r>
              <a:endParaRPr lang="en-US" altLang="en-US" sz="1200" i="0" dirty="0"/>
            </a:p>
          </p:txBody>
        </p:sp>
        <p:sp>
          <p:nvSpPr>
            <p:cNvPr id="23" name="Rectangle 22"/>
            <p:cNvSpPr>
              <a:spLocks noChangeArrowheads="1"/>
            </p:cNvSpPr>
            <p:nvPr/>
          </p:nvSpPr>
          <p:spPr bwMode="auto">
            <a:xfrm>
              <a:off x="6699" y="2881"/>
              <a:ext cx="1320" cy="8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200" i="0" dirty="0">
                  <a:latin typeface="Calibri" panose="020F0502020204030204" pitchFamily="34" charset="0"/>
                </a:rPr>
                <a:t>Corporate (including government) arrangements</a:t>
              </a:r>
              <a:endParaRPr lang="en-US" altLang="en-US" sz="1200" i="0" dirty="0"/>
            </a:p>
          </p:txBody>
        </p:sp>
        <p:sp>
          <p:nvSpPr>
            <p:cNvPr id="24" name="Rectangle 23"/>
            <p:cNvSpPr>
              <a:spLocks noChangeArrowheads="1"/>
            </p:cNvSpPr>
            <p:nvPr/>
          </p:nvSpPr>
          <p:spPr bwMode="auto">
            <a:xfrm>
              <a:off x="6069" y="2292"/>
              <a:ext cx="1440" cy="48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200" i="0" dirty="0">
                  <a:latin typeface="Calibri" panose="020F0502020204030204" pitchFamily="34" charset="0"/>
                </a:rPr>
                <a:t>Net fares</a:t>
              </a:r>
              <a:endParaRPr lang="en-US" altLang="en-US" sz="1200" i="0" dirty="0"/>
            </a:p>
          </p:txBody>
        </p:sp>
        <p:cxnSp>
          <p:nvCxnSpPr>
            <p:cNvPr id="25" name="AutoShape 24"/>
            <p:cNvCxnSpPr>
              <a:cxnSpLocks noChangeShapeType="1"/>
              <a:stCxn id="24" idx="0"/>
              <a:endCxn id="9" idx="2"/>
            </p:cNvCxnSpPr>
            <p:nvPr/>
          </p:nvCxnSpPr>
          <p:spPr bwMode="auto">
            <a:xfrm flipV="1">
              <a:off x="6789" y="1746"/>
              <a:ext cx="1260" cy="54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AutoShape 25"/>
            <p:cNvCxnSpPr>
              <a:cxnSpLocks noChangeShapeType="1"/>
              <a:stCxn id="23" idx="0"/>
              <a:endCxn id="9" idx="2"/>
            </p:cNvCxnSpPr>
            <p:nvPr/>
          </p:nvCxnSpPr>
          <p:spPr bwMode="auto">
            <a:xfrm flipV="1">
              <a:off x="7359" y="1747"/>
              <a:ext cx="690" cy="113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7" name="AutoShape 26"/>
            <p:cNvCxnSpPr>
              <a:cxnSpLocks noChangeShapeType="1"/>
              <a:stCxn id="9" idx="2"/>
              <a:endCxn id="22" idx="0"/>
            </p:cNvCxnSpPr>
            <p:nvPr/>
          </p:nvCxnSpPr>
          <p:spPr bwMode="auto">
            <a:xfrm>
              <a:off x="8049" y="1746"/>
              <a:ext cx="660" cy="120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27"/>
            <p:cNvCxnSpPr>
              <a:cxnSpLocks noChangeShapeType="1"/>
              <a:stCxn id="9" idx="2"/>
              <a:endCxn id="21" idx="0"/>
            </p:cNvCxnSpPr>
            <p:nvPr/>
          </p:nvCxnSpPr>
          <p:spPr bwMode="auto">
            <a:xfrm>
              <a:off x="8049" y="1746"/>
              <a:ext cx="1440" cy="5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3696939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Tariff Structure</a:t>
            </a:r>
            <a:endParaRPr lang="en-US" dirty="0"/>
          </a:p>
        </p:txBody>
      </p:sp>
      <p:sp>
        <p:nvSpPr>
          <p:cNvPr id="3" name="Content Placeholder 2"/>
          <p:cNvSpPr>
            <a:spLocks noGrp="1"/>
          </p:cNvSpPr>
          <p:nvPr>
            <p:ph idx="1"/>
          </p:nvPr>
        </p:nvSpPr>
        <p:spPr/>
        <p:txBody>
          <a:bodyPr/>
          <a:lstStyle/>
          <a:p>
            <a:pPr marL="342900" indent="-342900" algn="just">
              <a:spcBef>
                <a:spcPts val="1200"/>
              </a:spcBef>
              <a:spcAft>
                <a:spcPts val="600"/>
              </a:spcAft>
              <a:buFont typeface="Arial" panose="020B0604020202020204" pitchFamily="34" charset="0"/>
              <a:buChar char="•"/>
            </a:pPr>
            <a:r>
              <a:rPr lang="sr-Latn-CS" altLang="en-US" sz="2400" dirty="0"/>
              <a:t>Published fares </a:t>
            </a:r>
          </a:p>
          <a:p>
            <a:pPr marL="1085850" lvl="1" indent="-342900" algn="just">
              <a:spcBef>
                <a:spcPts val="1200"/>
              </a:spcBef>
              <a:spcAft>
                <a:spcPts val="600"/>
              </a:spcAft>
              <a:buFont typeface="Arial" panose="020B0604020202020204" pitchFamily="34" charset="0"/>
              <a:buChar char="•"/>
            </a:pPr>
            <a:r>
              <a:rPr lang="en-US" sz="2000" dirty="0"/>
              <a:t>Public fares</a:t>
            </a:r>
            <a:r>
              <a:rPr lang="en-US" sz="2000" i="1" dirty="0"/>
              <a:t> </a:t>
            </a:r>
            <a:r>
              <a:rPr lang="en-US" sz="2000" dirty="0"/>
              <a:t>that are published to the world </a:t>
            </a:r>
            <a:r>
              <a:rPr lang="sr-Latn-RS" sz="2000" dirty="0"/>
              <a:t>mostly</a:t>
            </a:r>
            <a:r>
              <a:rPr lang="en-US" sz="2000" dirty="0"/>
              <a:t> through</a:t>
            </a:r>
            <a:r>
              <a:rPr lang="sr-Latn-RS" sz="2000" dirty="0"/>
              <a:t> </a:t>
            </a:r>
            <a:r>
              <a:rPr lang="en-US" sz="2000" dirty="0"/>
              <a:t>industry-standard channels</a:t>
            </a:r>
            <a:r>
              <a:rPr lang="sr-Latn-RS" sz="2000" dirty="0"/>
              <a:t> (</a:t>
            </a:r>
            <a:r>
              <a:rPr lang="en-US" sz="2000" dirty="0"/>
              <a:t>the Airline Tariff Publishing Company</a:t>
            </a:r>
            <a:r>
              <a:rPr lang="sr-Latn-RS" sz="2000" dirty="0"/>
              <a:t> –</a:t>
            </a:r>
            <a:r>
              <a:rPr lang="en-US" sz="2000" dirty="0"/>
              <a:t> ATPCO and</a:t>
            </a:r>
            <a:r>
              <a:rPr lang="sr-Latn-RS" sz="2000" dirty="0"/>
              <a:t> </a:t>
            </a:r>
            <a:r>
              <a:rPr lang="fr-FR" sz="2000" i="1" dirty="0"/>
              <a:t>Société Internationale de Télécommunications Aéronautiques</a:t>
            </a:r>
            <a:r>
              <a:rPr lang="sr-Latn-RS" sz="2000" dirty="0"/>
              <a:t> – </a:t>
            </a:r>
            <a:r>
              <a:rPr lang="en-US" sz="2000" dirty="0"/>
              <a:t>SITA</a:t>
            </a:r>
            <a:r>
              <a:rPr lang="sr-Latn-RS" sz="2000" dirty="0"/>
              <a:t>)</a:t>
            </a:r>
            <a:endParaRPr lang="sr-Latn-CS" altLang="en-US" sz="2000" dirty="0"/>
          </a:p>
          <a:p>
            <a:pPr marL="285750" indent="-285750" algn="just">
              <a:spcBef>
                <a:spcPts val="1200"/>
              </a:spcBef>
              <a:spcAft>
                <a:spcPts val="600"/>
              </a:spcAft>
              <a:buFont typeface="Arial" panose="020B0604020202020204" pitchFamily="34" charset="0"/>
              <a:buChar char="•"/>
            </a:pPr>
            <a:r>
              <a:rPr lang="en-US" altLang="en-US" sz="2400" dirty="0"/>
              <a:t>Unpublished fares</a:t>
            </a:r>
            <a:endParaRPr lang="sr-Latn-RS" altLang="en-US" sz="2400" dirty="0"/>
          </a:p>
          <a:p>
            <a:pPr marL="1028700" lvl="1" algn="just">
              <a:spcBef>
                <a:spcPts val="1200"/>
              </a:spcBef>
              <a:spcAft>
                <a:spcPts val="600"/>
              </a:spcAft>
              <a:buFont typeface="Arial" panose="020B0604020202020204" pitchFamily="34" charset="0"/>
              <a:buChar char="•"/>
            </a:pPr>
            <a:r>
              <a:rPr lang="en-US" sz="2000" dirty="0"/>
              <a:t>Private fares </a:t>
            </a:r>
            <a:r>
              <a:rPr lang="sr-Latn-RS" sz="2000" dirty="0"/>
              <a:t>that are </a:t>
            </a:r>
            <a:r>
              <a:rPr lang="en-US" sz="2000" dirty="0"/>
              <a:t>individually negotiated </a:t>
            </a:r>
            <a:r>
              <a:rPr lang="sr-Latn-RS" sz="2000" dirty="0"/>
              <a:t>and </a:t>
            </a:r>
            <a:r>
              <a:rPr lang="en-US" sz="2000" dirty="0"/>
              <a:t>available to</a:t>
            </a:r>
            <a:r>
              <a:rPr lang="sr-Latn-RS" sz="2000" dirty="0"/>
              <a:t> </a:t>
            </a:r>
            <a:r>
              <a:rPr lang="en-US" sz="2000" dirty="0"/>
              <a:t>specific agencies or corporate clients, offering prices and/or terms unavailable through</a:t>
            </a:r>
            <a:r>
              <a:rPr lang="sr-Latn-RS" sz="2000" dirty="0"/>
              <a:t> </a:t>
            </a:r>
            <a:r>
              <a:rPr lang="en-US" sz="2000" dirty="0"/>
              <a:t>other channels</a:t>
            </a:r>
          </a:p>
        </p:txBody>
      </p:sp>
      <p:sp>
        <p:nvSpPr>
          <p:cNvPr id="5" name="Slide Number Placeholder 4"/>
          <p:cNvSpPr>
            <a:spLocks noGrp="1"/>
          </p:cNvSpPr>
          <p:nvPr>
            <p:ph type="sldNum" sz="quarter" idx="11"/>
          </p:nvPr>
        </p:nvSpPr>
        <p:spPr/>
        <p:txBody>
          <a:bodyPr/>
          <a:lstStyle/>
          <a:p>
            <a:fld id="{707FE137-0C1A-4C05-8B34-1D89C94DB814}" type="slidenum">
              <a:rPr lang="en-GB" smtClean="0"/>
              <a:pPr/>
              <a:t>15</a:t>
            </a:fld>
            <a:endParaRPr lang="en-GB" dirty="0"/>
          </a:p>
        </p:txBody>
      </p:sp>
    </p:spTree>
    <p:extLst>
      <p:ext uri="{BB962C8B-B14F-4D97-AF65-F5344CB8AC3E}">
        <p14:creationId xmlns:p14="http://schemas.microsoft.com/office/powerpoint/2010/main" val="2939294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dirty="0">
                <a:latin typeface="Calibri" panose="020F0502020204030204" pitchFamily="34" charset="0"/>
              </a:rPr>
              <a:t>Special (discounted) Fares</a:t>
            </a:r>
            <a:endParaRPr lang="en-US" altLang="en-US" dirty="0"/>
          </a:p>
        </p:txBody>
      </p:sp>
      <p:sp>
        <p:nvSpPr>
          <p:cNvPr id="3" name="Content Placeholder 2"/>
          <p:cNvSpPr>
            <a:spLocks noGrp="1"/>
          </p:cNvSpPr>
          <p:nvPr>
            <p:ph idx="1"/>
          </p:nvPr>
        </p:nvSpPr>
        <p:spPr/>
        <p:txBody>
          <a:bodyPr>
            <a:normAutofit/>
          </a:bodyPr>
          <a:lstStyle/>
          <a:p>
            <a:pPr marL="285750" indent="-285750" algn="just">
              <a:spcBef>
                <a:spcPts val="1200"/>
              </a:spcBef>
              <a:spcAft>
                <a:spcPts val="600"/>
              </a:spcAft>
              <a:buFont typeface="Arial" panose="020B0604020202020204" pitchFamily="34" charset="0"/>
              <a:buChar char="•"/>
            </a:pPr>
            <a:r>
              <a:rPr lang="sr-Latn-CS" altLang="en-US" sz="2400" dirty="0">
                <a:latin typeface="Calibri" panose="020F0502020204030204" pitchFamily="34" charset="0"/>
              </a:rPr>
              <a:t>Promotional fares – shorter-duration</a:t>
            </a:r>
          </a:p>
          <a:p>
            <a:pPr marL="1028700" lvl="1" algn="just">
              <a:spcBef>
                <a:spcPts val="1200"/>
              </a:spcBef>
              <a:spcAft>
                <a:spcPts val="600"/>
              </a:spcAft>
              <a:buFont typeface="Arial" panose="020B0604020202020204" pitchFamily="34" charset="0"/>
              <a:buChar char="•"/>
            </a:pPr>
            <a:r>
              <a:rPr lang="en-US" altLang="en-US" sz="2000" dirty="0">
                <a:latin typeface="Calibri" panose="020F0502020204030204" pitchFamily="34" charset="0"/>
              </a:rPr>
              <a:t>Available to all under certain conditions</a:t>
            </a:r>
            <a:endParaRPr lang="sr-Latn-RS" altLang="en-US" sz="2000" dirty="0">
              <a:latin typeface="Calibri" panose="020F0502020204030204" pitchFamily="34" charset="0"/>
            </a:endParaRPr>
          </a:p>
          <a:p>
            <a:pPr marL="1028700" lvl="1" algn="just">
              <a:spcBef>
                <a:spcPts val="1200"/>
              </a:spcBef>
              <a:spcAft>
                <a:spcPts val="600"/>
              </a:spcAft>
              <a:buFont typeface="Arial" panose="020B0604020202020204" pitchFamily="34" charset="0"/>
              <a:buChar char="•"/>
            </a:pPr>
            <a:r>
              <a:rPr lang="sr-Latn-RS" altLang="en-US" sz="2000" dirty="0"/>
              <a:t>Low traffic season</a:t>
            </a:r>
            <a:endParaRPr lang="en-US" altLang="en-US" sz="2000" dirty="0"/>
          </a:p>
          <a:p>
            <a:pPr marL="285750" indent="-285750" algn="just">
              <a:spcBef>
                <a:spcPts val="1200"/>
              </a:spcBef>
              <a:spcAft>
                <a:spcPts val="600"/>
              </a:spcAft>
              <a:buFont typeface="Arial" panose="020B0604020202020204" pitchFamily="34" charset="0"/>
              <a:buChar char="•"/>
            </a:pPr>
            <a:r>
              <a:rPr lang="sr-Latn-CS" altLang="en-US" sz="2400" dirty="0">
                <a:latin typeface="Calibri" panose="020F0502020204030204" pitchFamily="34" charset="0"/>
              </a:rPr>
              <a:t>Preferential fares</a:t>
            </a:r>
          </a:p>
          <a:p>
            <a:pPr marL="1028700" lvl="1" algn="just">
              <a:spcBef>
                <a:spcPts val="1200"/>
              </a:spcBef>
              <a:spcAft>
                <a:spcPts val="600"/>
              </a:spcAft>
              <a:buFont typeface="Arial" panose="020B0604020202020204" pitchFamily="34" charset="0"/>
              <a:buChar char="•"/>
            </a:pPr>
            <a:r>
              <a:rPr lang="en-US" altLang="en-US" sz="2000" dirty="0">
                <a:latin typeface="Calibri" panose="020F0502020204030204" pitchFamily="34" charset="0"/>
              </a:rPr>
              <a:t>Available to everyone who belongs to a certain group characterized by some attribute </a:t>
            </a:r>
            <a:r>
              <a:rPr lang="sr-Latn-RS" altLang="en-US" sz="2000" dirty="0">
                <a:latin typeface="Calibri" panose="020F0502020204030204" pitchFamily="34" charset="0"/>
              </a:rPr>
              <a:t>(for example </a:t>
            </a:r>
            <a:r>
              <a:rPr lang="en-US" altLang="en-US" sz="2000" dirty="0">
                <a:latin typeface="Calibri" panose="020F0502020204030204" pitchFamily="34" charset="0"/>
              </a:rPr>
              <a:t>age</a:t>
            </a:r>
            <a:r>
              <a:rPr lang="sr-Latn-RS" altLang="en-US" sz="2000" dirty="0">
                <a:latin typeface="Calibri" panose="020F0502020204030204" pitchFamily="34" charset="0"/>
              </a:rPr>
              <a:t> </a:t>
            </a:r>
            <a:r>
              <a:rPr lang="sr-Latn-RS" altLang="en-US" sz="2000" dirty="0" err="1">
                <a:latin typeface="Calibri" panose="020F0502020204030204" pitchFamily="34" charset="0"/>
              </a:rPr>
              <a:t>category</a:t>
            </a:r>
            <a:r>
              <a:rPr lang="en-US" altLang="en-US" sz="2000" dirty="0">
                <a:latin typeface="Calibri" panose="020F0502020204030204" pitchFamily="34" charset="0"/>
              </a:rPr>
              <a:t>, </a:t>
            </a:r>
            <a:r>
              <a:rPr lang="sr-Latn-RS" altLang="en-US" sz="2000" dirty="0">
                <a:latin typeface="Calibri" panose="020F0502020204030204" pitchFamily="34" charset="0"/>
              </a:rPr>
              <a:t>military service, etc.)</a:t>
            </a:r>
            <a:endParaRPr lang="en-US" altLang="en-U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16</a:t>
            </a:fld>
            <a:endParaRPr lang="en-GB" dirty="0"/>
          </a:p>
        </p:txBody>
      </p:sp>
    </p:spTree>
    <p:extLst>
      <p:ext uri="{BB962C8B-B14F-4D97-AF65-F5344CB8AC3E}">
        <p14:creationId xmlns:p14="http://schemas.microsoft.com/office/powerpoint/2010/main" val="1598710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altLang="en-US" sz="3000" dirty="0">
                <a:latin typeface="Calibri" panose="020F0502020204030204" pitchFamily="34" charset="0"/>
              </a:rPr>
              <a:t>Preferential Fares </a:t>
            </a:r>
            <a:r>
              <a:rPr lang="sr-Latn-CS" altLang="en-US" sz="3000" dirty="0"/>
              <a:t>– Permanent Discounts</a:t>
            </a:r>
            <a:endParaRPr lang="en-US" sz="3000" dirty="0"/>
          </a:p>
        </p:txBody>
      </p:sp>
      <p:sp>
        <p:nvSpPr>
          <p:cNvPr id="3" name="Content Placeholder 2"/>
          <p:cNvSpPr>
            <a:spLocks noGrp="1"/>
          </p:cNvSpPr>
          <p:nvPr>
            <p:ph idx="1"/>
          </p:nvPr>
        </p:nvSpPr>
        <p:spPr/>
        <p:txBody>
          <a:bodyPr>
            <a:normAutofit/>
          </a:bodyPr>
          <a:lstStyle/>
          <a:p>
            <a:pPr marL="285750" indent="-285750">
              <a:spcBef>
                <a:spcPts val="1200"/>
              </a:spcBef>
              <a:spcAft>
                <a:spcPts val="600"/>
              </a:spcAft>
              <a:buFont typeface="Arial" panose="020B0604020202020204" pitchFamily="34" charset="0"/>
              <a:buChar char="•"/>
            </a:pPr>
            <a:r>
              <a:rPr lang="sr-Latn-CS" altLang="en-US" sz="2400" dirty="0"/>
              <a:t>INFANT – up to 2 years, paying up to 10% of fare</a:t>
            </a:r>
          </a:p>
          <a:p>
            <a:pPr marL="285750" indent="-285750">
              <a:spcBef>
                <a:spcPts val="1200"/>
              </a:spcBef>
              <a:spcAft>
                <a:spcPts val="600"/>
              </a:spcAft>
              <a:buFont typeface="Arial" panose="020B0604020202020204" pitchFamily="34" charset="0"/>
              <a:buChar char="•"/>
            </a:pPr>
            <a:r>
              <a:rPr lang="sr-Latn-CS" altLang="en-US" sz="2400" dirty="0"/>
              <a:t>CHILD – from 2 to 12 yars, paying up to 2/3 of fare + fees</a:t>
            </a:r>
          </a:p>
          <a:p>
            <a:pPr marL="285750" indent="-285750">
              <a:spcBef>
                <a:spcPts val="1200"/>
              </a:spcBef>
              <a:spcAft>
                <a:spcPts val="600"/>
              </a:spcAft>
              <a:buFont typeface="Arial" panose="020B0604020202020204" pitchFamily="34" charset="0"/>
              <a:buChar char="•"/>
            </a:pPr>
            <a:r>
              <a:rPr lang="sr-Latn-CS" altLang="en-US" sz="2400" dirty="0"/>
              <a:t>YOUTH – from 12 to 24 years, paying up to 2/3 of fare + fees</a:t>
            </a:r>
          </a:p>
          <a:p>
            <a:pPr marL="285750" indent="-285750">
              <a:spcBef>
                <a:spcPts val="1200"/>
              </a:spcBef>
              <a:spcAft>
                <a:spcPts val="600"/>
              </a:spcAft>
              <a:buFont typeface="Arial" panose="020B0604020202020204" pitchFamily="34" charset="0"/>
              <a:buChar char="•"/>
            </a:pPr>
            <a:r>
              <a:rPr lang="sr-Latn-CS" altLang="en-US" sz="2400" dirty="0"/>
              <a:t>SENIOR – airline define the age limit, paying 67-80% of fare + fees</a:t>
            </a:r>
            <a:endParaRPr lang="en-US" sz="24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17</a:t>
            </a:fld>
            <a:endParaRPr lang="en-GB" dirty="0"/>
          </a:p>
        </p:txBody>
      </p:sp>
    </p:spTree>
    <p:extLst>
      <p:ext uri="{BB962C8B-B14F-4D97-AF65-F5344CB8AC3E}">
        <p14:creationId xmlns:p14="http://schemas.microsoft.com/office/powerpoint/2010/main" val="2797046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altLang="en-US" sz="3000" dirty="0">
                <a:latin typeface="Calibri" panose="020F0502020204030204" pitchFamily="34" charset="0"/>
              </a:rPr>
              <a:t>Preferential Fares </a:t>
            </a:r>
            <a:r>
              <a:rPr lang="sr-Latn-CS" altLang="en-US" sz="3000" dirty="0"/>
              <a:t>– Permanent Discounts</a:t>
            </a:r>
            <a:endParaRPr lang="en-US" sz="3000" dirty="0"/>
          </a:p>
        </p:txBody>
      </p:sp>
      <p:sp>
        <p:nvSpPr>
          <p:cNvPr id="3" name="Content Placeholder 2"/>
          <p:cNvSpPr>
            <a:spLocks noGrp="1"/>
          </p:cNvSpPr>
          <p:nvPr>
            <p:ph idx="1"/>
          </p:nvPr>
        </p:nvSpPr>
        <p:spPr/>
        <p:txBody>
          <a:bodyPr/>
          <a:lstStyle/>
          <a:p>
            <a:pPr marL="285750" indent="-285750">
              <a:spcBef>
                <a:spcPts val="1200"/>
              </a:spcBef>
              <a:spcAft>
                <a:spcPts val="600"/>
              </a:spcAft>
              <a:buFont typeface="Arial" panose="020B0604020202020204" pitchFamily="34" charset="0"/>
              <a:buChar char="•"/>
            </a:pPr>
            <a:r>
              <a:rPr lang="en-GB" altLang="en-US" sz="2400" dirty="0"/>
              <a:t>Employed in airlines</a:t>
            </a:r>
          </a:p>
          <a:p>
            <a:pPr lvl="1">
              <a:spcBef>
                <a:spcPts val="1200"/>
              </a:spcBef>
              <a:spcAft>
                <a:spcPts val="600"/>
              </a:spcAft>
            </a:pPr>
            <a:r>
              <a:rPr lang="sr-Latn-CS" altLang="en-US" sz="2000" dirty="0"/>
              <a:t>Certain number of free tickets </a:t>
            </a:r>
            <a:r>
              <a:rPr lang="en-US" sz="2000" dirty="0"/>
              <a:t>that employees can use during the year, for themselves and their family members </a:t>
            </a:r>
            <a:endParaRPr lang="sr-Latn-RS" sz="2000" dirty="0"/>
          </a:p>
          <a:p>
            <a:pPr lvl="1">
              <a:spcBef>
                <a:spcPts val="1200"/>
              </a:spcBef>
              <a:spcAft>
                <a:spcPts val="600"/>
              </a:spcAft>
            </a:pPr>
            <a:r>
              <a:rPr lang="sr-Latn-CS" altLang="en-US" sz="2000" dirty="0"/>
              <a:t>St</a:t>
            </a:r>
            <a:r>
              <a:rPr lang="en-US" altLang="en-US" sz="2000" dirty="0"/>
              <a:t>a</a:t>
            </a:r>
            <a:r>
              <a:rPr lang="sr-Latn-CS" altLang="en-US" sz="2000" dirty="0"/>
              <a:t>ndby – </a:t>
            </a:r>
            <a:r>
              <a:rPr lang="en-US" altLang="en-US" sz="2000" dirty="0"/>
              <a:t>used by staff to take advantage of unsold seats</a:t>
            </a:r>
            <a:endParaRPr lang="sr-Latn-CS" altLang="en-US" sz="2000" dirty="0"/>
          </a:p>
          <a:p>
            <a:pPr lvl="1">
              <a:spcBef>
                <a:spcPts val="1200"/>
              </a:spcBef>
              <a:spcAft>
                <a:spcPts val="600"/>
              </a:spcAft>
            </a:pPr>
            <a:r>
              <a:rPr lang="sr-Latn-CS" altLang="en-US" sz="2000" dirty="0"/>
              <a:t>25-100% discount, </a:t>
            </a:r>
            <a:r>
              <a:rPr lang="en-US" sz="2000" dirty="0"/>
              <a:t>smaller discount - reservation, </a:t>
            </a:r>
            <a:r>
              <a:rPr lang="sr-Latn-RS" sz="2000" dirty="0"/>
              <a:t>larger discount</a:t>
            </a:r>
            <a:r>
              <a:rPr lang="en-US" sz="2000" dirty="0"/>
              <a:t> - if there are</a:t>
            </a:r>
            <a:r>
              <a:rPr lang="sr-Latn-RS" sz="2000" dirty="0"/>
              <a:t> unsold</a:t>
            </a:r>
            <a:r>
              <a:rPr lang="en-US" sz="2000" dirty="0"/>
              <a:t> seats</a:t>
            </a:r>
            <a:endParaRPr lang="sr-Latn-RS" sz="2000" dirty="0"/>
          </a:p>
          <a:p>
            <a:pPr marL="285750" indent="-285750">
              <a:spcBef>
                <a:spcPts val="1200"/>
              </a:spcBef>
              <a:spcAft>
                <a:spcPts val="600"/>
              </a:spcAft>
              <a:buFont typeface="Arial" panose="020B0604020202020204" pitchFamily="34" charset="0"/>
              <a:buChar char="•"/>
            </a:pPr>
            <a:r>
              <a:rPr lang="en-US" altLang="en-US" sz="2400" dirty="0"/>
              <a:t>Different professional groups</a:t>
            </a:r>
            <a:endParaRPr lang="sr-Latn-RS" altLang="en-US" sz="2400" dirty="0"/>
          </a:p>
          <a:p>
            <a:pPr marL="1028700" lvl="1">
              <a:spcBef>
                <a:spcPts val="1200"/>
              </a:spcBef>
              <a:spcAft>
                <a:spcPts val="600"/>
              </a:spcAft>
              <a:buFont typeface="Arial" panose="020B0604020202020204" pitchFamily="34" charset="0"/>
              <a:buChar char="•"/>
            </a:pPr>
            <a:r>
              <a:rPr lang="en-US" altLang="en-US" sz="2000" dirty="0"/>
              <a:t>Students</a:t>
            </a:r>
            <a:r>
              <a:rPr lang="sr-Latn-RS" altLang="en-US" sz="2000" dirty="0"/>
              <a:t>, </a:t>
            </a:r>
            <a:r>
              <a:rPr lang="en-US" altLang="en-US" sz="2000" dirty="0"/>
              <a:t>professors</a:t>
            </a:r>
            <a:r>
              <a:rPr lang="sr-Latn-RS" altLang="en-US" sz="2000" dirty="0"/>
              <a:t>, </a:t>
            </a:r>
            <a:r>
              <a:rPr lang="en-US" altLang="en-US" sz="2000" dirty="0"/>
              <a:t>sailors</a:t>
            </a:r>
            <a:r>
              <a:rPr lang="sr-Latn-RS" altLang="en-US" sz="2000" dirty="0"/>
              <a:t>,</a:t>
            </a:r>
            <a:r>
              <a:rPr lang="en-US" altLang="en-US" sz="2000" dirty="0"/>
              <a:t> journalists</a:t>
            </a:r>
            <a:r>
              <a:rPr lang="sr-Latn-RS" altLang="en-US" sz="2000" dirty="0"/>
              <a:t>, etc.</a:t>
            </a:r>
            <a:endParaRPr lang="sr-Latn-R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18</a:t>
            </a:fld>
            <a:endParaRPr lang="en-GB" dirty="0"/>
          </a:p>
        </p:txBody>
      </p:sp>
    </p:spTree>
    <p:extLst>
      <p:ext uri="{BB962C8B-B14F-4D97-AF65-F5344CB8AC3E}">
        <p14:creationId xmlns:p14="http://schemas.microsoft.com/office/powerpoint/2010/main" val="1214509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Unpublished Fares</a:t>
            </a:r>
            <a:endParaRPr lang="en-US" dirty="0"/>
          </a:p>
        </p:txBody>
      </p:sp>
      <p:sp>
        <p:nvSpPr>
          <p:cNvPr id="3" name="Content Placeholder 2"/>
          <p:cNvSpPr>
            <a:spLocks noGrp="1"/>
          </p:cNvSpPr>
          <p:nvPr>
            <p:ph idx="1"/>
          </p:nvPr>
        </p:nvSpPr>
        <p:spPr>
          <a:xfrm>
            <a:off x="457200" y="1600200"/>
            <a:ext cx="8188656" cy="4833257"/>
          </a:xfrm>
        </p:spPr>
        <p:txBody>
          <a:bodyPr>
            <a:normAutofit/>
          </a:bodyPr>
          <a:lstStyle/>
          <a:p>
            <a:pPr marL="285750" indent="-285750" algn="just">
              <a:buFont typeface="Arial" panose="020B0604020202020204" pitchFamily="34" charset="0"/>
              <a:buChar char="•"/>
            </a:pPr>
            <a:r>
              <a:rPr lang="en-US" sz="2400" dirty="0"/>
              <a:t>Net fare </a:t>
            </a:r>
          </a:p>
          <a:p>
            <a:pPr marL="1028700" lvl="1" algn="just">
              <a:buFont typeface="Arial" panose="020B0604020202020204" pitchFamily="34" charset="0"/>
              <a:buChar char="•"/>
            </a:pPr>
            <a:r>
              <a:rPr lang="en-US" sz="2000" dirty="0"/>
              <a:t>gross fare for a block of seats sold to an agency or travel wholesaler less standard commission and any other fare adjustment typically applied in the market concerned</a:t>
            </a:r>
          </a:p>
          <a:p>
            <a:pPr marL="285750" indent="-285750" algn="just">
              <a:buFont typeface="Arial" panose="020B0604020202020204" pitchFamily="34" charset="0"/>
              <a:buChar char="•"/>
            </a:pPr>
            <a:r>
              <a:rPr lang="en-US" sz="2400" dirty="0"/>
              <a:t>Net </a:t>
            </a:r>
            <a:r>
              <a:rPr lang="en-US" sz="2400" dirty="0" err="1"/>
              <a:t>net</a:t>
            </a:r>
            <a:r>
              <a:rPr lang="en-US" sz="2400" dirty="0"/>
              <a:t> fare</a:t>
            </a:r>
          </a:p>
          <a:p>
            <a:pPr marL="1028700" lvl="1" algn="just">
              <a:buFont typeface="Arial" panose="020B0604020202020204" pitchFamily="34" charset="0"/>
              <a:buChar char="•"/>
            </a:pPr>
            <a:r>
              <a:rPr lang="en-US" sz="2000" dirty="0"/>
              <a:t>net fare less any prorate dilution arising from the airline having to share revenue from a sale with another carrier used by the passenger on the same journey</a:t>
            </a:r>
            <a:endParaRPr lang="sr-Latn-CS" altLang="en-US" sz="2000" dirty="0"/>
          </a:p>
          <a:p>
            <a:pPr marL="285750" indent="-285750" algn="just">
              <a:buFont typeface="Arial" panose="020B0604020202020204" pitchFamily="34" charset="0"/>
              <a:buChar char="•"/>
            </a:pPr>
            <a:r>
              <a:rPr lang="en-GB" altLang="en-US" sz="2400" dirty="0"/>
              <a:t>All other unpublished fares </a:t>
            </a:r>
          </a:p>
          <a:p>
            <a:pPr marL="1028700" lvl="1" algn="just">
              <a:buFont typeface="Arial" panose="020B0604020202020204" pitchFamily="34" charset="0"/>
              <a:buChar char="•"/>
            </a:pPr>
            <a:r>
              <a:rPr lang="en-GB" altLang="en-US" sz="2000" dirty="0"/>
              <a:t>refer to different types of arrangements between airlines and different corporate clients, governments and other organizations, where each arrangement is created through different negotiations between stakeholders</a:t>
            </a:r>
            <a:endParaRPr lang="en-US" altLang="en-U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19</a:t>
            </a:fld>
            <a:endParaRPr lang="en-GB" dirty="0"/>
          </a:p>
        </p:txBody>
      </p:sp>
    </p:spTree>
    <p:extLst>
      <p:ext uri="{BB962C8B-B14F-4D97-AF65-F5344CB8AC3E}">
        <p14:creationId xmlns:p14="http://schemas.microsoft.com/office/powerpoint/2010/main" val="2909317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Yield</a:t>
            </a:r>
            <a:endParaRPr lang="en-US" dirty="0"/>
          </a:p>
        </p:txBody>
      </p:sp>
      <p:sp>
        <p:nvSpPr>
          <p:cNvPr id="3" name="Content Placeholder 2"/>
          <p:cNvSpPr>
            <a:spLocks noGrp="1"/>
          </p:cNvSpPr>
          <p:nvPr>
            <p:ph idx="1"/>
          </p:nvPr>
        </p:nvSpPr>
        <p:spPr/>
        <p:txBody>
          <a:bodyPr>
            <a:normAutofit/>
          </a:bodyPr>
          <a:lstStyle/>
          <a:p>
            <a:pPr marL="285750" indent="-285750" algn="just">
              <a:spcBef>
                <a:spcPts val="1200"/>
              </a:spcBef>
              <a:spcAft>
                <a:spcPts val="600"/>
              </a:spcAft>
              <a:buFont typeface="Arial" panose="020B0604020202020204" pitchFamily="34" charset="0"/>
              <a:buChar char="•"/>
            </a:pPr>
            <a:r>
              <a:rPr lang="en-US" sz="2300" dirty="0"/>
              <a:t>Calculated as passenger revenue divided by revenue passenger kilometers (RPK</a:t>
            </a:r>
            <a:r>
              <a:rPr lang="sr-Latn-RS" sz="2300" dirty="0"/>
              <a:t>)</a:t>
            </a:r>
          </a:p>
          <a:p>
            <a:pPr marL="285750" indent="-285750" algn="just">
              <a:spcBef>
                <a:spcPts val="1200"/>
              </a:spcBef>
              <a:spcAft>
                <a:spcPts val="600"/>
              </a:spcAft>
              <a:buFont typeface="Arial" panose="020B0604020202020204" pitchFamily="34" charset="0"/>
              <a:buChar char="•"/>
            </a:pPr>
            <a:r>
              <a:rPr lang="sr-Latn-RS" sz="2300" dirty="0"/>
              <a:t>Measure of operational performance of an airline</a:t>
            </a:r>
          </a:p>
          <a:p>
            <a:pPr marL="285750" indent="-285750" algn="just">
              <a:spcBef>
                <a:spcPts val="1200"/>
              </a:spcBef>
              <a:spcAft>
                <a:spcPts val="600"/>
              </a:spcAft>
              <a:buFont typeface="Arial" panose="020B0604020202020204" pitchFamily="34" charset="0"/>
              <a:buChar char="•"/>
            </a:pPr>
            <a:r>
              <a:rPr lang="sr-Latn-RS" sz="2300" dirty="0"/>
              <a:t>It depends on pricing and revenue management</a:t>
            </a:r>
          </a:p>
          <a:p>
            <a:pPr marL="285750" indent="-285750" algn="just">
              <a:spcBef>
                <a:spcPts val="1200"/>
              </a:spcBef>
              <a:spcAft>
                <a:spcPts val="600"/>
              </a:spcAft>
              <a:buFont typeface="Arial" panose="020B0604020202020204" pitchFamily="34" charset="0"/>
              <a:buChar char="•"/>
            </a:pPr>
            <a:r>
              <a:rPr lang="sr-Latn-RS" sz="2300" dirty="0"/>
              <a:t>Pricing and revenue managemnt </a:t>
            </a:r>
            <a:r>
              <a:rPr lang="en-US" sz="2300" dirty="0"/>
              <a:t>need to be closely coordinated, </a:t>
            </a:r>
            <a:r>
              <a:rPr lang="sr-Latn-RS" sz="2300" dirty="0"/>
              <a:t>but </a:t>
            </a:r>
            <a:r>
              <a:rPr lang="en-US" sz="2300" dirty="0"/>
              <a:t>at larger airlines there </a:t>
            </a:r>
            <a:r>
              <a:rPr lang="sr-Latn-RS" sz="2300" dirty="0"/>
              <a:t>have been divided in two </a:t>
            </a:r>
            <a:r>
              <a:rPr lang="en-US" sz="2300" dirty="0"/>
              <a:t>separate </a:t>
            </a:r>
            <a:r>
              <a:rPr lang="sr-Latn-RS" sz="2300" dirty="0" err="1"/>
              <a:t>departments</a:t>
            </a:r>
            <a:endParaRPr lang="sr-Latn-RS" sz="2300" dirty="0"/>
          </a:p>
          <a:p>
            <a:pPr marL="1028700" lvl="1" algn="just">
              <a:spcBef>
                <a:spcPts val="1200"/>
              </a:spcBef>
              <a:spcAft>
                <a:spcPts val="600"/>
              </a:spcAft>
              <a:buFont typeface="Arial" panose="020B0604020202020204" pitchFamily="34" charset="0"/>
              <a:buChar char="•"/>
            </a:pPr>
            <a:r>
              <a:rPr lang="en-US" sz="2000" dirty="0"/>
              <a:t>pricing department and </a:t>
            </a:r>
            <a:endParaRPr lang="sr-Latn-RS" sz="2000" dirty="0"/>
          </a:p>
          <a:p>
            <a:pPr marL="1028700" lvl="1" algn="just">
              <a:spcBef>
                <a:spcPts val="1200"/>
              </a:spcBef>
              <a:spcAft>
                <a:spcPts val="600"/>
              </a:spcAft>
              <a:buFont typeface="Arial" panose="020B0604020202020204" pitchFamily="34" charset="0"/>
              <a:buChar char="•"/>
            </a:pPr>
            <a:r>
              <a:rPr lang="en-US" sz="2000" dirty="0"/>
              <a:t>revenue management department</a:t>
            </a:r>
            <a:endParaRPr lang="sr-Latn-RS" sz="2000" dirty="0"/>
          </a:p>
          <a:p>
            <a:pPr marL="285750" indent="-285750" algn="just">
              <a:buFont typeface="Arial" panose="020B0604020202020204" pitchFamily="34" charset="0"/>
              <a:buChar char="•"/>
            </a:pPr>
            <a:endParaRPr lang="en-US" sz="23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a:t>
            </a:fld>
            <a:endParaRPr lang="en-GB" dirty="0"/>
          </a:p>
        </p:txBody>
      </p:sp>
    </p:spTree>
    <p:extLst>
      <p:ext uri="{BB962C8B-B14F-4D97-AF65-F5344CB8AC3E}">
        <p14:creationId xmlns:p14="http://schemas.microsoft.com/office/powerpoint/2010/main" val="5578129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Restrictions</a:t>
            </a:r>
            <a:endParaRPr lang="en-US" dirty="0"/>
          </a:p>
        </p:txBody>
      </p:sp>
      <p:sp>
        <p:nvSpPr>
          <p:cNvPr id="3" name="Content Placeholder 2"/>
          <p:cNvSpPr>
            <a:spLocks noGrp="1"/>
          </p:cNvSpPr>
          <p:nvPr>
            <p:ph idx="1"/>
          </p:nvPr>
        </p:nvSpPr>
        <p:spPr/>
        <p:txBody>
          <a:bodyPr>
            <a:normAutofit/>
          </a:bodyPr>
          <a:lstStyle/>
          <a:p>
            <a:pPr marL="342900" indent="-342900">
              <a:buFont typeface="Arial" panose="020B0604020202020204" pitchFamily="34" charset="0"/>
              <a:buChar char="•"/>
            </a:pPr>
            <a:r>
              <a:rPr lang="en-GB" altLang="en-US" sz="2400" dirty="0"/>
              <a:t>Advance purchase restrictions</a:t>
            </a:r>
          </a:p>
          <a:p>
            <a:pPr marL="342900" indent="-342900">
              <a:buFont typeface="Arial" panose="020B0604020202020204" pitchFamily="34" charset="0"/>
              <a:buChar char="•"/>
            </a:pPr>
            <a:r>
              <a:rPr lang="en-GB" altLang="en-US" sz="2400" i="1" dirty="0"/>
              <a:t>Saturday night stay </a:t>
            </a:r>
            <a:r>
              <a:rPr lang="en-GB" altLang="en-US" sz="2400" dirty="0"/>
              <a:t>requirement</a:t>
            </a:r>
            <a:endParaRPr lang="en-GB" altLang="en-US" sz="2400" i="1" dirty="0"/>
          </a:p>
          <a:p>
            <a:pPr marL="342900" indent="-342900">
              <a:buFont typeface="Arial" panose="020B0604020202020204" pitchFamily="34" charset="0"/>
              <a:buChar char="•"/>
            </a:pPr>
            <a:r>
              <a:rPr lang="en-GB" altLang="en-US" sz="2400" dirty="0"/>
              <a:t>Frequent flyer mileage</a:t>
            </a:r>
          </a:p>
          <a:p>
            <a:pPr marL="342900" indent="-342900">
              <a:buFont typeface="Arial" panose="020B0604020202020204" pitchFamily="34" charset="0"/>
              <a:buChar char="•"/>
            </a:pPr>
            <a:r>
              <a:rPr lang="en-GB" altLang="en-US" sz="2400" dirty="0"/>
              <a:t>Refundability</a:t>
            </a:r>
          </a:p>
          <a:p>
            <a:pPr marL="342900" indent="-342900">
              <a:buFont typeface="Arial" panose="020B0604020202020204" pitchFamily="34" charset="0"/>
              <a:buChar char="•"/>
            </a:pPr>
            <a:r>
              <a:rPr lang="en-GB" altLang="en-US" sz="2400" dirty="0"/>
              <a:t>Change fees</a:t>
            </a:r>
          </a:p>
          <a:p>
            <a:pPr marL="342900" indent="-342900">
              <a:buFont typeface="Arial" panose="020B0604020202020204" pitchFamily="34" charset="0"/>
              <a:buChar char="•"/>
            </a:pPr>
            <a:r>
              <a:rPr lang="en-GB" altLang="en-US" sz="2400" dirty="0"/>
              <a:t>Airline schedule</a:t>
            </a:r>
          </a:p>
        </p:txBody>
      </p:sp>
      <p:sp>
        <p:nvSpPr>
          <p:cNvPr id="5" name="Slide Number Placeholder 4"/>
          <p:cNvSpPr>
            <a:spLocks noGrp="1"/>
          </p:cNvSpPr>
          <p:nvPr>
            <p:ph type="sldNum" sz="quarter" idx="11"/>
          </p:nvPr>
        </p:nvSpPr>
        <p:spPr/>
        <p:txBody>
          <a:bodyPr/>
          <a:lstStyle/>
          <a:p>
            <a:fld id="{707FE137-0C1A-4C05-8B34-1D89C94DB814}" type="slidenum">
              <a:rPr lang="en-GB" smtClean="0"/>
              <a:pPr/>
              <a:t>20</a:t>
            </a:fld>
            <a:endParaRPr lang="en-GB" dirty="0"/>
          </a:p>
        </p:txBody>
      </p:sp>
    </p:spTree>
    <p:extLst>
      <p:ext uri="{BB962C8B-B14F-4D97-AF65-F5344CB8AC3E}">
        <p14:creationId xmlns:p14="http://schemas.microsoft.com/office/powerpoint/2010/main" val="2353787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Restrictions</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21</a:t>
            </a:fld>
            <a:endParaRPr lang="en-GB" dirty="0"/>
          </a:p>
        </p:txBody>
      </p:sp>
      <p:graphicFrame>
        <p:nvGraphicFramePr>
          <p:cNvPr id="6" name="Group 598"/>
          <p:cNvGraphicFramePr>
            <a:graphicFrameLocks noGrp="1"/>
          </p:cNvGraphicFramePr>
          <p:nvPr>
            <p:ph idx="1"/>
            <p:extLst>
              <p:ext uri="{D42A27DB-BD31-4B8C-83A1-F6EECF244321}">
                <p14:modId xmlns:p14="http://schemas.microsoft.com/office/powerpoint/2010/main" val="216363458"/>
              </p:ext>
            </p:extLst>
          </p:nvPr>
        </p:nvGraphicFramePr>
        <p:xfrm>
          <a:off x="644856" y="1430338"/>
          <a:ext cx="8001000" cy="4806864"/>
        </p:xfrm>
        <a:graphic>
          <a:graphicData uri="http://schemas.openxmlformats.org/drawingml/2006/table">
            <a:tbl>
              <a:tblPr/>
              <a:tblGrid>
                <a:gridCol w="1009773">
                  <a:extLst>
                    <a:ext uri="{9D8B030D-6E8A-4147-A177-3AD203B41FA5}">
                      <a16:colId xmlns:a16="http://schemas.microsoft.com/office/drawing/2014/main" val="20000"/>
                    </a:ext>
                  </a:extLst>
                </a:gridCol>
                <a:gridCol w="1774371">
                  <a:extLst>
                    <a:ext uri="{9D8B030D-6E8A-4147-A177-3AD203B41FA5}">
                      <a16:colId xmlns:a16="http://schemas.microsoft.com/office/drawing/2014/main" val="20001"/>
                    </a:ext>
                  </a:extLst>
                </a:gridCol>
                <a:gridCol w="1153886">
                  <a:extLst>
                    <a:ext uri="{9D8B030D-6E8A-4147-A177-3AD203B41FA5}">
                      <a16:colId xmlns:a16="http://schemas.microsoft.com/office/drawing/2014/main" val="20002"/>
                    </a:ext>
                  </a:extLst>
                </a:gridCol>
                <a:gridCol w="1197428">
                  <a:extLst>
                    <a:ext uri="{9D8B030D-6E8A-4147-A177-3AD203B41FA5}">
                      <a16:colId xmlns:a16="http://schemas.microsoft.com/office/drawing/2014/main" val="20003"/>
                    </a:ext>
                  </a:extLst>
                </a:gridCol>
                <a:gridCol w="1502229">
                  <a:extLst>
                    <a:ext uri="{9D8B030D-6E8A-4147-A177-3AD203B41FA5}">
                      <a16:colId xmlns:a16="http://schemas.microsoft.com/office/drawing/2014/main" val="20004"/>
                    </a:ext>
                  </a:extLst>
                </a:gridCol>
                <a:gridCol w="1363313">
                  <a:extLst>
                    <a:ext uri="{9D8B030D-6E8A-4147-A177-3AD203B41FA5}">
                      <a16:colId xmlns:a16="http://schemas.microsoft.com/office/drawing/2014/main" val="20005"/>
                    </a:ext>
                  </a:extLst>
                </a:gridCol>
              </a:tblGrid>
              <a:tr h="70113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A50021"/>
                          </a:solidFill>
                          <a:effectLst/>
                          <a:latin typeface="Arial Narrow" pitchFamily="34" charset="0"/>
                          <a:cs typeface="Times New Roman" pitchFamily="18" charset="0"/>
                        </a:rPr>
                        <a:t>Fare class</a:t>
                      </a:r>
                      <a:endParaRPr kumimoji="0" lang="sr-Latn-CS" sz="2000" b="1" i="0" u="none" strike="noStrike" cap="none" normalizeH="0" baseline="0" dirty="0">
                        <a:ln>
                          <a:noFill/>
                        </a:ln>
                        <a:solidFill>
                          <a:srgbClr val="A50021"/>
                        </a:solidFill>
                        <a:effectLst/>
                        <a:latin typeface="Arial Narrow" pitchFamily="34" charset="0"/>
                      </a:endParaRPr>
                    </a:p>
                  </a:txBody>
                  <a:tcPr marT="45726" marB="45726" anchor="ctr" horzOverflow="overflow">
                    <a:lnL w="381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solidFill>
                      <a:schemeClr val="hlink">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dirty="0">
                          <a:ln>
                            <a:noFill/>
                          </a:ln>
                          <a:solidFill>
                            <a:srgbClr val="A50021"/>
                          </a:solidFill>
                          <a:effectLst/>
                          <a:latin typeface="Arial Narrow" pitchFamily="34" charset="0"/>
                          <a:cs typeface="Times New Roman" pitchFamily="18" charset="0"/>
                        </a:rPr>
                        <a:t>Advance purchase restrictions</a:t>
                      </a: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solidFill>
                      <a:schemeClr val="hlink">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dirty="0">
                          <a:ln>
                            <a:noFill/>
                          </a:ln>
                          <a:solidFill>
                            <a:srgbClr val="A50021"/>
                          </a:solidFill>
                          <a:effectLst/>
                          <a:latin typeface="Arial Narrow" pitchFamily="34" charset="0"/>
                          <a:cs typeface="Times New Roman" pitchFamily="18" charset="0"/>
                        </a:rPr>
                        <a:t>Saturday night stay</a:t>
                      </a:r>
                      <a:r>
                        <a:rPr kumimoji="0" lang="en-US" sz="2000" b="1" i="0" u="none" strike="noStrike" cap="none" normalizeH="0" baseline="0" dirty="0">
                          <a:ln>
                            <a:noFill/>
                          </a:ln>
                          <a:solidFill>
                            <a:srgbClr val="A50021"/>
                          </a:solidFill>
                          <a:effectLst/>
                          <a:latin typeface="Arial Narrow" pitchFamily="34" charset="0"/>
                          <a:cs typeface="Times New Roman" pitchFamily="18" charset="0"/>
                        </a:rPr>
                        <a:t>?</a:t>
                      </a:r>
                      <a:endParaRPr kumimoji="0" lang="sr-Latn-CS" sz="2000" b="1" i="0" u="none" strike="noStrike" cap="none" normalizeH="0" baseline="0" dirty="0">
                        <a:ln>
                          <a:noFill/>
                        </a:ln>
                        <a:solidFill>
                          <a:srgbClr val="A50021"/>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solidFill>
                      <a:schemeClr val="hlink">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dirty="0">
                          <a:ln>
                            <a:noFill/>
                          </a:ln>
                          <a:solidFill>
                            <a:srgbClr val="A50021"/>
                          </a:solidFill>
                          <a:effectLst/>
                          <a:latin typeface="Arial Narrow" pitchFamily="34" charset="0"/>
                          <a:cs typeface="Times New Roman" pitchFamily="18" charset="0"/>
                        </a:rPr>
                        <a:t>Frequent flyer mileage</a:t>
                      </a: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solidFill>
                      <a:schemeClr val="hlink">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A50021"/>
                          </a:solidFill>
                          <a:effectLst/>
                          <a:latin typeface="Arial Narrow" pitchFamily="34" charset="0"/>
                          <a:cs typeface="Times New Roman" pitchFamily="18" charset="0"/>
                        </a:rPr>
                        <a:t>Refundable?</a:t>
                      </a:r>
                      <a:endParaRPr kumimoji="0" lang="sr-Latn-CS" sz="2000" b="1" i="0" u="none" strike="noStrike" cap="none" normalizeH="0" baseline="0" dirty="0">
                        <a:ln>
                          <a:noFill/>
                        </a:ln>
                        <a:solidFill>
                          <a:srgbClr val="A50021"/>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solidFill>
                      <a:schemeClr val="hlink">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A50021"/>
                          </a:solidFill>
                          <a:effectLst/>
                          <a:latin typeface="Arial Narrow" pitchFamily="34" charset="0"/>
                          <a:cs typeface="Times New Roman" pitchFamily="18" charset="0"/>
                        </a:rPr>
                        <a:t>Change fee</a:t>
                      </a:r>
                      <a:endParaRPr kumimoji="0" lang="sr-Latn-CS" sz="2000" b="1" i="0" u="none" strike="noStrike" cap="none" normalizeH="0" baseline="0" dirty="0">
                        <a:ln>
                          <a:noFill/>
                        </a:ln>
                        <a:solidFill>
                          <a:srgbClr val="A50021"/>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381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solidFill>
                      <a:schemeClr val="hlink">
                        <a:alpha val="50000"/>
                      </a:schemeClr>
                    </a:solidFill>
                  </a:tcPr>
                </a:tc>
                <a:extLst>
                  <a:ext uri="{0D108BD9-81ED-4DB2-BD59-A6C34878D82A}">
                    <a16:rowId xmlns:a16="http://schemas.microsoft.com/office/drawing/2014/main" val="10000"/>
                  </a:ext>
                </a:extLst>
              </a:tr>
              <a:tr h="951047">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a:ln>
                            <a:noFill/>
                          </a:ln>
                          <a:solidFill>
                            <a:schemeClr val="tx2"/>
                          </a:solidFill>
                          <a:effectLst/>
                          <a:latin typeface="Arial Narrow" pitchFamily="34" charset="0"/>
                        </a:rPr>
                        <a:t>Y</a:t>
                      </a:r>
                    </a:p>
                  </a:txBody>
                  <a:tcPr marT="45726" marB="45726" anchor="ctr" horzOverflow="overflow">
                    <a:lnL w="381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2"/>
                          </a:solidFill>
                          <a:effectLst/>
                          <a:latin typeface="Arial Narrow" pitchFamily="34" charset="0"/>
                          <a:cs typeface="Times New Roman" pitchFamily="18" charset="0"/>
                        </a:rPr>
                        <a:t>No </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2"/>
                          </a:solidFill>
                          <a:effectLst/>
                          <a:latin typeface="Arial Narrow" pitchFamily="34" charset="0"/>
                          <a:cs typeface="Times New Roman" pitchFamily="18" charset="0"/>
                        </a:rPr>
                        <a:t>No</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a:ln>
                            <a:noFill/>
                          </a:ln>
                          <a:solidFill>
                            <a:schemeClr val="tx2"/>
                          </a:solidFill>
                          <a:effectLst/>
                          <a:latin typeface="Arial Narrow" pitchFamily="34" charset="0"/>
                          <a:cs typeface="Times New Roman" pitchFamily="18" charset="0"/>
                        </a:rPr>
                        <a:t>150%</a:t>
                      </a:r>
                      <a:endParaRPr kumimoji="0" lang="sr-Latn-CS" sz="2000" b="1" i="0" u="none" strike="noStrike" cap="none" normalizeH="0" baseline="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2"/>
                          </a:solidFill>
                          <a:effectLst/>
                          <a:latin typeface="Arial Narrow" pitchFamily="34" charset="0"/>
                          <a:cs typeface="Times New Roman" pitchFamily="18" charset="0"/>
                        </a:rPr>
                        <a:t>Yes</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2"/>
                          </a:solidFill>
                          <a:effectLst/>
                          <a:latin typeface="Arial Narrow" pitchFamily="34" charset="0"/>
                          <a:cs typeface="Times New Roman" pitchFamily="18" charset="0"/>
                        </a:rPr>
                        <a:t>Free</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38100" cap="flat" cmpd="sng" algn="ctr">
                      <a:solidFill>
                        <a:schemeClr val="bg2"/>
                      </a:solidFill>
                      <a:prstDash val="solid"/>
                      <a:round/>
                      <a:headEnd type="none" w="sm" len="sm"/>
                      <a:tailEnd type="none" w="sm" len="sm"/>
                    </a:lnR>
                    <a:lnT w="381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949459">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a:ln>
                            <a:noFill/>
                          </a:ln>
                          <a:solidFill>
                            <a:schemeClr val="tx2"/>
                          </a:solidFill>
                          <a:effectLst/>
                          <a:latin typeface="Arial Narrow" pitchFamily="34" charset="0"/>
                        </a:rPr>
                        <a:t>M</a:t>
                      </a:r>
                    </a:p>
                  </a:txBody>
                  <a:tcPr marT="45726" marB="45726" anchor="ctr" horzOverflow="overflow">
                    <a:lnL w="381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dirty="0">
                          <a:ln>
                            <a:noFill/>
                          </a:ln>
                          <a:solidFill>
                            <a:schemeClr val="tx2"/>
                          </a:solidFill>
                          <a:effectLst/>
                          <a:latin typeface="Arial Narrow" pitchFamily="34" charset="0"/>
                          <a:cs typeface="Times New Roman" pitchFamily="18" charset="0"/>
                        </a:rPr>
                        <a:t>7</a:t>
                      </a:r>
                      <a:r>
                        <a:rPr kumimoji="0" lang="en-US" sz="2000" b="1" i="0" u="none" strike="noStrike" cap="none" normalizeH="0" baseline="0" dirty="0">
                          <a:ln>
                            <a:noFill/>
                          </a:ln>
                          <a:solidFill>
                            <a:schemeClr val="tx2"/>
                          </a:solidFill>
                          <a:effectLst/>
                          <a:latin typeface="Arial Narrow" pitchFamily="34" charset="0"/>
                          <a:cs typeface="Times New Roman" pitchFamily="18" charset="0"/>
                        </a:rPr>
                        <a:t>-day</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dirty="0">
                          <a:ln>
                            <a:noFill/>
                          </a:ln>
                          <a:solidFill>
                            <a:schemeClr val="tx2"/>
                          </a:solidFill>
                          <a:effectLst/>
                          <a:latin typeface="Arial Narrow" pitchFamily="34" charset="0"/>
                          <a:cs typeface="Times New Roman" pitchFamily="18" charset="0"/>
                        </a:rPr>
                        <a:t>N</a:t>
                      </a:r>
                      <a:r>
                        <a:rPr kumimoji="0" lang="en-US" sz="2000" b="1" i="0" u="none" strike="noStrike" cap="none" normalizeH="0" baseline="0" dirty="0">
                          <a:ln>
                            <a:noFill/>
                          </a:ln>
                          <a:solidFill>
                            <a:schemeClr val="tx2"/>
                          </a:solidFill>
                          <a:effectLst/>
                          <a:latin typeface="Arial Narrow" pitchFamily="34" charset="0"/>
                          <a:cs typeface="Times New Roman" pitchFamily="18" charset="0"/>
                        </a:rPr>
                        <a:t>o</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a:ln>
                            <a:noFill/>
                          </a:ln>
                          <a:solidFill>
                            <a:schemeClr val="tx2"/>
                          </a:solidFill>
                          <a:effectLst/>
                          <a:latin typeface="Arial Narrow" pitchFamily="34" charset="0"/>
                          <a:cs typeface="Times New Roman" pitchFamily="18" charset="0"/>
                        </a:rPr>
                        <a:t>100%</a:t>
                      </a:r>
                      <a:endParaRPr kumimoji="0" lang="sr-Latn-CS" sz="2000" b="1" i="0" u="none" strike="noStrike" cap="none" normalizeH="0" baseline="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2"/>
                          </a:solidFill>
                          <a:effectLst/>
                          <a:latin typeface="Arial Narrow" pitchFamily="34" charset="0"/>
                          <a:cs typeface="Times New Roman" pitchFamily="18" charset="0"/>
                        </a:rPr>
                        <a:t>Yes</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a:ln>
                            <a:noFill/>
                          </a:ln>
                          <a:solidFill>
                            <a:schemeClr val="tx2"/>
                          </a:solidFill>
                          <a:effectLst/>
                          <a:latin typeface="Arial Narrow" pitchFamily="34" charset="0"/>
                          <a:cs typeface="Times New Roman" pitchFamily="18" charset="0"/>
                        </a:rPr>
                        <a:t>$25</a:t>
                      </a:r>
                      <a:endParaRPr kumimoji="0" lang="sr-Latn-CS" sz="2000" b="1" i="0" u="none" strike="noStrike" cap="none" normalizeH="0" baseline="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381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951047">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a:ln>
                            <a:noFill/>
                          </a:ln>
                          <a:solidFill>
                            <a:schemeClr val="tx2"/>
                          </a:solidFill>
                          <a:effectLst/>
                          <a:latin typeface="Arial Narrow" pitchFamily="34" charset="0"/>
                        </a:rPr>
                        <a:t>Q</a:t>
                      </a:r>
                    </a:p>
                  </a:txBody>
                  <a:tcPr marT="45726" marB="45726" anchor="ctr" horzOverflow="overflow">
                    <a:lnL w="381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dirty="0">
                          <a:ln>
                            <a:noFill/>
                          </a:ln>
                          <a:solidFill>
                            <a:schemeClr val="tx2"/>
                          </a:solidFill>
                          <a:effectLst/>
                          <a:latin typeface="Arial Narrow" pitchFamily="34" charset="0"/>
                          <a:cs typeface="Times New Roman" pitchFamily="18" charset="0"/>
                        </a:rPr>
                        <a:t>14</a:t>
                      </a:r>
                      <a:r>
                        <a:rPr kumimoji="0" lang="en-US" sz="2000" b="1" i="0" u="none" strike="noStrike" cap="none" normalizeH="0" baseline="0" dirty="0">
                          <a:ln>
                            <a:noFill/>
                          </a:ln>
                          <a:solidFill>
                            <a:schemeClr val="tx2"/>
                          </a:solidFill>
                          <a:effectLst/>
                          <a:latin typeface="Arial Narrow" pitchFamily="34" charset="0"/>
                          <a:cs typeface="Times New Roman" pitchFamily="18" charset="0"/>
                        </a:rPr>
                        <a:t>-day</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2"/>
                          </a:solidFill>
                          <a:effectLst/>
                          <a:latin typeface="Arial Narrow" pitchFamily="34" charset="0"/>
                          <a:cs typeface="Times New Roman" pitchFamily="18" charset="0"/>
                        </a:rPr>
                        <a:t>Yes</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a:ln>
                            <a:noFill/>
                          </a:ln>
                          <a:solidFill>
                            <a:schemeClr val="tx2"/>
                          </a:solidFill>
                          <a:effectLst/>
                          <a:latin typeface="Arial Narrow" pitchFamily="34" charset="0"/>
                          <a:cs typeface="Times New Roman" pitchFamily="18" charset="0"/>
                        </a:rPr>
                        <a:t>100%</a:t>
                      </a:r>
                      <a:endParaRPr kumimoji="0" lang="sr-Latn-CS" sz="2000" b="1" i="0" u="none" strike="noStrike" cap="none" normalizeH="0" baseline="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dirty="0">
                          <a:ln>
                            <a:noFill/>
                          </a:ln>
                          <a:solidFill>
                            <a:schemeClr val="tx2"/>
                          </a:solidFill>
                          <a:effectLst/>
                          <a:latin typeface="Arial Narrow" pitchFamily="34" charset="0"/>
                          <a:cs typeface="Times New Roman" pitchFamily="18" charset="0"/>
                        </a:rPr>
                        <a:t>N</a:t>
                      </a:r>
                      <a:r>
                        <a:rPr kumimoji="0" lang="en-US" sz="2000" b="1" i="0" u="none" strike="noStrike" cap="none" normalizeH="0" baseline="0" dirty="0">
                          <a:ln>
                            <a:noFill/>
                          </a:ln>
                          <a:solidFill>
                            <a:schemeClr val="tx2"/>
                          </a:solidFill>
                          <a:effectLst/>
                          <a:latin typeface="Arial Narrow" pitchFamily="34" charset="0"/>
                          <a:cs typeface="Times New Roman" pitchFamily="18" charset="0"/>
                        </a:rPr>
                        <a:t>o</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a:ln>
                            <a:noFill/>
                          </a:ln>
                          <a:solidFill>
                            <a:schemeClr val="tx2"/>
                          </a:solidFill>
                          <a:effectLst/>
                          <a:latin typeface="Arial Narrow" pitchFamily="34" charset="0"/>
                          <a:cs typeface="Times New Roman" pitchFamily="18" charset="0"/>
                        </a:rPr>
                        <a:t>$150</a:t>
                      </a:r>
                      <a:endParaRPr kumimoji="0" lang="sr-Latn-CS" sz="2000" b="1" i="0" u="none" strike="noStrike" cap="none" normalizeH="0" baseline="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381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127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949459">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a:ln>
                            <a:noFill/>
                          </a:ln>
                          <a:solidFill>
                            <a:schemeClr val="tx2"/>
                          </a:solidFill>
                          <a:effectLst/>
                          <a:latin typeface="Arial Narrow" pitchFamily="34" charset="0"/>
                        </a:rPr>
                        <a:t>T</a:t>
                      </a:r>
                    </a:p>
                  </a:txBody>
                  <a:tcPr marT="45726" marB="45726" anchor="ctr" horzOverflow="overflow">
                    <a:lnL w="381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dirty="0">
                          <a:ln>
                            <a:noFill/>
                          </a:ln>
                          <a:solidFill>
                            <a:schemeClr val="tx2"/>
                          </a:solidFill>
                          <a:effectLst/>
                          <a:latin typeface="Arial Narrow" pitchFamily="34" charset="0"/>
                          <a:cs typeface="Times New Roman" pitchFamily="18" charset="0"/>
                        </a:rPr>
                        <a:t>21</a:t>
                      </a:r>
                      <a:r>
                        <a:rPr kumimoji="0" lang="en-US" sz="2000" b="1" i="0" u="none" strike="noStrike" cap="none" normalizeH="0" baseline="0" dirty="0">
                          <a:ln>
                            <a:noFill/>
                          </a:ln>
                          <a:solidFill>
                            <a:schemeClr val="tx2"/>
                          </a:solidFill>
                          <a:effectLst/>
                          <a:latin typeface="Arial Narrow" pitchFamily="34" charset="0"/>
                          <a:cs typeface="Times New Roman" pitchFamily="18" charset="0"/>
                        </a:rPr>
                        <a:t>-</a:t>
                      </a:r>
                      <a:r>
                        <a:rPr kumimoji="0" lang="sr-Latn-CS" sz="2000" b="1" i="0" u="none" strike="noStrike" cap="none" normalizeH="0" baseline="0" dirty="0">
                          <a:ln>
                            <a:noFill/>
                          </a:ln>
                          <a:solidFill>
                            <a:schemeClr val="tx2"/>
                          </a:solidFill>
                          <a:effectLst/>
                          <a:latin typeface="Arial Narrow" pitchFamily="34" charset="0"/>
                          <a:cs typeface="Times New Roman" pitchFamily="18" charset="0"/>
                        </a:rPr>
                        <a:t>da</a:t>
                      </a:r>
                      <a:r>
                        <a:rPr kumimoji="0" lang="en-US" sz="2000" b="1" i="0" u="none" strike="noStrike" cap="none" normalizeH="0" baseline="0" dirty="0">
                          <a:ln>
                            <a:noFill/>
                          </a:ln>
                          <a:solidFill>
                            <a:schemeClr val="tx2"/>
                          </a:solidFill>
                          <a:effectLst/>
                          <a:latin typeface="Arial Narrow" pitchFamily="34" charset="0"/>
                          <a:cs typeface="Times New Roman" pitchFamily="18" charset="0"/>
                        </a:rPr>
                        <a:t>y</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2"/>
                          </a:solidFill>
                          <a:effectLst/>
                          <a:latin typeface="Arial Narrow" pitchFamily="34" charset="0"/>
                          <a:cs typeface="Times New Roman" pitchFamily="18" charset="0"/>
                        </a:rPr>
                        <a:t>Yes</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a:ln>
                            <a:noFill/>
                          </a:ln>
                          <a:solidFill>
                            <a:schemeClr val="tx2"/>
                          </a:solidFill>
                          <a:effectLst/>
                          <a:latin typeface="Arial Narrow" pitchFamily="34" charset="0"/>
                          <a:cs typeface="Times New Roman" pitchFamily="18" charset="0"/>
                        </a:rPr>
                        <a:t>50%</a:t>
                      </a:r>
                      <a:endParaRPr kumimoji="0" lang="sr-Latn-CS" sz="2000" b="1" i="0" u="none" strike="noStrike" cap="none" normalizeH="0" baseline="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2000" b="1" i="0" u="none" strike="noStrike" cap="none" normalizeH="0" baseline="0" dirty="0">
                          <a:ln>
                            <a:noFill/>
                          </a:ln>
                          <a:solidFill>
                            <a:schemeClr val="tx2"/>
                          </a:solidFill>
                          <a:effectLst/>
                          <a:latin typeface="Arial Narrow" pitchFamily="34" charset="0"/>
                          <a:cs typeface="Times New Roman" pitchFamily="18" charset="0"/>
                        </a:rPr>
                        <a:t>N</a:t>
                      </a:r>
                      <a:r>
                        <a:rPr kumimoji="0" lang="en-US" sz="2000" b="1" i="0" u="none" strike="noStrike" cap="none" normalizeH="0" baseline="0" dirty="0">
                          <a:ln>
                            <a:noFill/>
                          </a:ln>
                          <a:solidFill>
                            <a:schemeClr val="tx2"/>
                          </a:solidFill>
                          <a:effectLst/>
                          <a:latin typeface="Arial Narrow" pitchFamily="34" charset="0"/>
                          <a:cs typeface="Times New Roman" pitchFamily="18" charset="0"/>
                        </a:rPr>
                        <a:t>o</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127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2"/>
                          </a:solidFill>
                          <a:effectLst/>
                          <a:latin typeface="Arial Narrow" pitchFamily="34" charset="0"/>
                          <a:cs typeface="Times New Roman" pitchFamily="18" charset="0"/>
                        </a:rPr>
                        <a:t>No changes</a:t>
                      </a:r>
                      <a:endParaRPr kumimoji="0" lang="sr-Latn-CS" sz="2000" b="1" i="0" u="none" strike="noStrike" cap="none" normalizeH="0" baseline="0" dirty="0">
                        <a:ln>
                          <a:noFill/>
                        </a:ln>
                        <a:solidFill>
                          <a:schemeClr val="tx2"/>
                        </a:solidFill>
                        <a:effectLst/>
                        <a:latin typeface="Arial Narrow" pitchFamily="34" charset="0"/>
                      </a:endParaRPr>
                    </a:p>
                  </a:txBody>
                  <a:tcPr marT="45726" marB="45726" anchor="ctr" horzOverflow="overflow">
                    <a:lnL w="12700" cap="flat" cmpd="sng" algn="ctr">
                      <a:solidFill>
                        <a:schemeClr val="bg2"/>
                      </a:solidFill>
                      <a:prstDash val="solid"/>
                      <a:round/>
                      <a:headEnd type="none" w="sm" len="sm"/>
                      <a:tailEnd type="none" w="sm" len="sm"/>
                    </a:lnL>
                    <a:lnR w="38100" cap="flat" cmpd="sng" algn="ctr">
                      <a:solidFill>
                        <a:schemeClr val="bg2"/>
                      </a:solidFill>
                      <a:prstDash val="solid"/>
                      <a:round/>
                      <a:headEnd type="none" w="sm" len="sm"/>
                      <a:tailEnd type="none" w="sm" len="sm"/>
                    </a:lnR>
                    <a:lnT w="12700" cap="flat" cmpd="sng" algn="ctr">
                      <a:solidFill>
                        <a:schemeClr val="bg2"/>
                      </a:solidFill>
                      <a:prstDash val="solid"/>
                      <a:round/>
                      <a:headEnd type="none" w="sm" len="sm"/>
                      <a:tailEnd type="none" w="sm" len="sm"/>
                    </a:lnT>
                    <a:lnB w="38100" cap="flat" cmpd="sng" algn="ctr">
                      <a:solidFill>
                        <a:schemeClr val="bg2"/>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902506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000" dirty="0"/>
              <a:t>Factors Influencing the Price of Passenger Tickets</a:t>
            </a:r>
            <a:endParaRPr lang="en-US" sz="3000" dirty="0"/>
          </a:p>
        </p:txBody>
      </p:sp>
      <p:sp>
        <p:nvSpPr>
          <p:cNvPr id="3" name="Content Placeholder 2"/>
          <p:cNvSpPr>
            <a:spLocks noGrp="1"/>
          </p:cNvSpPr>
          <p:nvPr>
            <p:ph idx="1"/>
          </p:nvPr>
        </p:nvSpPr>
        <p:spPr/>
        <p:txBody>
          <a:bodyPr/>
          <a:lstStyle/>
          <a:p>
            <a:pPr marL="285750" indent="-285750">
              <a:spcBef>
                <a:spcPts val="1200"/>
              </a:spcBef>
              <a:spcAft>
                <a:spcPts val="600"/>
              </a:spcAft>
              <a:buFont typeface="Arial" panose="020B0604020202020204" pitchFamily="34" charset="0"/>
              <a:buChar char="•"/>
            </a:pPr>
            <a:r>
              <a:rPr lang="en-US" altLang="en-US" sz="2400" dirty="0"/>
              <a:t>Passengers classes</a:t>
            </a:r>
            <a:r>
              <a:rPr lang="sr-Latn-CS" altLang="en-US" sz="2400" dirty="0"/>
              <a:t> – </a:t>
            </a:r>
            <a:r>
              <a:rPr lang="en-US" altLang="en-US" sz="2400" dirty="0"/>
              <a:t>economy or business</a:t>
            </a:r>
            <a:endParaRPr lang="sr-Latn-CS" altLang="en-US" sz="2400" dirty="0"/>
          </a:p>
          <a:p>
            <a:pPr lvl="1">
              <a:spcBef>
                <a:spcPts val="1200"/>
              </a:spcBef>
              <a:spcAft>
                <a:spcPts val="600"/>
              </a:spcAft>
            </a:pPr>
            <a:r>
              <a:rPr lang="en-US" altLang="en-US" sz="2000" dirty="0"/>
              <a:t>Refer to level of service</a:t>
            </a:r>
            <a:endParaRPr lang="sr-Latn-CS" altLang="en-US" sz="2000" dirty="0"/>
          </a:p>
          <a:p>
            <a:pPr lvl="1">
              <a:spcBef>
                <a:spcPts val="1200"/>
              </a:spcBef>
              <a:spcAft>
                <a:spcPts val="600"/>
              </a:spcAft>
            </a:pPr>
            <a:r>
              <a:rPr lang="en-US" altLang="en-US" sz="2000" dirty="0"/>
              <a:t>Economy is cheaper than business</a:t>
            </a:r>
            <a:endParaRPr lang="sr-Latn-CS" altLang="en-US" sz="2000" dirty="0"/>
          </a:p>
          <a:p>
            <a:pPr marL="285750" indent="-285750">
              <a:spcBef>
                <a:spcPts val="1200"/>
              </a:spcBef>
              <a:spcAft>
                <a:spcPts val="600"/>
              </a:spcAft>
              <a:buFont typeface="Arial" panose="020B0604020202020204" pitchFamily="34" charset="0"/>
              <a:buChar char="•"/>
            </a:pPr>
            <a:r>
              <a:rPr lang="en-US" altLang="en-US" sz="2400" dirty="0"/>
              <a:t>Booking</a:t>
            </a:r>
            <a:endParaRPr lang="sr-Latn-CS" altLang="en-US" sz="2400" dirty="0"/>
          </a:p>
          <a:p>
            <a:pPr lvl="1">
              <a:spcBef>
                <a:spcPts val="1200"/>
              </a:spcBef>
              <a:spcAft>
                <a:spcPts val="600"/>
              </a:spcAft>
            </a:pPr>
            <a:r>
              <a:rPr lang="en-US" altLang="en-US" sz="2000" dirty="0"/>
              <a:t>Early booking</a:t>
            </a:r>
            <a:r>
              <a:rPr lang="sr-Latn-CS" altLang="en-US" sz="2000" dirty="0"/>
              <a:t>, </a:t>
            </a:r>
            <a:r>
              <a:rPr lang="en-US" altLang="en-US" sz="2000" dirty="0"/>
              <a:t>lower price</a:t>
            </a:r>
            <a:endParaRPr lang="sr-Latn-CS" altLang="en-US" sz="2000" dirty="0"/>
          </a:p>
          <a:p>
            <a:pPr lvl="1">
              <a:spcBef>
                <a:spcPts val="1200"/>
              </a:spcBef>
              <a:spcAft>
                <a:spcPts val="600"/>
              </a:spcAft>
            </a:pPr>
            <a:r>
              <a:rPr lang="en-US" altLang="en-US" sz="2000" dirty="0"/>
              <a:t>Promotional fares</a:t>
            </a:r>
            <a:endParaRPr lang="sr-Latn-CS" altLang="en-US" sz="2000" dirty="0"/>
          </a:p>
          <a:p>
            <a:pPr lvl="1">
              <a:spcBef>
                <a:spcPts val="1200"/>
              </a:spcBef>
              <a:spcAft>
                <a:spcPts val="600"/>
              </a:spcAft>
            </a:pPr>
            <a:r>
              <a:rPr lang="en-US" altLang="en-US" sz="2000" dirty="0"/>
              <a:t>Adjacent seats on the plane – different fares</a:t>
            </a:r>
            <a:endParaRPr lang="en-U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22</a:t>
            </a:fld>
            <a:endParaRPr lang="en-GB" dirty="0"/>
          </a:p>
        </p:txBody>
      </p:sp>
    </p:spTree>
    <p:extLst>
      <p:ext uri="{BB962C8B-B14F-4D97-AF65-F5344CB8AC3E}">
        <p14:creationId xmlns:p14="http://schemas.microsoft.com/office/powerpoint/2010/main" val="2255287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000" dirty="0"/>
              <a:t>Factors Influencing the Price of Passenger Tickets</a:t>
            </a:r>
            <a:endParaRPr lang="en-US" sz="3000" dirty="0"/>
          </a:p>
        </p:txBody>
      </p:sp>
      <p:sp>
        <p:nvSpPr>
          <p:cNvPr id="3" name="Content Placeholder 2"/>
          <p:cNvSpPr>
            <a:spLocks noGrp="1"/>
          </p:cNvSpPr>
          <p:nvPr>
            <p:ph idx="1"/>
          </p:nvPr>
        </p:nvSpPr>
        <p:spPr/>
        <p:txBody>
          <a:bodyPr/>
          <a:lstStyle/>
          <a:p>
            <a:pPr marL="285750" indent="-285750">
              <a:lnSpc>
                <a:spcPct val="90000"/>
              </a:lnSpc>
              <a:spcBef>
                <a:spcPts val="1200"/>
              </a:spcBef>
              <a:spcAft>
                <a:spcPts val="600"/>
              </a:spcAft>
              <a:buFont typeface="Arial" panose="020B0604020202020204" pitchFamily="34" charset="0"/>
              <a:buChar char="•"/>
            </a:pPr>
            <a:r>
              <a:rPr lang="en-US" altLang="en-US" sz="2400" dirty="0"/>
              <a:t>Distribution channels</a:t>
            </a:r>
            <a:endParaRPr lang="sr-Latn-CS" altLang="en-US" sz="2400" dirty="0"/>
          </a:p>
          <a:p>
            <a:pPr lvl="1">
              <a:lnSpc>
                <a:spcPct val="90000"/>
              </a:lnSpc>
              <a:spcBef>
                <a:spcPts val="1200"/>
              </a:spcBef>
              <a:spcAft>
                <a:spcPts val="600"/>
              </a:spcAft>
            </a:pPr>
            <a:r>
              <a:rPr lang="sr-Latn-CS" altLang="en-US" sz="2000" dirty="0"/>
              <a:t>Internet</a:t>
            </a:r>
            <a:r>
              <a:rPr lang="en-US" altLang="en-US" sz="2000" dirty="0"/>
              <a:t> offers lower price than the airline </a:t>
            </a:r>
            <a:r>
              <a:rPr lang="sr-Latn-CS" altLang="en-US" sz="2000" dirty="0"/>
              <a:t>(</a:t>
            </a:r>
            <a:r>
              <a:rPr lang="sr-Latn-CS" altLang="en-US" sz="2000" i="1" dirty="0"/>
              <a:t>service charge</a:t>
            </a:r>
            <a:r>
              <a:rPr lang="sr-Latn-CS" altLang="en-US" sz="2000" dirty="0"/>
              <a:t>)</a:t>
            </a:r>
          </a:p>
          <a:p>
            <a:pPr lvl="1">
              <a:lnSpc>
                <a:spcPct val="90000"/>
              </a:lnSpc>
              <a:spcBef>
                <a:spcPts val="1200"/>
              </a:spcBef>
              <a:spcAft>
                <a:spcPts val="600"/>
              </a:spcAft>
            </a:pPr>
            <a:r>
              <a:rPr lang="en-US" altLang="en-US" sz="2000" dirty="0"/>
              <a:t>Tourist agent offers lower price than the airline </a:t>
            </a:r>
            <a:r>
              <a:rPr lang="sr-Latn-CS" altLang="en-US" sz="2000" dirty="0"/>
              <a:t>(</a:t>
            </a:r>
            <a:r>
              <a:rPr lang="sr-Latn-CS" altLang="en-US" sz="2000" i="1" dirty="0"/>
              <a:t>service charge</a:t>
            </a:r>
            <a:r>
              <a:rPr lang="sr-Latn-CS" altLang="en-US" sz="2000" dirty="0"/>
              <a:t>)</a:t>
            </a:r>
          </a:p>
          <a:p>
            <a:pPr marL="285750" indent="-285750">
              <a:lnSpc>
                <a:spcPct val="90000"/>
              </a:lnSpc>
              <a:spcBef>
                <a:spcPts val="1200"/>
              </a:spcBef>
              <a:spcAft>
                <a:spcPts val="600"/>
              </a:spcAft>
              <a:buFont typeface="Arial" panose="020B0604020202020204" pitchFamily="34" charset="0"/>
              <a:buChar char="•"/>
            </a:pPr>
            <a:r>
              <a:rPr lang="en-US" altLang="en-US" sz="2400" dirty="0"/>
              <a:t>Stay period</a:t>
            </a:r>
            <a:endParaRPr lang="sr-Latn-CS" altLang="en-US" sz="2400" dirty="0"/>
          </a:p>
          <a:p>
            <a:pPr lvl="1">
              <a:lnSpc>
                <a:spcPct val="90000"/>
              </a:lnSpc>
              <a:spcBef>
                <a:spcPts val="1200"/>
              </a:spcBef>
              <a:spcAft>
                <a:spcPts val="600"/>
              </a:spcAft>
            </a:pPr>
            <a:r>
              <a:rPr lang="en-US" altLang="en-US" sz="2000" dirty="0"/>
              <a:t>Longer than 7 days</a:t>
            </a:r>
            <a:endParaRPr lang="sr-Latn-CS" altLang="en-US" sz="2000" dirty="0"/>
          </a:p>
          <a:p>
            <a:pPr lvl="1">
              <a:lnSpc>
                <a:spcPct val="90000"/>
              </a:lnSpc>
              <a:spcBef>
                <a:spcPts val="1200"/>
              </a:spcBef>
              <a:spcAft>
                <a:spcPts val="600"/>
              </a:spcAft>
            </a:pPr>
            <a:r>
              <a:rPr lang="sr-Latn-CS" altLang="en-US" sz="2000" dirty="0"/>
              <a:t>Sunday rule </a:t>
            </a:r>
            <a:r>
              <a:rPr lang="sr-Latn-CS" altLang="en-US" sz="2000" i="1" dirty="0"/>
              <a:t>– </a:t>
            </a:r>
            <a:r>
              <a:rPr lang="en-US" altLang="en-US" sz="2000" dirty="0"/>
              <a:t>night between Saturday and Sunday</a:t>
            </a:r>
            <a:endParaRPr lang="sr-Latn-CS" altLang="en-US" sz="2000" dirty="0"/>
          </a:p>
          <a:p>
            <a:pPr marL="285750" indent="-285750">
              <a:lnSpc>
                <a:spcPct val="90000"/>
              </a:lnSpc>
              <a:spcBef>
                <a:spcPts val="1200"/>
              </a:spcBef>
              <a:spcAft>
                <a:spcPts val="600"/>
              </a:spcAft>
              <a:buFont typeface="Arial" panose="020B0604020202020204" pitchFamily="34" charset="0"/>
              <a:buChar char="•"/>
            </a:pPr>
            <a:r>
              <a:rPr lang="en-US" altLang="en-US" sz="2400" dirty="0"/>
              <a:t>Flight duration</a:t>
            </a:r>
            <a:endParaRPr lang="sr-Latn-CS" altLang="en-US" sz="2400" dirty="0"/>
          </a:p>
          <a:p>
            <a:pPr lvl="1">
              <a:lnSpc>
                <a:spcPct val="90000"/>
              </a:lnSpc>
              <a:spcBef>
                <a:spcPts val="1200"/>
              </a:spcBef>
              <a:spcAft>
                <a:spcPts val="600"/>
              </a:spcAft>
            </a:pPr>
            <a:r>
              <a:rPr lang="en-US" altLang="en-US" sz="2000" dirty="0"/>
              <a:t>Continental or intercontinental</a:t>
            </a:r>
          </a:p>
          <a:p>
            <a:pPr>
              <a:spcBef>
                <a:spcPts val="1200"/>
              </a:spcBef>
              <a:spcAft>
                <a:spcPts val="600"/>
              </a:spcAft>
            </a:pP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23</a:t>
            </a:fld>
            <a:endParaRPr lang="en-GB" dirty="0"/>
          </a:p>
        </p:txBody>
      </p:sp>
    </p:spTree>
    <p:extLst>
      <p:ext uri="{BB962C8B-B14F-4D97-AF65-F5344CB8AC3E}">
        <p14:creationId xmlns:p14="http://schemas.microsoft.com/office/powerpoint/2010/main" val="3855469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Revenue Management</a:t>
            </a:r>
          </a:p>
        </p:txBody>
      </p:sp>
      <p:sp>
        <p:nvSpPr>
          <p:cNvPr id="3" name="Content Placeholder 2"/>
          <p:cNvSpPr>
            <a:spLocks noGrp="1"/>
          </p:cNvSpPr>
          <p:nvPr>
            <p:ph sz="quarter" idx="1"/>
          </p:nvPr>
        </p:nvSpPr>
        <p:spPr>
          <a:xfrm>
            <a:off x="457199" y="1600200"/>
            <a:ext cx="8185355" cy="4525963"/>
          </a:xfrm>
        </p:spPr>
        <p:txBody>
          <a:bodyPr/>
          <a:lstStyle/>
          <a:p>
            <a:pPr marL="342900" indent="-342900" algn="just">
              <a:spcBef>
                <a:spcPts val="1200"/>
              </a:spcBef>
              <a:spcAft>
                <a:spcPts val="1200"/>
              </a:spcAft>
              <a:buFont typeface="Arial" panose="020B0604020202020204" pitchFamily="34" charset="0"/>
              <a:buChar char="•"/>
            </a:pPr>
            <a:r>
              <a:rPr lang="en-US" sz="2300" i="1" dirty="0">
                <a:solidFill>
                  <a:schemeClr val="tx1">
                    <a:lumMod val="75000"/>
                  </a:schemeClr>
                </a:solidFill>
              </a:rPr>
              <a:t>Revenue Management System</a:t>
            </a:r>
            <a:r>
              <a:rPr lang="en-US" sz="2300" dirty="0">
                <a:solidFill>
                  <a:schemeClr val="tx1">
                    <a:lumMod val="75000"/>
                  </a:schemeClr>
                </a:solidFill>
              </a:rPr>
              <a:t> is a very important strategic tool that maximizes the airline's revenue. </a:t>
            </a:r>
          </a:p>
          <a:p>
            <a:pPr marL="342900" indent="-342900" algn="just">
              <a:spcBef>
                <a:spcPts val="1200"/>
              </a:spcBef>
              <a:spcAft>
                <a:spcPts val="1200"/>
              </a:spcAft>
              <a:buFont typeface="Arial" panose="020B0604020202020204" pitchFamily="34" charset="0"/>
              <a:buChar char="•"/>
            </a:pPr>
            <a:r>
              <a:rPr lang="en-US" sz="2300" dirty="0">
                <a:solidFill>
                  <a:schemeClr val="tx1">
                    <a:lumMod val="75000"/>
                  </a:schemeClr>
                </a:solidFill>
              </a:rPr>
              <a:t>Revenue is maximized due to a number of limitations imposed by aircraft capacity. </a:t>
            </a:r>
          </a:p>
          <a:p>
            <a:pPr marL="342900" indent="-342900" algn="just">
              <a:spcBef>
                <a:spcPts val="1200"/>
              </a:spcBef>
              <a:spcAft>
                <a:spcPts val="1200"/>
              </a:spcAft>
              <a:buFont typeface="Arial" panose="020B0604020202020204" pitchFamily="34" charset="0"/>
              <a:buChar char="•"/>
            </a:pPr>
            <a:r>
              <a:rPr lang="en-US" sz="2300" dirty="0">
                <a:solidFill>
                  <a:schemeClr val="tx1">
                    <a:lumMod val="75000"/>
                  </a:schemeClr>
                </a:solidFill>
              </a:rPr>
              <a:t>The goal of the revenue management system is to optimize the number of seats at different tariffs that are sold before each departure in order to achieve maximum revenue.</a:t>
            </a:r>
          </a:p>
          <a:p>
            <a:pPr algn="just">
              <a:spcBef>
                <a:spcPts val="1200"/>
              </a:spcBef>
              <a:spcAft>
                <a:spcPts val="1200"/>
              </a:spcAft>
            </a:pPr>
            <a:endParaRPr lang="en-US" dirty="0">
              <a:solidFill>
                <a:schemeClr val="tx1">
                  <a:lumMod val="75000"/>
                </a:schemeClr>
              </a:solidFill>
            </a:endParaRPr>
          </a:p>
        </p:txBody>
      </p:sp>
      <p:pic>
        <p:nvPicPr>
          <p:cNvPr id="7170" name="Picture 2" descr="Revenue Management – Veritec Solu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9523" y="4785632"/>
            <a:ext cx="3174076" cy="1733461"/>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1"/>
          </p:nvPr>
        </p:nvSpPr>
        <p:spPr/>
        <p:txBody>
          <a:bodyPr/>
          <a:lstStyle/>
          <a:p>
            <a:fld id="{707FE137-0C1A-4C05-8B34-1D89C94DB814}" type="slidenum">
              <a:rPr lang="en-GB" smtClean="0"/>
              <a:pPr/>
              <a:t>24</a:t>
            </a:fld>
            <a:endParaRPr lang="en-GB" dirty="0"/>
          </a:p>
        </p:txBody>
      </p:sp>
    </p:spTree>
    <p:extLst>
      <p:ext uri="{BB962C8B-B14F-4D97-AF65-F5344CB8AC3E}">
        <p14:creationId xmlns:p14="http://schemas.microsoft.com/office/powerpoint/2010/main" val="1586553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Revenue management system</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25</a:t>
            </a:fld>
            <a:endParaRPr lang="en-GB" dirty="0"/>
          </a:p>
        </p:txBody>
      </p:sp>
      <p:sp>
        <p:nvSpPr>
          <p:cNvPr id="6" name="AutoShape 5"/>
          <p:cNvSpPr>
            <a:spLocks noChangeArrowheads="1"/>
          </p:cNvSpPr>
          <p:nvPr/>
        </p:nvSpPr>
        <p:spPr bwMode="auto">
          <a:xfrm>
            <a:off x="563563" y="1905000"/>
            <a:ext cx="1462087"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i="0" dirty="0">
                <a:latin typeface="Arial Narrow" pitchFamily="34" charset="0"/>
              </a:rPr>
              <a:t>Demand</a:t>
            </a:r>
            <a:endParaRPr lang="en-US" sz="2200" i="0" dirty="0">
              <a:latin typeface="Arial Narrow" pitchFamily="34" charset="0"/>
            </a:endParaRPr>
          </a:p>
        </p:txBody>
      </p:sp>
      <p:sp>
        <p:nvSpPr>
          <p:cNvPr id="7" name="AutoShape 7"/>
          <p:cNvSpPr>
            <a:spLocks noChangeArrowheads="1"/>
          </p:cNvSpPr>
          <p:nvPr/>
        </p:nvSpPr>
        <p:spPr bwMode="auto">
          <a:xfrm>
            <a:off x="381000" y="4876800"/>
            <a:ext cx="1828800"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i="0" dirty="0">
                <a:latin typeface="Arial Narrow" pitchFamily="34" charset="0"/>
              </a:rPr>
              <a:t>Stochastic nature </a:t>
            </a:r>
            <a:br>
              <a:rPr lang="sr-Latn-CS" sz="2200" i="0" dirty="0">
                <a:latin typeface="Arial Narrow" pitchFamily="34" charset="0"/>
              </a:rPr>
            </a:br>
            <a:r>
              <a:rPr lang="sr-Latn-CS" sz="2200" i="0" dirty="0">
                <a:latin typeface="Arial Narrow" pitchFamily="34" charset="0"/>
              </a:rPr>
              <a:t>of demand</a:t>
            </a:r>
            <a:endParaRPr lang="en-US" sz="2200" i="0" dirty="0">
              <a:latin typeface="Arial Narrow" pitchFamily="34" charset="0"/>
            </a:endParaRPr>
          </a:p>
        </p:txBody>
      </p:sp>
      <p:sp>
        <p:nvSpPr>
          <p:cNvPr id="8" name="AutoShape 8"/>
          <p:cNvSpPr>
            <a:spLocks noChangeArrowheads="1"/>
          </p:cNvSpPr>
          <p:nvPr/>
        </p:nvSpPr>
        <p:spPr bwMode="auto">
          <a:xfrm>
            <a:off x="563563" y="2895600"/>
            <a:ext cx="1462087"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i="0" dirty="0">
                <a:latin typeface="Arial Narrow" pitchFamily="34" charset="0"/>
              </a:rPr>
              <a:t>Market </a:t>
            </a:r>
            <a:br>
              <a:rPr lang="sr-Latn-CS" sz="2200" i="0" dirty="0">
                <a:latin typeface="Arial Narrow" pitchFamily="34" charset="0"/>
              </a:rPr>
            </a:br>
            <a:r>
              <a:rPr lang="sr-Latn-CS" sz="2200" i="0" dirty="0">
                <a:latin typeface="Arial Narrow" pitchFamily="34" charset="0"/>
              </a:rPr>
              <a:t>segmentation</a:t>
            </a:r>
            <a:endParaRPr lang="en-US" sz="2200" i="0" dirty="0">
              <a:latin typeface="Arial Narrow" pitchFamily="34" charset="0"/>
            </a:endParaRPr>
          </a:p>
        </p:txBody>
      </p:sp>
      <p:sp>
        <p:nvSpPr>
          <p:cNvPr id="9" name="AutoShape 9"/>
          <p:cNvSpPr>
            <a:spLocks noChangeArrowheads="1"/>
          </p:cNvSpPr>
          <p:nvPr/>
        </p:nvSpPr>
        <p:spPr bwMode="auto">
          <a:xfrm>
            <a:off x="563563" y="3886200"/>
            <a:ext cx="1462087"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i="0" dirty="0">
                <a:latin typeface="Arial Narrow" pitchFamily="34" charset="0"/>
              </a:rPr>
              <a:t>Price </a:t>
            </a:r>
            <a:br>
              <a:rPr lang="sr-Latn-CS" sz="2200" i="0" dirty="0">
                <a:latin typeface="Arial Narrow" pitchFamily="34" charset="0"/>
              </a:rPr>
            </a:br>
            <a:r>
              <a:rPr lang="sr-Latn-CS" sz="2200" i="0" dirty="0">
                <a:latin typeface="Arial Narrow" pitchFamily="34" charset="0"/>
              </a:rPr>
              <a:t>sensitivity</a:t>
            </a:r>
            <a:endParaRPr lang="en-US" sz="2200" i="0" dirty="0">
              <a:latin typeface="Arial Narrow" pitchFamily="34" charset="0"/>
            </a:endParaRPr>
          </a:p>
        </p:txBody>
      </p:sp>
      <p:sp>
        <p:nvSpPr>
          <p:cNvPr id="10" name="AutoShape 10"/>
          <p:cNvSpPr>
            <a:spLocks noChangeArrowheads="1"/>
          </p:cNvSpPr>
          <p:nvPr/>
        </p:nvSpPr>
        <p:spPr bwMode="auto">
          <a:xfrm>
            <a:off x="2971800" y="3352800"/>
            <a:ext cx="1189038"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b="1" i="0" dirty="0">
                <a:solidFill>
                  <a:schemeClr val="bg2"/>
                </a:solidFill>
                <a:effectLst>
                  <a:outerShdw blurRad="38100" dist="38100" dir="2700000" algn="tl">
                    <a:srgbClr val="000000"/>
                  </a:outerShdw>
                </a:effectLst>
                <a:latin typeface="Arial Narrow" pitchFamily="34" charset="0"/>
              </a:rPr>
              <a:t>Different </a:t>
            </a:r>
            <a:br>
              <a:rPr lang="sr-Latn-CS" sz="2200" b="1" i="0" dirty="0">
                <a:solidFill>
                  <a:schemeClr val="bg2"/>
                </a:solidFill>
                <a:effectLst>
                  <a:outerShdw blurRad="38100" dist="38100" dir="2700000" algn="tl">
                    <a:srgbClr val="000000"/>
                  </a:outerShdw>
                </a:effectLst>
                <a:latin typeface="Arial Narrow" pitchFamily="34" charset="0"/>
              </a:rPr>
            </a:br>
            <a:r>
              <a:rPr lang="sr-Latn-CS" sz="2200" b="1" i="0" dirty="0">
                <a:solidFill>
                  <a:schemeClr val="bg2"/>
                </a:solidFill>
                <a:effectLst>
                  <a:outerShdw blurRad="38100" dist="38100" dir="2700000" algn="tl">
                    <a:srgbClr val="000000"/>
                  </a:outerShdw>
                </a:effectLst>
                <a:latin typeface="Arial Narrow" pitchFamily="34" charset="0"/>
              </a:rPr>
              <a:t>prices</a:t>
            </a:r>
            <a:endParaRPr lang="en-US" sz="2200" b="1" i="0" dirty="0">
              <a:solidFill>
                <a:schemeClr val="bg2"/>
              </a:solidFill>
              <a:effectLst>
                <a:outerShdw blurRad="38100" dist="38100" dir="2700000" algn="tl">
                  <a:srgbClr val="000000"/>
                </a:outerShdw>
              </a:effectLst>
              <a:latin typeface="Arial Narrow" pitchFamily="34" charset="0"/>
            </a:endParaRPr>
          </a:p>
        </p:txBody>
      </p:sp>
      <p:sp>
        <p:nvSpPr>
          <p:cNvPr id="11" name="AutoShape 11"/>
          <p:cNvSpPr>
            <a:spLocks noChangeArrowheads="1"/>
          </p:cNvSpPr>
          <p:nvPr/>
        </p:nvSpPr>
        <p:spPr bwMode="auto">
          <a:xfrm>
            <a:off x="5060950" y="1905000"/>
            <a:ext cx="1462088"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i="0" dirty="0">
                <a:latin typeface="Arial Narrow" pitchFamily="34" charset="0"/>
              </a:rPr>
              <a:t>Different </a:t>
            </a:r>
            <a:br>
              <a:rPr lang="sr-Latn-CS" sz="2200" i="0" dirty="0">
                <a:latin typeface="Arial Narrow" pitchFamily="34" charset="0"/>
              </a:rPr>
            </a:br>
            <a:r>
              <a:rPr lang="sr-Latn-CS" sz="2200" i="0" dirty="0">
                <a:latin typeface="Arial Narrow" pitchFamily="34" charset="0"/>
              </a:rPr>
              <a:t>elasticity</a:t>
            </a:r>
            <a:endParaRPr lang="en-US" sz="2200" i="0" dirty="0">
              <a:latin typeface="Arial Narrow" pitchFamily="34" charset="0"/>
            </a:endParaRPr>
          </a:p>
        </p:txBody>
      </p:sp>
      <p:sp>
        <p:nvSpPr>
          <p:cNvPr id="12" name="AutoShape 12"/>
          <p:cNvSpPr>
            <a:spLocks noChangeArrowheads="1"/>
          </p:cNvSpPr>
          <p:nvPr/>
        </p:nvSpPr>
        <p:spPr bwMode="auto">
          <a:xfrm>
            <a:off x="5060950" y="2895600"/>
            <a:ext cx="1462088"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i="0" dirty="0">
                <a:latin typeface="Arial Narrow" pitchFamily="34" charset="0"/>
              </a:rPr>
              <a:t>Different </a:t>
            </a:r>
          </a:p>
          <a:p>
            <a:pPr algn="ctr">
              <a:defRPr/>
            </a:pPr>
            <a:r>
              <a:rPr lang="sr-Latn-CS" sz="2200" i="0" dirty="0">
                <a:latin typeface="Arial Narrow" pitchFamily="34" charset="0"/>
              </a:rPr>
              <a:t>income</a:t>
            </a:r>
            <a:endParaRPr lang="en-US" sz="2200" i="0" dirty="0">
              <a:latin typeface="Arial Narrow" pitchFamily="34" charset="0"/>
            </a:endParaRPr>
          </a:p>
        </p:txBody>
      </p:sp>
      <p:sp>
        <p:nvSpPr>
          <p:cNvPr id="13" name="AutoShape 13"/>
          <p:cNvSpPr>
            <a:spLocks noChangeArrowheads="1"/>
          </p:cNvSpPr>
          <p:nvPr/>
        </p:nvSpPr>
        <p:spPr bwMode="auto">
          <a:xfrm>
            <a:off x="5060950" y="3886200"/>
            <a:ext cx="1462088"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i="0" dirty="0">
                <a:latin typeface="Arial Narrow" pitchFamily="34" charset="0"/>
              </a:rPr>
              <a:t>Competing </a:t>
            </a:r>
            <a:br>
              <a:rPr lang="sr-Latn-CS" sz="2200" i="0" dirty="0">
                <a:latin typeface="Arial Narrow" pitchFamily="34" charset="0"/>
              </a:rPr>
            </a:br>
            <a:r>
              <a:rPr lang="sr-Latn-CS" sz="2200" i="0" dirty="0">
                <a:latin typeface="Arial Narrow" pitchFamily="34" charset="0"/>
              </a:rPr>
              <a:t>price policy</a:t>
            </a:r>
            <a:endParaRPr lang="en-US" sz="2200" i="0" dirty="0">
              <a:latin typeface="Arial Narrow" pitchFamily="34" charset="0"/>
            </a:endParaRPr>
          </a:p>
        </p:txBody>
      </p:sp>
      <p:sp>
        <p:nvSpPr>
          <p:cNvPr id="14" name="AutoShape 14"/>
          <p:cNvSpPr>
            <a:spLocks noChangeArrowheads="1"/>
          </p:cNvSpPr>
          <p:nvPr/>
        </p:nvSpPr>
        <p:spPr bwMode="auto">
          <a:xfrm>
            <a:off x="5060950" y="4876800"/>
            <a:ext cx="1462088"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i="0" dirty="0">
                <a:latin typeface="Arial Narrow" pitchFamily="34" charset="0"/>
              </a:rPr>
              <a:t>Market </a:t>
            </a:r>
          </a:p>
          <a:p>
            <a:pPr algn="ctr">
              <a:defRPr/>
            </a:pPr>
            <a:r>
              <a:rPr lang="sr-Latn-CS" sz="2200" i="0" dirty="0">
                <a:latin typeface="Arial Narrow" pitchFamily="34" charset="0"/>
              </a:rPr>
              <a:t>conditions</a:t>
            </a:r>
            <a:endParaRPr lang="en-US" sz="2200" i="0" dirty="0">
              <a:latin typeface="Arial Narrow" pitchFamily="34" charset="0"/>
            </a:endParaRPr>
          </a:p>
        </p:txBody>
      </p:sp>
      <p:sp>
        <p:nvSpPr>
          <p:cNvPr id="15" name="AutoShape 15"/>
          <p:cNvSpPr>
            <a:spLocks noChangeArrowheads="1"/>
          </p:cNvSpPr>
          <p:nvPr/>
        </p:nvSpPr>
        <p:spPr bwMode="auto">
          <a:xfrm>
            <a:off x="7361238" y="3368675"/>
            <a:ext cx="1559478" cy="822325"/>
          </a:xfrm>
          <a:prstGeom prst="roundRect">
            <a:avLst>
              <a:gd name="adj" fmla="val 16667"/>
            </a:avLst>
          </a:prstGeom>
          <a:solidFill>
            <a:schemeClr val="accent1"/>
          </a:solidFill>
          <a:ln w="12700" cap="sq">
            <a:noFill/>
            <a:round/>
            <a:headEnd type="none" w="sm" len="sm"/>
            <a:tailEnd type="none" w="sm" len="sm"/>
          </a:ln>
          <a:effectLst>
            <a:prstShdw prst="shdw13" dist="53882" dir="13500000">
              <a:schemeClr val="bg2">
                <a:alpha val="50000"/>
              </a:schemeClr>
            </a:prstShdw>
          </a:effectLst>
        </p:spPr>
        <p:txBody>
          <a:bodyPr wrap="none" anchor="ctr"/>
          <a:lstStyle/>
          <a:p>
            <a:pPr algn="ctr">
              <a:defRPr/>
            </a:pPr>
            <a:r>
              <a:rPr lang="sr-Latn-CS" sz="2200" b="1" i="0" dirty="0">
                <a:solidFill>
                  <a:srgbClr val="A50021"/>
                </a:solidFill>
                <a:effectLst>
                  <a:outerShdw blurRad="50800" dist="50800" dir="5400000" algn="ctr" rotWithShape="0">
                    <a:schemeClr val="bg1"/>
                  </a:outerShdw>
                </a:effectLst>
                <a:latin typeface="Arial Narrow" pitchFamily="34" charset="0"/>
              </a:rPr>
              <a:t>Revenue </a:t>
            </a:r>
          </a:p>
          <a:p>
            <a:pPr algn="ctr">
              <a:defRPr/>
            </a:pPr>
            <a:r>
              <a:rPr lang="sr-Latn-CS" sz="2200" b="1" i="0" dirty="0">
                <a:solidFill>
                  <a:srgbClr val="A50021"/>
                </a:solidFill>
                <a:effectLst>
                  <a:outerShdw blurRad="50800" dist="50800" dir="5400000" algn="ctr" rotWithShape="0">
                    <a:schemeClr val="bg1"/>
                  </a:outerShdw>
                </a:effectLst>
                <a:latin typeface="Arial Narrow" pitchFamily="34" charset="0"/>
              </a:rPr>
              <a:t>management</a:t>
            </a:r>
            <a:endParaRPr lang="en-US" sz="2200" b="1" i="0" dirty="0">
              <a:solidFill>
                <a:srgbClr val="A50021"/>
              </a:solidFill>
              <a:effectLst>
                <a:outerShdw blurRad="50800" dist="50800" dir="5400000" algn="ctr" rotWithShape="0">
                  <a:schemeClr val="bg1"/>
                </a:outerShdw>
              </a:effectLst>
              <a:latin typeface="Arial Narrow" pitchFamily="34" charset="0"/>
            </a:endParaRPr>
          </a:p>
        </p:txBody>
      </p:sp>
      <p:sp>
        <p:nvSpPr>
          <p:cNvPr id="16" name="AutoShape 17"/>
          <p:cNvSpPr>
            <a:spLocks noChangeArrowheads="1"/>
          </p:cNvSpPr>
          <p:nvPr/>
        </p:nvSpPr>
        <p:spPr bwMode="auto">
          <a:xfrm>
            <a:off x="2209800" y="3657600"/>
            <a:ext cx="609600" cy="304800"/>
          </a:xfrm>
          <a:custGeom>
            <a:avLst/>
            <a:gdLst>
              <a:gd name="T0" fmla="*/ 364156733 w 21600"/>
              <a:gd name="T1" fmla="*/ 0 h 21600"/>
              <a:gd name="T2" fmla="*/ 0 w 21600"/>
              <a:gd name="T3" fmla="*/ 30346399 h 21600"/>
              <a:gd name="T4" fmla="*/ 364156733 w 21600"/>
              <a:gd name="T5" fmla="*/ 60692798 h 21600"/>
              <a:gd name="T6" fmla="*/ 485542386 w 21600"/>
              <a:gd name="T7" fmla="*/ 3034639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folHlink"/>
          </a:solidFill>
          <a:ln>
            <a:noFill/>
          </a:ln>
          <a:effectLst>
            <a:prstShdw prst="shdw13" dist="53882" dir="13500000">
              <a:schemeClr val="bg2">
                <a:alpha val="50000"/>
              </a:schemeClr>
            </a:prstShdw>
          </a:effectLst>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dirty="0"/>
          </a:p>
        </p:txBody>
      </p:sp>
      <p:sp>
        <p:nvSpPr>
          <p:cNvPr id="17" name="AutoShape 18"/>
          <p:cNvSpPr>
            <a:spLocks noChangeArrowheads="1"/>
          </p:cNvSpPr>
          <p:nvPr/>
        </p:nvSpPr>
        <p:spPr bwMode="auto">
          <a:xfrm>
            <a:off x="4267200" y="3657600"/>
            <a:ext cx="609600" cy="304800"/>
          </a:xfrm>
          <a:custGeom>
            <a:avLst/>
            <a:gdLst>
              <a:gd name="T0" fmla="*/ 364156733 w 21600"/>
              <a:gd name="T1" fmla="*/ 0 h 21600"/>
              <a:gd name="T2" fmla="*/ 0 w 21600"/>
              <a:gd name="T3" fmla="*/ 30346399 h 21600"/>
              <a:gd name="T4" fmla="*/ 364156733 w 21600"/>
              <a:gd name="T5" fmla="*/ 60692798 h 21600"/>
              <a:gd name="T6" fmla="*/ 485542386 w 21600"/>
              <a:gd name="T7" fmla="*/ 3034639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folHlink"/>
          </a:solidFill>
          <a:ln>
            <a:noFill/>
          </a:ln>
          <a:effectLst>
            <a:prstShdw prst="shdw13" dist="53882" dir="13500000">
              <a:schemeClr val="bg2">
                <a:alpha val="50000"/>
              </a:schemeClr>
            </a:prstShdw>
          </a:effectLst>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dirty="0"/>
          </a:p>
        </p:txBody>
      </p:sp>
      <p:sp>
        <p:nvSpPr>
          <p:cNvPr id="18" name="AutoShape 19"/>
          <p:cNvSpPr>
            <a:spLocks noChangeArrowheads="1"/>
          </p:cNvSpPr>
          <p:nvPr/>
        </p:nvSpPr>
        <p:spPr bwMode="auto">
          <a:xfrm>
            <a:off x="6553200" y="3657600"/>
            <a:ext cx="609600" cy="304800"/>
          </a:xfrm>
          <a:custGeom>
            <a:avLst/>
            <a:gdLst>
              <a:gd name="T0" fmla="*/ 364156733 w 21600"/>
              <a:gd name="T1" fmla="*/ 0 h 21600"/>
              <a:gd name="T2" fmla="*/ 0 w 21600"/>
              <a:gd name="T3" fmla="*/ 30346399 h 21600"/>
              <a:gd name="T4" fmla="*/ 364156733 w 21600"/>
              <a:gd name="T5" fmla="*/ 60692798 h 21600"/>
              <a:gd name="T6" fmla="*/ 485542386 w 21600"/>
              <a:gd name="T7" fmla="*/ 3034639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folHlink"/>
          </a:solidFill>
          <a:ln>
            <a:noFill/>
          </a:ln>
          <a:effectLst>
            <a:prstShdw prst="shdw13" dist="53882" dir="13500000">
              <a:schemeClr val="bg2">
                <a:alpha val="50000"/>
              </a:schemeClr>
            </a:prstShdw>
          </a:effectLst>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lstStyle/>
          <a:p>
            <a:endParaRPr lang="en-US" dirty="0"/>
          </a:p>
        </p:txBody>
      </p:sp>
    </p:spTree>
    <p:extLst>
      <p:ext uri="{BB962C8B-B14F-4D97-AF65-F5344CB8AC3E}">
        <p14:creationId xmlns:p14="http://schemas.microsoft.com/office/powerpoint/2010/main" val="6576373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Revenue</a:t>
            </a:r>
            <a:r>
              <a:rPr lang="sr-Latn-RS" dirty="0"/>
              <a:t> </a:t>
            </a:r>
            <a:r>
              <a:rPr lang="sr-Latn-RS" dirty="0" err="1"/>
              <a:t>Management</a:t>
            </a:r>
            <a:r>
              <a:rPr lang="sr-Latn-RS" dirty="0"/>
              <a:t> </a:t>
            </a:r>
            <a:r>
              <a:rPr lang="sr-Latn-RS" dirty="0" err="1"/>
              <a:t>System</a:t>
            </a:r>
            <a:endParaRPr lang="en-US" dirty="0"/>
          </a:p>
        </p:txBody>
      </p:sp>
      <p:sp>
        <p:nvSpPr>
          <p:cNvPr id="3" name="Content Placeholder 2"/>
          <p:cNvSpPr>
            <a:spLocks noGrp="1"/>
          </p:cNvSpPr>
          <p:nvPr>
            <p:ph idx="1"/>
          </p:nvPr>
        </p:nvSpPr>
        <p:spPr/>
        <p:txBody>
          <a:bodyPr>
            <a:normAutofit/>
          </a:bodyPr>
          <a:lstStyle/>
          <a:p>
            <a:pPr marL="285750" indent="-285750" algn="just">
              <a:spcBef>
                <a:spcPts val="600"/>
              </a:spcBef>
              <a:spcAft>
                <a:spcPts val="1200"/>
              </a:spcAft>
              <a:buFont typeface="Arial" panose="020B0604020202020204" pitchFamily="34" charset="0"/>
              <a:buChar char="•"/>
            </a:pPr>
            <a:r>
              <a:rPr lang="sr-Latn-CS" altLang="en-US" sz="2400" dirty="0"/>
              <a:t>The revenue management system includes</a:t>
            </a:r>
          </a:p>
          <a:p>
            <a:pPr marL="1028700" lvl="1" algn="just">
              <a:spcBef>
                <a:spcPts val="600"/>
              </a:spcBef>
              <a:spcAft>
                <a:spcPts val="1200"/>
              </a:spcAft>
              <a:buFont typeface="Arial" panose="020B0604020202020204" pitchFamily="34" charset="0"/>
              <a:buChar char="•"/>
            </a:pPr>
            <a:r>
              <a:rPr lang="sr-Latn-CS" altLang="en-US" sz="2000" dirty="0"/>
              <a:t>Defininig different tariff structures</a:t>
            </a:r>
          </a:p>
          <a:p>
            <a:pPr marL="1028700" lvl="1" algn="just">
              <a:spcBef>
                <a:spcPts val="600"/>
              </a:spcBef>
              <a:spcAft>
                <a:spcPts val="1200"/>
              </a:spcAft>
              <a:buFont typeface="Arial" panose="020B0604020202020204" pitchFamily="34" charset="0"/>
              <a:buChar char="•"/>
            </a:pPr>
            <a:r>
              <a:rPr lang="en-US" altLang="en-US" sz="2000" dirty="0"/>
              <a:t>A system of restrictions that limit the availability of </a:t>
            </a:r>
            <a:r>
              <a:rPr lang="sr-Latn-RS" altLang="en-US" sz="2000" dirty="0"/>
              <a:t>low fare </a:t>
            </a:r>
            <a:r>
              <a:rPr lang="en-US" altLang="en-US" sz="2000" dirty="0"/>
              <a:t>tickets to passengers who would be willing to pay a higher </a:t>
            </a:r>
            <a:r>
              <a:rPr lang="sr-Latn-RS" altLang="en-US" sz="2000" dirty="0"/>
              <a:t>fare</a:t>
            </a:r>
          </a:p>
          <a:p>
            <a:pPr marL="1028700" lvl="1" algn="just">
              <a:spcBef>
                <a:spcPts val="600"/>
              </a:spcBef>
              <a:spcAft>
                <a:spcPts val="1200"/>
              </a:spcAft>
              <a:buFont typeface="Arial" panose="020B0604020202020204" pitchFamily="34" charset="0"/>
              <a:buChar char="•"/>
            </a:pPr>
            <a:r>
              <a:rPr lang="en-US" altLang="en-US" sz="2000" dirty="0"/>
              <a:t>A seat allocation system that maximizes expected revenue despite the stochastic nature of demand</a:t>
            </a:r>
            <a:endParaRPr lang="sr-Latn-RS" altLang="en-US" sz="2000" dirty="0"/>
          </a:p>
          <a:p>
            <a:pPr marL="1028700" lvl="1" algn="just">
              <a:spcBef>
                <a:spcPts val="600"/>
              </a:spcBef>
              <a:spcAft>
                <a:spcPts val="1200"/>
              </a:spcAft>
              <a:buFont typeface="Arial" panose="020B0604020202020204" pitchFamily="34" charset="0"/>
              <a:buChar char="•"/>
            </a:pPr>
            <a:r>
              <a:rPr lang="en-US" altLang="en-US" sz="2000" dirty="0"/>
              <a:t>Forecast</a:t>
            </a:r>
            <a:r>
              <a:rPr lang="sr-Latn-RS" altLang="en-US" sz="2000" dirty="0"/>
              <a:t> of </a:t>
            </a:r>
            <a:r>
              <a:rPr lang="en-US" altLang="en-US" sz="2000" dirty="0"/>
              <a:t>demand, no-shows, cancellations, overbooking </a:t>
            </a:r>
            <a:r>
              <a:rPr lang="sr-Latn-RS" altLang="en-US" sz="2000" dirty="0"/>
              <a:t>etc.</a:t>
            </a:r>
          </a:p>
        </p:txBody>
      </p:sp>
      <p:sp>
        <p:nvSpPr>
          <p:cNvPr id="5" name="Slide Number Placeholder 4"/>
          <p:cNvSpPr>
            <a:spLocks noGrp="1"/>
          </p:cNvSpPr>
          <p:nvPr>
            <p:ph type="sldNum" sz="quarter" idx="11"/>
          </p:nvPr>
        </p:nvSpPr>
        <p:spPr/>
        <p:txBody>
          <a:bodyPr/>
          <a:lstStyle/>
          <a:p>
            <a:fld id="{707FE137-0C1A-4C05-8B34-1D89C94DB814}" type="slidenum">
              <a:rPr lang="en-GB" smtClean="0"/>
              <a:pPr/>
              <a:t>26</a:t>
            </a:fld>
            <a:endParaRPr lang="en-GB" dirty="0"/>
          </a:p>
        </p:txBody>
      </p:sp>
    </p:spTree>
    <p:extLst>
      <p:ext uri="{BB962C8B-B14F-4D97-AF65-F5344CB8AC3E}">
        <p14:creationId xmlns:p14="http://schemas.microsoft.com/office/powerpoint/2010/main" val="27620469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Revenue Management and </a:t>
            </a:r>
            <a:br>
              <a:rPr lang="en-US" dirty="0"/>
            </a:br>
            <a:r>
              <a:rPr lang="en-US" dirty="0"/>
              <a:t>Load Factors</a:t>
            </a:r>
          </a:p>
        </p:txBody>
      </p:sp>
      <p:sp>
        <p:nvSpPr>
          <p:cNvPr id="3" name="Content Placeholder 2"/>
          <p:cNvSpPr>
            <a:spLocks noGrp="1"/>
          </p:cNvSpPr>
          <p:nvPr>
            <p:ph sz="quarter" idx="1"/>
          </p:nvPr>
        </p:nvSpPr>
        <p:spPr>
          <a:xfrm>
            <a:off x="296471" y="1691148"/>
            <a:ext cx="8316587" cy="4404852"/>
          </a:xfrm>
        </p:spPr>
        <p:txBody>
          <a:bodyPr>
            <a:normAutofit/>
          </a:bodyPr>
          <a:lstStyle/>
          <a:p>
            <a:pPr marL="285750" indent="-285750" algn="just">
              <a:spcBef>
                <a:spcPts val="1200"/>
              </a:spcBef>
              <a:spcAft>
                <a:spcPts val="1200"/>
              </a:spcAft>
              <a:buFont typeface="Arial" panose="020B0604020202020204" pitchFamily="34" charset="0"/>
              <a:buChar char="•"/>
            </a:pPr>
            <a:r>
              <a:rPr lang="en-US" sz="2000" dirty="0">
                <a:solidFill>
                  <a:schemeClr val="tx1">
                    <a:lumMod val="75000"/>
                  </a:schemeClr>
                </a:solidFill>
              </a:rPr>
              <a:t>The goal of revenue management is to </a:t>
            </a:r>
            <a:r>
              <a:rPr lang="en-US" sz="2000" dirty="0" err="1">
                <a:solidFill>
                  <a:schemeClr val="tx1">
                    <a:lumMod val="75000"/>
                  </a:schemeClr>
                </a:solidFill>
              </a:rPr>
              <a:t>maximise</a:t>
            </a:r>
            <a:r>
              <a:rPr lang="en-US" sz="2000" dirty="0">
                <a:solidFill>
                  <a:schemeClr val="tx1">
                    <a:lumMod val="75000"/>
                  </a:schemeClr>
                </a:solidFill>
              </a:rPr>
              <a:t> revenue load factors on flights where expected demand is low</a:t>
            </a:r>
            <a:r>
              <a:rPr lang="sr-Latn-RS" sz="2000" dirty="0">
                <a:solidFill>
                  <a:schemeClr val="tx1">
                    <a:lumMod val="75000"/>
                  </a:schemeClr>
                </a:solidFill>
              </a:rPr>
              <a:t>.</a:t>
            </a:r>
          </a:p>
          <a:p>
            <a:pPr marL="285750" indent="-285750" algn="just">
              <a:spcBef>
                <a:spcPts val="1200"/>
              </a:spcBef>
              <a:spcAft>
                <a:spcPts val="1200"/>
              </a:spcAft>
              <a:buFont typeface="Arial" panose="020B0604020202020204" pitchFamily="34" charset="0"/>
              <a:buChar char="•"/>
            </a:pPr>
            <a:r>
              <a:rPr lang="en-US" sz="2000" dirty="0">
                <a:solidFill>
                  <a:schemeClr val="tx1">
                    <a:lumMod val="75000"/>
                  </a:schemeClr>
                </a:solidFill>
              </a:rPr>
              <a:t>On high-demand flights, the load factor is usually set, and the goal is to preserve the remaining available seats and sell them to passengers who are willing to pay the most</a:t>
            </a:r>
            <a:r>
              <a:rPr lang="sr-Latn-RS" sz="2000" dirty="0">
                <a:solidFill>
                  <a:schemeClr val="tx1">
                    <a:lumMod val="75000"/>
                  </a:schemeClr>
                </a:solidFill>
              </a:rPr>
              <a:t>.</a:t>
            </a:r>
          </a:p>
          <a:p>
            <a:pPr marL="285750" indent="-285750" algn="just">
              <a:spcBef>
                <a:spcPts val="1200"/>
              </a:spcBef>
              <a:spcAft>
                <a:spcPts val="1200"/>
              </a:spcAft>
              <a:buFont typeface="Arial" panose="020B0604020202020204" pitchFamily="34" charset="0"/>
              <a:buChar char="•"/>
            </a:pPr>
            <a:r>
              <a:rPr lang="en-US" sz="2000" dirty="0">
                <a:solidFill>
                  <a:schemeClr val="tx1">
                    <a:lumMod val="75000"/>
                  </a:schemeClr>
                </a:solidFill>
              </a:rPr>
              <a:t>Maximum load factor is only one key priority to </a:t>
            </a:r>
            <a:r>
              <a:rPr lang="en-US" sz="2000" dirty="0" err="1">
                <a:solidFill>
                  <a:schemeClr val="tx1">
                    <a:lumMod val="75000"/>
                  </a:schemeClr>
                </a:solidFill>
              </a:rPr>
              <a:t>optimise</a:t>
            </a:r>
            <a:r>
              <a:rPr lang="en-US" sz="2000" dirty="0">
                <a:solidFill>
                  <a:schemeClr val="tx1">
                    <a:lumMod val="75000"/>
                  </a:schemeClr>
                </a:solidFill>
              </a:rPr>
              <a:t> revenue </a:t>
            </a:r>
          </a:p>
        </p:txBody>
      </p:sp>
      <p:pic>
        <p:nvPicPr>
          <p:cNvPr id="8194" name="Picture 2" descr="3 Things Airlines Should Consider Before Investing in a Revenue Management  Syste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8826" y="5189936"/>
            <a:ext cx="2725174" cy="1275081"/>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1"/>
          </p:nvPr>
        </p:nvSpPr>
        <p:spPr/>
        <p:txBody>
          <a:bodyPr/>
          <a:lstStyle/>
          <a:p>
            <a:fld id="{707FE137-0C1A-4C05-8B34-1D89C94DB814}" type="slidenum">
              <a:rPr lang="en-GB" smtClean="0"/>
              <a:pPr/>
              <a:t>27</a:t>
            </a:fld>
            <a:endParaRPr lang="en-GB" dirty="0"/>
          </a:p>
        </p:txBody>
      </p:sp>
    </p:spTree>
    <p:extLst>
      <p:ext uri="{BB962C8B-B14F-4D97-AF65-F5344CB8AC3E}">
        <p14:creationId xmlns:p14="http://schemas.microsoft.com/office/powerpoint/2010/main" val="23724498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Revenue Management Application</a:t>
            </a:r>
            <a:r>
              <a:rPr lang="sr-Latn-RS" sz="2800" dirty="0"/>
              <a:t> </a:t>
            </a:r>
            <a:endParaRPr lang="en-US" sz="2800" dirty="0"/>
          </a:p>
        </p:txBody>
      </p:sp>
      <p:sp>
        <p:nvSpPr>
          <p:cNvPr id="3" name="Content Placeholder 2"/>
          <p:cNvSpPr>
            <a:spLocks noGrp="1"/>
          </p:cNvSpPr>
          <p:nvPr>
            <p:ph sz="quarter" idx="1"/>
          </p:nvPr>
        </p:nvSpPr>
        <p:spPr>
          <a:xfrm>
            <a:off x="457200" y="1600200"/>
            <a:ext cx="8018206" cy="4525963"/>
          </a:xfrm>
        </p:spPr>
        <p:txBody>
          <a:bodyPr>
            <a:normAutofit/>
          </a:bodyPr>
          <a:lstStyle/>
          <a:p>
            <a:pPr marL="342900" indent="-342900">
              <a:spcBef>
                <a:spcPts val="1200"/>
              </a:spcBef>
              <a:buFont typeface="Arial" panose="020B0604020202020204" pitchFamily="34" charset="0"/>
              <a:buChar char="•"/>
            </a:pPr>
            <a:r>
              <a:rPr lang="en-US" sz="2000" dirty="0">
                <a:solidFill>
                  <a:schemeClr val="tx1">
                    <a:lumMod val="75000"/>
                  </a:schemeClr>
                </a:solidFill>
              </a:rPr>
              <a:t>The concept of revenue management is appropriate for business environments with the following characteristics:</a:t>
            </a:r>
            <a:endParaRPr lang="sr-Latn-RS" sz="2000" dirty="0">
              <a:solidFill>
                <a:schemeClr val="tx1">
                  <a:lumMod val="75000"/>
                </a:schemeClr>
              </a:solidFill>
            </a:endParaRPr>
          </a:p>
          <a:p>
            <a:pPr lvl="1" algn="just">
              <a:spcBef>
                <a:spcPts val="1200"/>
              </a:spcBef>
            </a:pPr>
            <a:r>
              <a:rPr lang="en-US" sz="2000" dirty="0">
                <a:solidFill>
                  <a:schemeClr val="tx1">
                    <a:lumMod val="75000"/>
                  </a:schemeClr>
                </a:solidFill>
              </a:rPr>
              <a:t>it is expensive or impossible to store excess inventory</a:t>
            </a:r>
            <a:r>
              <a:rPr lang="sr-Latn-RS" sz="2000" dirty="0">
                <a:solidFill>
                  <a:schemeClr val="tx1">
                    <a:lumMod val="75000"/>
                  </a:schemeClr>
                </a:solidFill>
              </a:rPr>
              <a:t>;</a:t>
            </a:r>
          </a:p>
          <a:p>
            <a:pPr lvl="1" algn="just">
              <a:spcBef>
                <a:spcPts val="1200"/>
              </a:spcBef>
            </a:pPr>
            <a:r>
              <a:rPr lang="en-US" sz="2000" dirty="0">
                <a:solidFill>
                  <a:schemeClr val="tx1">
                    <a:lumMod val="75000"/>
                  </a:schemeClr>
                </a:solidFill>
              </a:rPr>
              <a:t>future demand is uncertain</a:t>
            </a:r>
            <a:r>
              <a:rPr lang="sr-Latn-RS" sz="2000" dirty="0">
                <a:solidFill>
                  <a:schemeClr val="tx1">
                    <a:lumMod val="75000"/>
                  </a:schemeClr>
                </a:solidFill>
              </a:rPr>
              <a:t>;</a:t>
            </a:r>
          </a:p>
          <a:p>
            <a:pPr lvl="1" algn="just">
              <a:spcBef>
                <a:spcPts val="1200"/>
              </a:spcBef>
            </a:pPr>
            <a:r>
              <a:rPr lang="en-US" sz="2000" dirty="0">
                <a:solidFill>
                  <a:schemeClr val="tx1">
                    <a:lumMod val="75000"/>
                  </a:schemeClr>
                </a:solidFill>
              </a:rPr>
              <a:t>It is possible to differentiate among customer segments</a:t>
            </a:r>
            <a:r>
              <a:rPr lang="sr-Latn-RS" sz="2000" dirty="0">
                <a:solidFill>
                  <a:schemeClr val="tx1">
                    <a:lumMod val="75000"/>
                  </a:schemeClr>
                </a:solidFill>
              </a:rPr>
              <a:t>;</a:t>
            </a:r>
          </a:p>
          <a:p>
            <a:pPr lvl="1" algn="just">
              <a:spcBef>
                <a:spcPts val="1200"/>
              </a:spcBef>
            </a:pPr>
            <a:r>
              <a:rPr lang="en-US" sz="2000" dirty="0">
                <a:solidFill>
                  <a:schemeClr val="tx1">
                    <a:lumMod val="75000"/>
                  </a:schemeClr>
                </a:solidFill>
              </a:rPr>
              <a:t>Fixed high costs for the product offering, with low marginal costs</a:t>
            </a:r>
            <a:endParaRPr lang="sr-Latn-RS" sz="2000" dirty="0">
              <a:solidFill>
                <a:schemeClr val="tx1">
                  <a:lumMod val="75000"/>
                </a:schemeClr>
              </a:solidFill>
            </a:endParaRPr>
          </a:p>
          <a:p>
            <a:pPr lvl="1" algn="just">
              <a:spcBef>
                <a:spcPts val="1200"/>
              </a:spcBef>
            </a:pPr>
            <a:r>
              <a:rPr lang="en-US" sz="2000" dirty="0">
                <a:solidFill>
                  <a:schemeClr val="tx1">
                    <a:lumMod val="75000"/>
                  </a:schemeClr>
                </a:solidFill>
              </a:rPr>
              <a:t>the capacity to offer the product is fixed</a:t>
            </a:r>
            <a:r>
              <a:rPr lang="sr-Latn-RS" sz="2000" dirty="0">
                <a:solidFill>
                  <a:schemeClr val="tx1">
                    <a:lumMod val="75000"/>
                  </a:schemeClr>
                </a:solidFill>
              </a:rPr>
              <a:t>.</a:t>
            </a:r>
            <a:endParaRPr lang="en-US" sz="2000" dirty="0">
              <a:solidFill>
                <a:schemeClr val="tx1">
                  <a:lumMod val="75000"/>
                </a:schemeClr>
              </a:solidFill>
            </a:endParaRPr>
          </a:p>
          <a:p>
            <a:pPr algn="just">
              <a:spcBef>
                <a:spcPts val="1200"/>
              </a:spcBef>
            </a:pPr>
            <a:endParaRPr lang="en-U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28</a:t>
            </a:fld>
            <a:endParaRPr lang="en-GB" dirty="0"/>
          </a:p>
        </p:txBody>
      </p:sp>
    </p:spTree>
    <p:extLst>
      <p:ext uri="{BB962C8B-B14F-4D97-AF65-F5344CB8AC3E}">
        <p14:creationId xmlns:p14="http://schemas.microsoft.com/office/powerpoint/2010/main" val="75611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marL="285750" indent="-285750" algn="just">
              <a:spcBef>
                <a:spcPts val="1200"/>
              </a:spcBef>
              <a:spcAft>
                <a:spcPts val="1200"/>
              </a:spcAft>
              <a:buFont typeface="Arial" panose="020B0604020202020204" pitchFamily="34" charset="0"/>
              <a:buChar char="•"/>
            </a:pPr>
            <a:r>
              <a:rPr lang="en-US" sz="2000" dirty="0">
                <a:solidFill>
                  <a:schemeClr val="tx1">
                    <a:lumMod val="75000"/>
                  </a:schemeClr>
                </a:solidFill>
              </a:rPr>
              <a:t>Airline revenue management covers:</a:t>
            </a:r>
            <a:endParaRPr lang="sr-Latn-RS" sz="2000" dirty="0">
              <a:solidFill>
                <a:schemeClr val="tx1">
                  <a:lumMod val="75000"/>
                </a:schemeClr>
              </a:solidFill>
            </a:endParaRPr>
          </a:p>
          <a:p>
            <a:pPr lvl="1" algn="just">
              <a:spcBef>
                <a:spcPts val="1200"/>
              </a:spcBef>
              <a:spcAft>
                <a:spcPts val="1200"/>
              </a:spcAft>
            </a:pPr>
            <a:r>
              <a:rPr lang="en-US" sz="2000" dirty="0">
                <a:solidFill>
                  <a:schemeClr val="tx1">
                    <a:lumMod val="75000"/>
                  </a:schemeClr>
                </a:solidFill>
              </a:rPr>
              <a:t>Pricing and tariff structure strategy</a:t>
            </a:r>
            <a:endParaRPr lang="sr-Latn-RS" sz="2000" dirty="0">
              <a:solidFill>
                <a:schemeClr val="tx1">
                  <a:lumMod val="75000"/>
                </a:schemeClr>
              </a:solidFill>
            </a:endParaRPr>
          </a:p>
          <a:p>
            <a:pPr lvl="1" algn="just">
              <a:spcBef>
                <a:spcPts val="1200"/>
              </a:spcBef>
              <a:spcAft>
                <a:spcPts val="1200"/>
              </a:spcAft>
            </a:pPr>
            <a:r>
              <a:rPr lang="en-US" sz="2000" dirty="0">
                <a:solidFill>
                  <a:schemeClr val="tx1">
                    <a:lumMod val="75000"/>
                  </a:schemeClr>
                </a:solidFill>
              </a:rPr>
              <a:t>Seat-Inventory Control Problem. </a:t>
            </a:r>
            <a:endParaRPr lang="sr-Latn-RS" sz="2000" dirty="0">
              <a:solidFill>
                <a:schemeClr val="tx1">
                  <a:lumMod val="75000"/>
                </a:schemeClr>
              </a:solidFill>
            </a:endParaRPr>
          </a:p>
          <a:p>
            <a:pPr marL="285750" indent="-285750" algn="just">
              <a:spcBef>
                <a:spcPts val="1200"/>
              </a:spcBef>
              <a:spcAft>
                <a:spcPts val="1200"/>
              </a:spcAft>
              <a:buFont typeface="Arial" panose="020B0604020202020204" pitchFamily="34" charset="0"/>
              <a:buChar char="•"/>
            </a:pPr>
            <a:r>
              <a:rPr lang="en-US" sz="2000" dirty="0">
                <a:solidFill>
                  <a:schemeClr val="tx1">
                    <a:lumMod val="75000"/>
                  </a:schemeClr>
                </a:solidFill>
              </a:rPr>
              <a:t>As a result of the  pricing and tariff structure strategy different tariffs  will be offered in the market for each flight. </a:t>
            </a:r>
            <a:endParaRPr lang="sr-Latn-RS" sz="2000" dirty="0">
              <a:solidFill>
                <a:schemeClr val="tx1">
                  <a:lumMod val="75000"/>
                </a:schemeClr>
              </a:solidFill>
            </a:endParaRPr>
          </a:p>
          <a:p>
            <a:pPr marL="285750" indent="-285750" algn="just">
              <a:spcBef>
                <a:spcPts val="1200"/>
              </a:spcBef>
              <a:spcAft>
                <a:spcPts val="1200"/>
              </a:spcAft>
              <a:buFont typeface="Arial" panose="020B0604020202020204" pitchFamily="34" charset="0"/>
              <a:buChar char="•"/>
            </a:pPr>
            <a:r>
              <a:rPr lang="en-US" sz="2000" dirty="0">
                <a:solidFill>
                  <a:schemeClr val="tx1">
                    <a:lumMod val="75000"/>
                  </a:schemeClr>
                </a:solidFill>
              </a:rPr>
              <a:t>The tariffs vary from very high to very low prices, i.e. from full price to the lowest or reduced price. </a:t>
            </a:r>
            <a:endParaRPr lang="sr-Latn-RS" sz="2000" dirty="0">
              <a:solidFill>
                <a:schemeClr val="tx1">
                  <a:lumMod val="75000"/>
                </a:schemeClr>
              </a:solidFill>
            </a:endParaRPr>
          </a:p>
        </p:txBody>
      </p:sp>
      <p:sp>
        <p:nvSpPr>
          <p:cNvPr id="4" name="Title 3"/>
          <p:cNvSpPr txBox="1">
            <a:spLocks noGrp="1"/>
          </p:cNvSpPr>
          <p:nvPr>
            <p:ph type="title"/>
          </p:nvPr>
        </p:nvSpPr>
        <p:spPr>
          <a:xfrm>
            <a:off x="530942" y="418165"/>
            <a:ext cx="7108181" cy="569387"/>
          </a:xfrm>
          <a:prstGeom prst="rect">
            <a:avLst/>
          </a:prstGeom>
          <a:noFill/>
        </p:spPr>
        <p:txBody>
          <a:bodyPr wrap="square" rtlCol="0">
            <a:spAutoFit/>
          </a:bodyPr>
          <a:lstStyle/>
          <a:p>
            <a:r>
              <a:rPr lang="en-US" sz="3100" dirty="0"/>
              <a:t>Airline Revenue Management</a:t>
            </a:r>
          </a:p>
        </p:txBody>
      </p:sp>
      <p:sp>
        <p:nvSpPr>
          <p:cNvPr id="2" name="Slide Number Placeholder 1"/>
          <p:cNvSpPr>
            <a:spLocks noGrp="1"/>
          </p:cNvSpPr>
          <p:nvPr>
            <p:ph type="sldNum" sz="quarter" idx="11"/>
          </p:nvPr>
        </p:nvSpPr>
        <p:spPr/>
        <p:txBody>
          <a:bodyPr/>
          <a:lstStyle/>
          <a:p>
            <a:fld id="{707FE137-0C1A-4C05-8B34-1D89C94DB814}" type="slidenum">
              <a:rPr lang="en-GB" smtClean="0"/>
              <a:pPr/>
              <a:t>29</a:t>
            </a:fld>
            <a:endParaRPr lang="en-GB" dirty="0"/>
          </a:p>
        </p:txBody>
      </p:sp>
    </p:spTree>
    <p:extLst>
      <p:ext uri="{BB962C8B-B14F-4D97-AF65-F5344CB8AC3E}">
        <p14:creationId xmlns:p14="http://schemas.microsoft.com/office/powerpoint/2010/main" val="1674746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err="1"/>
              <a:t>Pricing</a:t>
            </a:r>
            <a:r>
              <a:rPr lang="sr-Latn-RS" dirty="0"/>
              <a:t> Department</a:t>
            </a:r>
            <a:endParaRPr lang="en-US" dirty="0"/>
          </a:p>
        </p:txBody>
      </p:sp>
      <p:sp>
        <p:nvSpPr>
          <p:cNvPr id="3" name="Content Placeholder 2"/>
          <p:cNvSpPr>
            <a:spLocks noGrp="1"/>
          </p:cNvSpPr>
          <p:nvPr>
            <p:ph idx="1"/>
          </p:nvPr>
        </p:nvSpPr>
        <p:spPr>
          <a:xfrm>
            <a:off x="457200" y="1611086"/>
            <a:ext cx="7594600" cy="4525963"/>
          </a:xfrm>
        </p:spPr>
        <p:txBody>
          <a:bodyPr/>
          <a:lstStyle/>
          <a:p>
            <a:pPr marL="285750" indent="-285750">
              <a:spcBef>
                <a:spcPts val="1200"/>
              </a:spcBef>
              <a:spcAft>
                <a:spcPts val="600"/>
              </a:spcAft>
              <a:buFont typeface="Arial" panose="020B0604020202020204" pitchFamily="34" charset="0"/>
              <a:buChar char="•"/>
            </a:pPr>
            <a:r>
              <a:rPr lang="en-US" sz="2300" dirty="0"/>
              <a:t>The purpose of the pricing department:</a:t>
            </a:r>
            <a:endParaRPr lang="sr-Latn-RS" sz="2300" dirty="0"/>
          </a:p>
          <a:p>
            <a:pPr marL="1028700" lvl="1">
              <a:spcBef>
                <a:spcPts val="1200"/>
              </a:spcBef>
              <a:spcAft>
                <a:spcPts val="600"/>
              </a:spcAft>
              <a:buFont typeface="Arial" panose="020B0604020202020204" pitchFamily="34" charset="0"/>
              <a:buChar char="•"/>
            </a:pPr>
            <a:r>
              <a:rPr lang="sr-Latn-RS" sz="2000" dirty="0"/>
              <a:t>To </a:t>
            </a:r>
            <a:r>
              <a:rPr lang="en-US" sz="2000" dirty="0"/>
              <a:t>create and administer the</a:t>
            </a:r>
            <a:r>
              <a:rPr lang="sr-Latn-RS" sz="2000" dirty="0"/>
              <a:t> </a:t>
            </a:r>
            <a:r>
              <a:rPr lang="en-US" sz="2000" dirty="0"/>
              <a:t>passenger fare and freight rate structures applicable to each market</a:t>
            </a:r>
            <a:endParaRPr lang="sr-Latn-RS" sz="2000" dirty="0"/>
          </a:p>
          <a:p>
            <a:pPr marL="1028700" lvl="1">
              <a:spcBef>
                <a:spcPts val="1200"/>
              </a:spcBef>
              <a:spcAft>
                <a:spcPts val="600"/>
              </a:spcAft>
              <a:buFont typeface="Arial" panose="020B0604020202020204" pitchFamily="34" charset="0"/>
              <a:buChar char="•"/>
            </a:pPr>
            <a:r>
              <a:rPr lang="sr-Latn-RS" sz="2000" dirty="0"/>
              <a:t>To </a:t>
            </a:r>
            <a:r>
              <a:rPr lang="en-US" sz="2000" dirty="0"/>
              <a:t>establishing ‘rules’ – conditions</a:t>
            </a:r>
            <a:r>
              <a:rPr lang="sr-Latn-RS" sz="2000" dirty="0"/>
              <a:t> </a:t>
            </a:r>
            <a:r>
              <a:rPr lang="en-US" sz="2000" dirty="0"/>
              <a:t>subject to which each fare and rate will be offered </a:t>
            </a:r>
            <a:endParaRPr lang="sr-Latn-RS" sz="2000" dirty="0"/>
          </a:p>
          <a:p>
            <a:pPr marL="1028700" lvl="1">
              <a:spcBef>
                <a:spcPts val="1200"/>
              </a:spcBef>
              <a:spcAft>
                <a:spcPts val="600"/>
              </a:spcAft>
              <a:buFont typeface="Arial" panose="020B0604020202020204" pitchFamily="34" charset="0"/>
              <a:buChar char="•"/>
            </a:pPr>
            <a:r>
              <a:rPr lang="en-US" sz="2000" dirty="0"/>
              <a:t>Merging of price and conditions to form  a ‘tariff’</a:t>
            </a:r>
          </a:p>
        </p:txBody>
      </p:sp>
      <p:sp>
        <p:nvSpPr>
          <p:cNvPr id="5" name="Slide Number Placeholder 4"/>
          <p:cNvSpPr>
            <a:spLocks noGrp="1"/>
          </p:cNvSpPr>
          <p:nvPr>
            <p:ph type="sldNum" sz="quarter" idx="11"/>
          </p:nvPr>
        </p:nvSpPr>
        <p:spPr/>
        <p:txBody>
          <a:bodyPr/>
          <a:lstStyle/>
          <a:p>
            <a:fld id="{707FE137-0C1A-4C05-8B34-1D89C94DB814}" type="slidenum">
              <a:rPr lang="en-GB" smtClean="0"/>
              <a:pPr/>
              <a:t>3</a:t>
            </a:fld>
            <a:endParaRPr lang="en-GB" dirty="0"/>
          </a:p>
        </p:txBody>
      </p:sp>
    </p:spTree>
    <p:extLst>
      <p:ext uri="{BB962C8B-B14F-4D97-AF65-F5344CB8AC3E}">
        <p14:creationId xmlns:p14="http://schemas.microsoft.com/office/powerpoint/2010/main" val="18867082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Revenue Management- Key Objective</a:t>
            </a:r>
          </a:p>
        </p:txBody>
      </p:sp>
      <p:sp>
        <p:nvSpPr>
          <p:cNvPr id="3" name="Content Placeholder 2"/>
          <p:cNvSpPr>
            <a:spLocks noGrp="1"/>
          </p:cNvSpPr>
          <p:nvPr>
            <p:ph sz="quarter" idx="1"/>
          </p:nvPr>
        </p:nvSpPr>
        <p:spPr/>
        <p:txBody>
          <a:bodyPr>
            <a:normAutofit/>
          </a:bodyPr>
          <a:lstStyle/>
          <a:p>
            <a:pPr marL="285750" indent="-285750" algn="just">
              <a:buFont typeface="Arial" panose="020B0604020202020204" pitchFamily="34" charset="0"/>
              <a:buChar char="•"/>
            </a:pPr>
            <a:r>
              <a:rPr lang="en-US" sz="2000" dirty="0">
                <a:solidFill>
                  <a:schemeClr val="tx1">
                    <a:lumMod val="75000"/>
                  </a:schemeClr>
                </a:solidFill>
              </a:rPr>
              <a:t>Full service airlines use the revenue system to offer</a:t>
            </a:r>
            <a:r>
              <a:rPr lang="sr-Latn-RS" sz="2000" dirty="0">
                <a:solidFill>
                  <a:schemeClr val="tx1">
                    <a:lumMod val="75000"/>
                  </a:schemeClr>
                </a:solidFill>
              </a:rPr>
              <a:t>:</a:t>
            </a:r>
          </a:p>
          <a:p>
            <a:pPr lvl="1" algn="just"/>
            <a:r>
              <a:rPr lang="en-US" sz="2000" dirty="0">
                <a:solidFill>
                  <a:schemeClr val="tx1">
                    <a:lumMod val="75000"/>
                  </a:schemeClr>
                </a:solidFill>
              </a:rPr>
              <a:t>The lowest tariffs in order to remain market competitors with low-cost companies, i.e. to attract price-sensitive passengers by selling them "surplus seats"</a:t>
            </a:r>
            <a:r>
              <a:rPr lang="sr-Latn-RS" sz="2000" dirty="0">
                <a:solidFill>
                  <a:schemeClr val="tx1">
                    <a:lumMod val="75000"/>
                  </a:schemeClr>
                </a:solidFill>
              </a:rPr>
              <a:t>;</a:t>
            </a:r>
          </a:p>
          <a:p>
            <a:pPr lvl="1" algn="just"/>
            <a:r>
              <a:rPr lang="en-US" sz="2000" dirty="0">
                <a:solidFill>
                  <a:schemeClr val="tx1">
                    <a:lumMod val="75000"/>
                  </a:schemeClr>
                </a:solidFill>
              </a:rPr>
              <a:t>High tariffs In order to attract business travelers</a:t>
            </a:r>
            <a:r>
              <a:rPr lang="sr-Latn-RS" sz="2000" dirty="0">
                <a:solidFill>
                  <a:schemeClr val="tx1">
                    <a:lumMod val="75000"/>
                  </a:schemeClr>
                </a:solidFill>
              </a:rPr>
              <a:t>.</a:t>
            </a:r>
          </a:p>
          <a:p>
            <a:pPr algn="just"/>
            <a:endParaRPr lang="sr-Latn-RS" sz="2000" dirty="0">
              <a:solidFill>
                <a:schemeClr val="tx1">
                  <a:lumMod val="75000"/>
                </a:schemeClr>
              </a:solidFill>
            </a:endParaRPr>
          </a:p>
          <a:p>
            <a:pPr marL="285750" indent="-285750" algn="just">
              <a:buFont typeface="Arial" panose="020B0604020202020204" pitchFamily="34" charset="0"/>
              <a:buChar char="•"/>
            </a:pPr>
            <a:r>
              <a:rPr lang="en-US" sz="2000" dirty="0">
                <a:solidFill>
                  <a:schemeClr val="tx1">
                    <a:lumMod val="75000"/>
                  </a:schemeClr>
                </a:solidFill>
              </a:rPr>
              <a:t>Issues</a:t>
            </a:r>
            <a:r>
              <a:rPr lang="sr-Latn-RS" sz="2000" dirty="0">
                <a:solidFill>
                  <a:schemeClr val="tx1">
                    <a:lumMod val="75000"/>
                  </a:schemeClr>
                </a:solidFill>
              </a:rPr>
              <a:t>:</a:t>
            </a:r>
          </a:p>
          <a:p>
            <a:pPr lvl="1" algn="just"/>
            <a:r>
              <a:rPr lang="en-US" sz="2000" dirty="0">
                <a:solidFill>
                  <a:schemeClr val="tx1">
                    <a:lumMod val="75000"/>
                  </a:schemeClr>
                </a:solidFill>
              </a:rPr>
              <a:t>How to determine "surplus seats"</a:t>
            </a:r>
            <a:r>
              <a:rPr lang="sr-Latn-RS" sz="2000" dirty="0">
                <a:solidFill>
                  <a:schemeClr val="tx1">
                    <a:lumMod val="75000"/>
                  </a:schemeClr>
                </a:solidFill>
              </a:rPr>
              <a:t>?</a:t>
            </a:r>
          </a:p>
          <a:p>
            <a:pPr lvl="1" algn="just"/>
            <a:r>
              <a:rPr lang="en-US" sz="2000" dirty="0">
                <a:solidFill>
                  <a:schemeClr val="tx1">
                    <a:lumMod val="75000"/>
                  </a:schemeClr>
                </a:solidFill>
              </a:rPr>
              <a:t>How to prevent business travelers from buying cheaper tickets</a:t>
            </a:r>
            <a:r>
              <a:rPr lang="sr-Latn-RS" sz="2000" dirty="0">
                <a:solidFill>
                  <a:schemeClr val="tx1">
                    <a:lumMod val="75000"/>
                  </a:schemeClr>
                </a:solidFill>
              </a:rPr>
              <a:t>?</a:t>
            </a:r>
            <a:endParaRPr lang="en-US" sz="2000" dirty="0">
              <a:solidFill>
                <a:schemeClr val="tx1">
                  <a:lumMod val="75000"/>
                </a:schemeClr>
              </a:solidFill>
            </a:endParaRPr>
          </a:p>
        </p:txBody>
      </p:sp>
      <p:sp>
        <p:nvSpPr>
          <p:cNvPr id="5" name="Slide Number Placeholder 4"/>
          <p:cNvSpPr>
            <a:spLocks noGrp="1"/>
          </p:cNvSpPr>
          <p:nvPr>
            <p:ph type="sldNum" sz="quarter" idx="11"/>
          </p:nvPr>
        </p:nvSpPr>
        <p:spPr/>
        <p:txBody>
          <a:bodyPr/>
          <a:lstStyle/>
          <a:p>
            <a:fld id="{707FE137-0C1A-4C05-8B34-1D89C94DB814}" type="slidenum">
              <a:rPr lang="en-GB" smtClean="0"/>
              <a:pPr/>
              <a:t>30</a:t>
            </a:fld>
            <a:endParaRPr lang="en-GB" dirty="0"/>
          </a:p>
        </p:txBody>
      </p:sp>
    </p:spTree>
    <p:extLst>
      <p:ext uri="{BB962C8B-B14F-4D97-AF65-F5344CB8AC3E}">
        <p14:creationId xmlns:p14="http://schemas.microsoft.com/office/powerpoint/2010/main" val="15234839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Seat-Inventory Control Problem</a:t>
            </a:r>
          </a:p>
        </p:txBody>
      </p:sp>
      <p:sp>
        <p:nvSpPr>
          <p:cNvPr id="3" name="Content Placeholder 2"/>
          <p:cNvSpPr>
            <a:spLocks noGrp="1"/>
          </p:cNvSpPr>
          <p:nvPr>
            <p:ph sz="quarter" idx="1"/>
          </p:nvPr>
        </p:nvSpPr>
        <p:spPr>
          <a:xfrm>
            <a:off x="332232" y="1524000"/>
            <a:ext cx="8503920" cy="4572000"/>
          </a:xfrm>
        </p:spPr>
        <p:txBody>
          <a:bodyPr>
            <a:normAutofit/>
          </a:bodyPr>
          <a:lstStyle/>
          <a:p>
            <a:pPr marL="285750" indent="-285750" algn="just">
              <a:spcBef>
                <a:spcPts val="1200"/>
              </a:spcBef>
              <a:spcAft>
                <a:spcPts val="1200"/>
              </a:spcAft>
              <a:buFont typeface="Arial" panose="020B0604020202020204" pitchFamily="34" charset="0"/>
              <a:buChar char="•"/>
            </a:pPr>
            <a:r>
              <a:rPr lang="en-US" sz="2000" dirty="0">
                <a:solidFill>
                  <a:schemeClr val="tx1">
                    <a:lumMod val="75000"/>
                  </a:schemeClr>
                </a:solidFill>
              </a:rPr>
              <a:t>The purpose of the revenue management system </a:t>
            </a:r>
            <a:r>
              <a:rPr lang="sr-Latn-RS" sz="2000" dirty="0">
                <a:solidFill>
                  <a:schemeClr val="tx1">
                    <a:lumMod val="75000"/>
                  </a:schemeClr>
                </a:solidFill>
              </a:rPr>
              <a:t>:</a:t>
            </a:r>
          </a:p>
          <a:p>
            <a:pPr lvl="1" algn="just">
              <a:spcBef>
                <a:spcPts val="1200"/>
              </a:spcBef>
              <a:spcAft>
                <a:spcPts val="1200"/>
              </a:spcAft>
            </a:pPr>
            <a:r>
              <a:rPr lang="en-US" sz="2000" dirty="0">
                <a:solidFill>
                  <a:schemeClr val="tx1">
                    <a:lumMod val="75000"/>
                  </a:schemeClr>
                </a:solidFill>
              </a:rPr>
              <a:t>to determine the number of seats to be allocated in each of the defined tariff classes in order to maximize total revenue.</a:t>
            </a:r>
            <a:endParaRPr lang="sr-Latn-RS" sz="2000" dirty="0">
              <a:solidFill>
                <a:schemeClr val="tx1">
                  <a:lumMod val="75000"/>
                </a:schemeClr>
              </a:solidFill>
            </a:endParaRPr>
          </a:p>
          <a:p>
            <a:pPr marL="342900" indent="-342900">
              <a:buFont typeface="Arial" panose="020B0604020202020204" pitchFamily="34" charset="0"/>
              <a:buChar char="•"/>
            </a:pPr>
            <a:r>
              <a:rPr lang="en-US" sz="2000" dirty="0">
                <a:solidFill>
                  <a:schemeClr val="tx1">
                    <a:lumMod val="75000"/>
                  </a:schemeClr>
                </a:solidFill>
              </a:rPr>
              <a:t>The Seat-Inventory Control</a:t>
            </a:r>
            <a:r>
              <a:rPr lang="sr-Latn-RS" sz="2000" dirty="0">
                <a:solidFill>
                  <a:schemeClr val="tx1">
                    <a:lumMod val="75000"/>
                  </a:schemeClr>
                </a:solidFill>
              </a:rPr>
              <a:t> </a:t>
            </a:r>
            <a:r>
              <a:rPr lang="en-US" sz="2000" dirty="0">
                <a:solidFill>
                  <a:schemeClr val="tx1">
                    <a:lumMod val="75000"/>
                  </a:schemeClr>
                </a:solidFill>
              </a:rPr>
              <a:t>problem involves deciding if a seat should be sold at a current booking request, or to save that seat and sell it later to a passenger who is willing to pay more</a:t>
            </a:r>
            <a:r>
              <a:rPr lang="sr-Latn-RS" sz="2000" dirty="0">
                <a:solidFill>
                  <a:schemeClr val="tx1">
                    <a:lumMod val="75000"/>
                  </a:schemeClr>
                </a:solidFill>
              </a:rPr>
              <a:t>.</a:t>
            </a:r>
            <a:endParaRPr lang="en-US" sz="2000" dirty="0">
              <a:solidFill>
                <a:schemeClr val="tx1">
                  <a:lumMod val="75000"/>
                </a:schemeClr>
              </a:solidFill>
            </a:endParaRPr>
          </a:p>
        </p:txBody>
      </p:sp>
      <p:sp>
        <p:nvSpPr>
          <p:cNvPr id="5" name="Slide Number Placeholder 4"/>
          <p:cNvSpPr>
            <a:spLocks noGrp="1"/>
          </p:cNvSpPr>
          <p:nvPr>
            <p:ph type="sldNum" sz="quarter" idx="11"/>
          </p:nvPr>
        </p:nvSpPr>
        <p:spPr/>
        <p:txBody>
          <a:bodyPr/>
          <a:lstStyle/>
          <a:p>
            <a:fld id="{707FE137-0C1A-4C05-8B34-1D89C94DB814}" type="slidenum">
              <a:rPr lang="en-GB" smtClean="0"/>
              <a:pPr/>
              <a:t>31</a:t>
            </a:fld>
            <a:endParaRPr lang="en-GB" dirty="0"/>
          </a:p>
        </p:txBody>
      </p:sp>
    </p:spTree>
    <p:extLst>
      <p:ext uri="{BB962C8B-B14F-4D97-AF65-F5344CB8AC3E}">
        <p14:creationId xmlns:p14="http://schemas.microsoft.com/office/powerpoint/2010/main" val="33284605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Tariff classes – examples</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918318893"/>
              </p:ext>
            </p:extLst>
          </p:nvPr>
        </p:nvGraphicFramePr>
        <p:xfrm>
          <a:off x="3124200" y="1905000"/>
          <a:ext cx="5791200" cy="2651760"/>
        </p:xfrm>
        <a:graphic>
          <a:graphicData uri="http://schemas.openxmlformats.org/drawingml/2006/table">
            <a:tbl>
              <a:tblPr firstRow="1" bandRow="1">
                <a:tableStyleId>{93296810-A885-4BE3-A3E7-6D5BEEA58F35}</a:tableStyleId>
              </a:tblPr>
              <a:tblGrid>
                <a:gridCol w="965200">
                  <a:extLst>
                    <a:ext uri="{9D8B030D-6E8A-4147-A177-3AD203B41FA5}">
                      <a16:colId xmlns:a16="http://schemas.microsoft.com/office/drawing/2014/main" val="20000"/>
                    </a:ext>
                  </a:extLst>
                </a:gridCol>
                <a:gridCol w="4826000">
                  <a:extLst>
                    <a:ext uri="{9D8B030D-6E8A-4147-A177-3AD203B41FA5}">
                      <a16:colId xmlns:a16="http://schemas.microsoft.com/office/drawing/2014/main" val="20001"/>
                    </a:ext>
                  </a:extLst>
                </a:gridCol>
              </a:tblGrid>
              <a:tr h="323427">
                <a:tc>
                  <a:txBody>
                    <a:bodyPr/>
                    <a:lstStyle/>
                    <a:p>
                      <a:pPr algn="ctr"/>
                      <a:r>
                        <a:rPr lang="en-US" dirty="0"/>
                        <a:t>Tariff </a:t>
                      </a:r>
                      <a:endParaRPr lang="en-US" dirty="0">
                        <a:latin typeface="Calibri" panose="020F0502020204030204" pitchFamily="34" charset="0"/>
                        <a:cs typeface="Calibri" panose="020F0502020204030204" pitchFamily="34" charset="0"/>
                      </a:endParaRPr>
                    </a:p>
                  </a:txBody>
                  <a:tcPr>
                    <a:solidFill>
                      <a:srgbClr val="00589A"/>
                    </a:solidFill>
                  </a:tcPr>
                </a:tc>
                <a:tc>
                  <a:txBody>
                    <a:bodyPr/>
                    <a:lstStyle/>
                    <a:p>
                      <a:r>
                        <a:rPr lang="en-US" dirty="0">
                          <a:latin typeface="Calibri" panose="020F0502020204030204" pitchFamily="34" charset="0"/>
                          <a:cs typeface="Calibri" panose="020F0502020204030204" pitchFamily="34" charset="0"/>
                        </a:rPr>
                        <a:t>Description</a:t>
                      </a:r>
                    </a:p>
                  </a:txBody>
                  <a:tcPr>
                    <a:solidFill>
                      <a:srgbClr val="00589A"/>
                    </a:solidFill>
                  </a:tcPr>
                </a:tc>
                <a:extLst>
                  <a:ext uri="{0D108BD9-81ED-4DB2-BD59-A6C34878D82A}">
                    <a16:rowId xmlns:a16="http://schemas.microsoft.com/office/drawing/2014/main" val="10000"/>
                  </a:ext>
                </a:extLst>
              </a:tr>
              <a:tr h="457200">
                <a:tc>
                  <a:txBody>
                    <a:bodyPr/>
                    <a:lstStyle/>
                    <a:p>
                      <a:pPr algn="ctr"/>
                      <a:r>
                        <a:rPr lang="sr-Latn-RS" dirty="0">
                          <a:latin typeface="Calibri" panose="020F0502020204030204" pitchFamily="34" charset="0"/>
                          <a:cs typeface="Calibri" panose="020F0502020204030204" pitchFamily="34" charset="0"/>
                        </a:rPr>
                        <a:t>Y</a:t>
                      </a:r>
                      <a:endParaRPr lang="en-US" dirty="0">
                        <a:latin typeface="Calibri" panose="020F0502020204030204" pitchFamily="34" charset="0"/>
                        <a:cs typeface="Calibri" panose="020F0502020204030204" pitchFamily="34" charset="0"/>
                      </a:endParaRPr>
                    </a:p>
                  </a:txBody>
                  <a:tcPr marL="0" marR="0" marT="0" marB="0" anchor="ctr"/>
                </a:tc>
                <a:tc>
                  <a:txBody>
                    <a:bodyPr/>
                    <a:lstStyle/>
                    <a:p>
                      <a:r>
                        <a:rPr lang="sr-Latn-RS" sz="1700" dirty="0">
                          <a:latin typeface="Calibri" panose="020F0502020204030204" pitchFamily="34" charset="0"/>
                          <a:cs typeface="Calibri" panose="020F0502020204030204" pitchFamily="34" charset="0"/>
                        </a:rPr>
                        <a:t>Un</a:t>
                      </a:r>
                      <a:r>
                        <a:rPr lang="en-US" sz="1700" dirty="0">
                          <a:latin typeface="Calibri" panose="020F0502020204030204" pitchFamily="34" charset="0"/>
                          <a:cs typeface="Calibri" panose="020F0502020204030204" pitchFamily="34" charset="0"/>
                        </a:rPr>
                        <a:t>restrict</a:t>
                      </a:r>
                      <a:r>
                        <a:rPr lang="sr-Latn-RS" sz="1700" dirty="0">
                          <a:latin typeface="Calibri" panose="020F0502020204030204" pitchFamily="34" charset="0"/>
                          <a:cs typeface="Calibri" panose="020F0502020204030204" pitchFamily="34" charset="0"/>
                        </a:rPr>
                        <a:t>ed tariff - full price</a:t>
                      </a:r>
                      <a:endParaRPr lang="en-US" sz="1700" dirty="0">
                        <a:latin typeface="Calibri" panose="020F0502020204030204" pitchFamily="34" charset="0"/>
                        <a:cs typeface="Calibri" panose="020F0502020204030204" pitchFamily="34" charset="0"/>
                      </a:endParaRPr>
                    </a:p>
                  </a:txBody>
                  <a:tcPr marL="0" marR="0" marT="0" marB="0" anchor="ctr"/>
                </a:tc>
                <a:extLst>
                  <a:ext uri="{0D108BD9-81ED-4DB2-BD59-A6C34878D82A}">
                    <a16:rowId xmlns:a16="http://schemas.microsoft.com/office/drawing/2014/main" val="10001"/>
                  </a:ext>
                </a:extLst>
              </a:tr>
              <a:tr h="457200">
                <a:tc>
                  <a:txBody>
                    <a:bodyPr/>
                    <a:lstStyle/>
                    <a:p>
                      <a:pPr algn="ctr"/>
                      <a:r>
                        <a:rPr lang="sr-Latn-RS" dirty="0">
                          <a:latin typeface="Calibri" panose="020F0502020204030204" pitchFamily="34" charset="0"/>
                          <a:cs typeface="Calibri" panose="020F0502020204030204" pitchFamily="34" charset="0"/>
                        </a:rPr>
                        <a:t>B</a:t>
                      </a:r>
                      <a:endParaRPr lang="en-US" dirty="0">
                        <a:latin typeface="Calibri" panose="020F0502020204030204" pitchFamily="34" charset="0"/>
                        <a:cs typeface="Calibri" panose="020F0502020204030204" pitchFamily="34" charset="0"/>
                      </a:endParaRPr>
                    </a:p>
                  </a:txBody>
                  <a:tcPr marL="0" marR="0" marT="0" marB="0" anchor="ctr"/>
                </a:tc>
                <a:tc>
                  <a:txBody>
                    <a:bodyPr/>
                    <a:lstStyle/>
                    <a:p>
                      <a:r>
                        <a:rPr lang="sr-Latn-RS" sz="1700" dirty="0">
                          <a:latin typeface="Calibri" panose="020F0502020204030204" pitchFamily="34" charset="0"/>
                          <a:cs typeface="Calibri" panose="020F0502020204030204" pitchFamily="34" charset="0"/>
                        </a:rPr>
                        <a:t>Reduced price - one way</a:t>
                      </a:r>
                      <a:endParaRPr lang="en-US" sz="1700" dirty="0">
                        <a:latin typeface="Calibri" panose="020F0502020204030204" pitchFamily="34" charset="0"/>
                        <a:cs typeface="Calibri" panose="020F0502020204030204" pitchFamily="34" charset="0"/>
                      </a:endParaRPr>
                    </a:p>
                  </a:txBody>
                  <a:tcPr marL="0" marR="0" marT="0" marB="0" anchor="ctr"/>
                </a:tc>
                <a:extLst>
                  <a:ext uri="{0D108BD9-81ED-4DB2-BD59-A6C34878D82A}">
                    <a16:rowId xmlns:a16="http://schemas.microsoft.com/office/drawing/2014/main" val="10002"/>
                  </a:ext>
                </a:extLst>
              </a:tr>
              <a:tr h="457200">
                <a:tc>
                  <a:txBody>
                    <a:bodyPr/>
                    <a:lstStyle/>
                    <a:p>
                      <a:pPr algn="ctr"/>
                      <a:r>
                        <a:rPr lang="sr-Latn-RS" dirty="0">
                          <a:latin typeface="Calibri" panose="020F0502020204030204" pitchFamily="34" charset="0"/>
                          <a:cs typeface="Calibri" panose="020F0502020204030204" pitchFamily="34" charset="0"/>
                        </a:rPr>
                        <a:t>M</a:t>
                      </a:r>
                      <a:endParaRPr lang="en-US" dirty="0">
                        <a:latin typeface="Calibri" panose="020F0502020204030204" pitchFamily="34" charset="0"/>
                        <a:cs typeface="Calibri" panose="020F0502020204030204" pitchFamily="34" charset="0"/>
                      </a:endParaRPr>
                    </a:p>
                  </a:txBody>
                  <a:tcPr marL="0" marR="0" marT="0" marB="0" anchor="ctr"/>
                </a:tc>
                <a:tc>
                  <a:txBody>
                    <a:bodyPr/>
                    <a:lstStyle/>
                    <a:p>
                      <a:r>
                        <a:rPr lang="en-US" sz="1700" dirty="0">
                          <a:latin typeface="Calibri" panose="020F0502020204030204" pitchFamily="34" charset="0"/>
                          <a:cs typeface="Calibri" panose="020F0502020204030204" pitchFamily="34" charset="0"/>
                        </a:rPr>
                        <a:t>Return ticket, purchase 7 days in advance</a:t>
                      </a:r>
                    </a:p>
                  </a:txBody>
                  <a:tcPr marL="0" marR="0" marT="0" marB="0" anchor="ctr"/>
                </a:tc>
                <a:extLst>
                  <a:ext uri="{0D108BD9-81ED-4DB2-BD59-A6C34878D82A}">
                    <a16:rowId xmlns:a16="http://schemas.microsoft.com/office/drawing/2014/main" val="10003"/>
                  </a:ext>
                </a:extLst>
              </a:tr>
              <a:tr h="457200">
                <a:tc>
                  <a:txBody>
                    <a:bodyPr/>
                    <a:lstStyle/>
                    <a:p>
                      <a:pPr algn="ctr"/>
                      <a:r>
                        <a:rPr lang="sr-Latn-RS" dirty="0">
                          <a:latin typeface="Calibri" panose="020F0502020204030204" pitchFamily="34" charset="0"/>
                          <a:cs typeface="Calibri" panose="020F0502020204030204" pitchFamily="34" charset="0"/>
                        </a:rPr>
                        <a:t>Q</a:t>
                      </a:r>
                      <a:endParaRPr lang="en-US" dirty="0">
                        <a:latin typeface="Calibri" panose="020F0502020204030204" pitchFamily="34" charset="0"/>
                        <a:cs typeface="Calibri" panose="020F0502020204030204" pitchFamily="34" charset="0"/>
                      </a:endParaRPr>
                    </a:p>
                  </a:txBody>
                  <a:tcPr marL="0" marR="0" marT="0" marB="0" anchor="ctr"/>
                </a:tc>
                <a:tc>
                  <a:txBody>
                    <a:bodyPr/>
                    <a:lstStyle/>
                    <a:p>
                      <a:r>
                        <a:rPr lang="en-US" sz="1700" dirty="0">
                          <a:latin typeface="Calibri" panose="020F0502020204030204" pitchFamily="34" charset="0"/>
                          <a:cs typeface="Calibri" panose="020F0502020204030204" pitchFamily="34" charset="0"/>
                        </a:rPr>
                        <a:t>Return ticket, purchase 14 days in advance</a:t>
                      </a:r>
                    </a:p>
                  </a:txBody>
                  <a:tcPr marL="0" marR="0" marT="0" marB="0" anchor="ctr"/>
                </a:tc>
                <a:extLst>
                  <a:ext uri="{0D108BD9-81ED-4DB2-BD59-A6C34878D82A}">
                    <a16:rowId xmlns:a16="http://schemas.microsoft.com/office/drawing/2014/main" val="10004"/>
                  </a:ext>
                </a:extLst>
              </a:tr>
              <a:tr h="457200">
                <a:tc>
                  <a:txBody>
                    <a:bodyPr/>
                    <a:lstStyle/>
                    <a:p>
                      <a:pPr algn="ctr"/>
                      <a:r>
                        <a:rPr lang="sr-Latn-RS" dirty="0">
                          <a:latin typeface="Calibri" panose="020F0502020204030204" pitchFamily="34" charset="0"/>
                          <a:cs typeface="Calibri" panose="020F0502020204030204" pitchFamily="34" charset="0"/>
                        </a:rPr>
                        <a:t>V</a:t>
                      </a:r>
                      <a:endParaRPr lang="en-US" dirty="0">
                        <a:latin typeface="Calibri" panose="020F0502020204030204" pitchFamily="34" charset="0"/>
                        <a:cs typeface="Calibri" panose="020F0502020204030204" pitchFamily="34" charset="0"/>
                      </a:endParaRPr>
                    </a:p>
                  </a:txBody>
                  <a:tcPr marL="0" marR="0" marT="0" marB="0" anchor="ctr"/>
                </a:tc>
                <a:tc>
                  <a:txBody>
                    <a:bodyPr/>
                    <a:lstStyle/>
                    <a:p>
                      <a:r>
                        <a:rPr lang="en-US" sz="1700" dirty="0">
                          <a:latin typeface="Calibri" panose="020F0502020204030204" pitchFamily="34" charset="0"/>
                          <a:cs typeface="Calibri" panose="020F0502020204030204" pitchFamily="34" charset="0"/>
                        </a:rPr>
                        <a:t>Special, promotional sale, purchase 21 days in advance</a:t>
                      </a:r>
                    </a:p>
                  </a:txBody>
                  <a:tcPr marL="0" marR="0" marT="0" marB="0" anchor="ctr"/>
                </a:tc>
                <a:extLst>
                  <a:ext uri="{0D108BD9-81ED-4DB2-BD59-A6C34878D82A}">
                    <a16:rowId xmlns:a16="http://schemas.microsoft.com/office/drawing/2014/main" val="10005"/>
                  </a:ext>
                </a:extLst>
              </a:tr>
            </a:tbl>
          </a:graphicData>
        </a:graphic>
      </p:graphicFrame>
      <p:sp>
        <p:nvSpPr>
          <p:cNvPr id="67586" name="AutoShape 2" descr="Ð ÐµÐ·ÑÐ»ÑÐ°Ñ ÑÐ»Ð¸ÐºÐ° Ð·Ð° revenue manageme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6" name="Picture 5" descr="Revenue-management.jpg"/>
          <p:cNvPicPr>
            <a:picLocks noChangeAspect="1"/>
          </p:cNvPicPr>
          <p:nvPr/>
        </p:nvPicPr>
        <p:blipFill>
          <a:blip r:embed="rId2" cstate="print"/>
          <a:stretch>
            <a:fillRect/>
          </a:stretch>
        </p:blipFill>
        <p:spPr>
          <a:xfrm>
            <a:off x="304800" y="1828800"/>
            <a:ext cx="2819400" cy="2819400"/>
          </a:xfrm>
          <a:prstGeom prst="rect">
            <a:avLst/>
          </a:prstGeom>
          <a:ln>
            <a:noFill/>
          </a:ln>
          <a:effectLst>
            <a:softEdge rad="112500"/>
          </a:effectLst>
        </p:spPr>
      </p:pic>
      <p:sp>
        <p:nvSpPr>
          <p:cNvPr id="3" name="Slide Number Placeholder 2"/>
          <p:cNvSpPr>
            <a:spLocks noGrp="1"/>
          </p:cNvSpPr>
          <p:nvPr>
            <p:ph type="sldNum" sz="quarter" idx="11"/>
          </p:nvPr>
        </p:nvSpPr>
        <p:spPr/>
        <p:txBody>
          <a:bodyPr/>
          <a:lstStyle/>
          <a:p>
            <a:fld id="{707FE137-0C1A-4C05-8B34-1D89C94DB814}" type="slidenum">
              <a:rPr lang="en-GB" smtClean="0"/>
              <a:pPr/>
              <a:t>32</a:t>
            </a:fld>
            <a:endParaRPr lang="en-GB" dirty="0"/>
          </a:p>
        </p:txBody>
      </p:sp>
    </p:spTree>
    <p:extLst>
      <p:ext uri="{BB962C8B-B14F-4D97-AF65-F5344CB8AC3E}">
        <p14:creationId xmlns:p14="http://schemas.microsoft.com/office/powerpoint/2010/main" val="139347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Tariffs Grouping - Passenger Cabin</a:t>
            </a:r>
          </a:p>
        </p:txBody>
      </p:sp>
      <p:sp>
        <p:nvSpPr>
          <p:cNvPr id="5" name="Arc 2"/>
          <p:cNvSpPr>
            <a:spLocks/>
          </p:cNvSpPr>
          <p:nvPr/>
        </p:nvSpPr>
        <p:spPr bwMode="auto">
          <a:xfrm>
            <a:off x="1385888" y="2060575"/>
            <a:ext cx="6335712" cy="1714500"/>
          </a:xfrm>
          <a:custGeom>
            <a:avLst/>
            <a:gdLst>
              <a:gd name="T0" fmla="*/ 2147483647 w 43200"/>
              <a:gd name="T1" fmla="*/ 2147483647 h 43200"/>
              <a:gd name="T2" fmla="*/ 2147483647 w 43200"/>
              <a:gd name="T3" fmla="*/ 2147483647 h 43200"/>
              <a:gd name="T4" fmla="*/ 2147483647 w 43200"/>
              <a:gd name="T5" fmla="*/ 2147483647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21589" y="43199"/>
                </a:moveTo>
                <a:cubicBezTo>
                  <a:pt x="9663" y="43193"/>
                  <a:pt x="0" y="33525"/>
                  <a:pt x="0" y="21600"/>
                </a:cubicBezTo>
                <a:cubicBezTo>
                  <a:pt x="0" y="9670"/>
                  <a:pt x="9670" y="0"/>
                  <a:pt x="21600" y="0"/>
                </a:cubicBezTo>
                <a:cubicBezTo>
                  <a:pt x="33529" y="0"/>
                  <a:pt x="43200" y="9670"/>
                  <a:pt x="43200" y="21600"/>
                </a:cubicBezTo>
                <a:cubicBezTo>
                  <a:pt x="43200" y="33503"/>
                  <a:pt x="33568" y="43164"/>
                  <a:pt x="21664" y="43199"/>
                </a:cubicBezTo>
              </a:path>
              <a:path w="43200" h="43200" stroke="0" extrusionOk="0">
                <a:moveTo>
                  <a:pt x="21589" y="43199"/>
                </a:moveTo>
                <a:cubicBezTo>
                  <a:pt x="9663" y="43193"/>
                  <a:pt x="0" y="33525"/>
                  <a:pt x="0" y="21600"/>
                </a:cubicBezTo>
                <a:cubicBezTo>
                  <a:pt x="0" y="9670"/>
                  <a:pt x="9670" y="0"/>
                  <a:pt x="21600" y="0"/>
                </a:cubicBezTo>
                <a:cubicBezTo>
                  <a:pt x="33529" y="0"/>
                  <a:pt x="43200" y="9670"/>
                  <a:pt x="43200" y="21600"/>
                </a:cubicBezTo>
                <a:cubicBezTo>
                  <a:pt x="43200" y="33503"/>
                  <a:pt x="33568" y="43164"/>
                  <a:pt x="21664" y="43199"/>
                </a:cubicBezTo>
                <a:lnTo>
                  <a:pt x="21600" y="21600"/>
                </a:lnTo>
                <a:lnTo>
                  <a:pt x="21589" y="43199"/>
                </a:lnTo>
                <a:close/>
              </a:path>
            </a:pathLst>
          </a:custGeom>
          <a:noFill/>
          <a:ln w="12700" cap="rnd">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6" name="Line 3"/>
          <p:cNvSpPr>
            <a:spLocks noChangeShapeType="1"/>
          </p:cNvSpPr>
          <p:nvPr/>
        </p:nvSpPr>
        <p:spPr bwMode="auto">
          <a:xfrm>
            <a:off x="3100388" y="1296988"/>
            <a:ext cx="0" cy="844550"/>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7" name="Line 4"/>
          <p:cNvSpPr>
            <a:spLocks noChangeShapeType="1"/>
          </p:cNvSpPr>
          <p:nvPr/>
        </p:nvSpPr>
        <p:spPr bwMode="auto">
          <a:xfrm>
            <a:off x="3125788" y="1296988"/>
            <a:ext cx="2141537" cy="773112"/>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8" name="Line 5"/>
          <p:cNvSpPr>
            <a:spLocks noChangeShapeType="1"/>
          </p:cNvSpPr>
          <p:nvPr/>
        </p:nvSpPr>
        <p:spPr bwMode="auto">
          <a:xfrm>
            <a:off x="3135313" y="3714750"/>
            <a:ext cx="0" cy="857250"/>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9" name="Line 6"/>
          <p:cNvSpPr>
            <a:spLocks noChangeShapeType="1"/>
          </p:cNvSpPr>
          <p:nvPr/>
        </p:nvSpPr>
        <p:spPr bwMode="auto">
          <a:xfrm flipH="1">
            <a:off x="3125788" y="3736975"/>
            <a:ext cx="2138362" cy="835025"/>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0" name="Line 7"/>
          <p:cNvSpPr>
            <a:spLocks noChangeShapeType="1"/>
          </p:cNvSpPr>
          <p:nvPr/>
        </p:nvSpPr>
        <p:spPr bwMode="auto">
          <a:xfrm>
            <a:off x="7077075" y="2439988"/>
            <a:ext cx="0" cy="976312"/>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1" name="Line 8"/>
          <p:cNvSpPr>
            <a:spLocks noChangeShapeType="1"/>
          </p:cNvSpPr>
          <p:nvPr/>
        </p:nvSpPr>
        <p:spPr bwMode="auto">
          <a:xfrm>
            <a:off x="6375400" y="2203450"/>
            <a:ext cx="0" cy="1416050"/>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2" name="Line 9"/>
          <p:cNvSpPr>
            <a:spLocks noChangeShapeType="1"/>
          </p:cNvSpPr>
          <p:nvPr/>
        </p:nvSpPr>
        <p:spPr bwMode="auto">
          <a:xfrm>
            <a:off x="2278063" y="2355850"/>
            <a:ext cx="0" cy="1144588"/>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3" name="Rectangle 10"/>
          <p:cNvSpPr>
            <a:spLocks noChangeArrowheads="1"/>
          </p:cNvSpPr>
          <p:nvPr/>
        </p:nvSpPr>
        <p:spPr bwMode="auto">
          <a:xfrm>
            <a:off x="5776913" y="2292350"/>
            <a:ext cx="152400" cy="141288"/>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14" name="Line 11"/>
          <p:cNvSpPr>
            <a:spLocks noChangeShapeType="1"/>
          </p:cNvSpPr>
          <p:nvPr/>
        </p:nvSpPr>
        <p:spPr bwMode="auto">
          <a:xfrm>
            <a:off x="3124200" y="2165350"/>
            <a:ext cx="0" cy="1454150"/>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5" name="Line 12"/>
          <p:cNvSpPr>
            <a:spLocks noChangeShapeType="1"/>
          </p:cNvSpPr>
          <p:nvPr/>
        </p:nvSpPr>
        <p:spPr bwMode="auto">
          <a:xfrm>
            <a:off x="4173538" y="2117725"/>
            <a:ext cx="0" cy="1644650"/>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6" name="Line 13"/>
          <p:cNvSpPr>
            <a:spLocks noChangeShapeType="1"/>
          </p:cNvSpPr>
          <p:nvPr/>
        </p:nvSpPr>
        <p:spPr bwMode="auto">
          <a:xfrm>
            <a:off x="5280025" y="2082800"/>
            <a:ext cx="0" cy="1679575"/>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7" name="Rectangle 14"/>
          <p:cNvSpPr>
            <a:spLocks noChangeArrowheads="1"/>
          </p:cNvSpPr>
          <p:nvPr/>
        </p:nvSpPr>
        <p:spPr bwMode="auto">
          <a:xfrm>
            <a:off x="6034088" y="2287588"/>
            <a:ext cx="153987"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18" name="Rectangle 15"/>
          <p:cNvSpPr>
            <a:spLocks noChangeArrowheads="1"/>
          </p:cNvSpPr>
          <p:nvPr/>
        </p:nvSpPr>
        <p:spPr bwMode="auto">
          <a:xfrm>
            <a:off x="5510213" y="2287588"/>
            <a:ext cx="152400"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19" name="Rectangle 16"/>
          <p:cNvSpPr>
            <a:spLocks noChangeArrowheads="1"/>
          </p:cNvSpPr>
          <p:nvPr/>
        </p:nvSpPr>
        <p:spPr bwMode="auto">
          <a:xfrm>
            <a:off x="5530850" y="2617788"/>
            <a:ext cx="152400"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0" name="Rectangle 17"/>
          <p:cNvSpPr>
            <a:spLocks noChangeArrowheads="1"/>
          </p:cNvSpPr>
          <p:nvPr/>
        </p:nvSpPr>
        <p:spPr bwMode="auto">
          <a:xfrm>
            <a:off x="5788025" y="2614613"/>
            <a:ext cx="155575"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1" name="Rectangle 18"/>
          <p:cNvSpPr>
            <a:spLocks noChangeArrowheads="1"/>
          </p:cNvSpPr>
          <p:nvPr/>
        </p:nvSpPr>
        <p:spPr bwMode="auto">
          <a:xfrm>
            <a:off x="6051550" y="2611438"/>
            <a:ext cx="153988"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2" name="Rectangle 19"/>
          <p:cNvSpPr>
            <a:spLocks noChangeArrowheads="1"/>
          </p:cNvSpPr>
          <p:nvPr/>
        </p:nvSpPr>
        <p:spPr bwMode="auto">
          <a:xfrm>
            <a:off x="5522913" y="2884488"/>
            <a:ext cx="155575"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3" name="Rectangle 20"/>
          <p:cNvSpPr>
            <a:spLocks noChangeArrowheads="1"/>
          </p:cNvSpPr>
          <p:nvPr/>
        </p:nvSpPr>
        <p:spPr bwMode="auto">
          <a:xfrm>
            <a:off x="5794375" y="2882900"/>
            <a:ext cx="152400" cy="141288"/>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4" name="Rectangle 21"/>
          <p:cNvSpPr>
            <a:spLocks noChangeArrowheads="1"/>
          </p:cNvSpPr>
          <p:nvPr/>
        </p:nvSpPr>
        <p:spPr bwMode="auto">
          <a:xfrm>
            <a:off x="6043613" y="2890838"/>
            <a:ext cx="152400"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5" name="Rectangle 22"/>
          <p:cNvSpPr>
            <a:spLocks noChangeArrowheads="1"/>
          </p:cNvSpPr>
          <p:nvPr/>
        </p:nvSpPr>
        <p:spPr bwMode="auto">
          <a:xfrm>
            <a:off x="5540375" y="3198813"/>
            <a:ext cx="153988"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6" name="Rectangle 23"/>
          <p:cNvSpPr>
            <a:spLocks noChangeArrowheads="1"/>
          </p:cNvSpPr>
          <p:nvPr/>
        </p:nvSpPr>
        <p:spPr bwMode="auto">
          <a:xfrm>
            <a:off x="5537200" y="3443288"/>
            <a:ext cx="153988"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7" name="Rectangle 24"/>
          <p:cNvSpPr>
            <a:spLocks noChangeArrowheads="1"/>
          </p:cNvSpPr>
          <p:nvPr/>
        </p:nvSpPr>
        <p:spPr bwMode="auto">
          <a:xfrm>
            <a:off x="5805488" y="3441700"/>
            <a:ext cx="153987" cy="141288"/>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8" name="Rectangle 25"/>
          <p:cNvSpPr>
            <a:spLocks noChangeArrowheads="1"/>
          </p:cNvSpPr>
          <p:nvPr/>
        </p:nvSpPr>
        <p:spPr bwMode="auto">
          <a:xfrm>
            <a:off x="6054725" y="3449638"/>
            <a:ext cx="155575"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29" name="Rectangle 26"/>
          <p:cNvSpPr>
            <a:spLocks noChangeArrowheads="1"/>
          </p:cNvSpPr>
          <p:nvPr/>
        </p:nvSpPr>
        <p:spPr bwMode="auto">
          <a:xfrm>
            <a:off x="6051550" y="3187700"/>
            <a:ext cx="153988" cy="141288"/>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0" name="Rectangle 27"/>
          <p:cNvSpPr>
            <a:spLocks noChangeArrowheads="1"/>
          </p:cNvSpPr>
          <p:nvPr/>
        </p:nvSpPr>
        <p:spPr bwMode="auto">
          <a:xfrm>
            <a:off x="5799138" y="3186113"/>
            <a:ext cx="153987" cy="141287"/>
          </a:xfrm>
          <a:prstGeom prst="rect">
            <a:avLst/>
          </a:prstGeom>
          <a:solidFill>
            <a:srgbClr val="FAFE61"/>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1" name="Rectangle 28"/>
          <p:cNvSpPr>
            <a:spLocks noChangeArrowheads="1"/>
          </p:cNvSpPr>
          <p:nvPr/>
        </p:nvSpPr>
        <p:spPr bwMode="auto">
          <a:xfrm>
            <a:off x="6475413" y="2444750"/>
            <a:ext cx="155575" cy="141288"/>
          </a:xfrm>
          <a:prstGeom prst="rect">
            <a:avLst/>
          </a:prstGeom>
          <a:solidFill>
            <a:schemeClr val="folHlink"/>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2" name="Rectangle 29"/>
          <p:cNvSpPr>
            <a:spLocks noChangeArrowheads="1"/>
          </p:cNvSpPr>
          <p:nvPr/>
        </p:nvSpPr>
        <p:spPr bwMode="auto">
          <a:xfrm>
            <a:off x="6737350" y="2441575"/>
            <a:ext cx="153988" cy="141288"/>
          </a:xfrm>
          <a:prstGeom prst="rect">
            <a:avLst/>
          </a:prstGeom>
          <a:solidFill>
            <a:schemeClr val="folHlink"/>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3" name="Rectangle 30"/>
          <p:cNvSpPr>
            <a:spLocks noChangeArrowheads="1"/>
          </p:cNvSpPr>
          <p:nvPr/>
        </p:nvSpPr>
        <p:spPr bwMode="auto">
          <a:xfrm>
            <a:off x="6483350" y="2690813"/>
            <a:ext cx="152400" cy="141287"/>
          </a:xfrm>
          <a:prstGeom prst="rect">
            <a:avLst/>
          </a:prstGeom>
          <a:solidFill>
            <a:schemeClr val="folHlink"/>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4" name="Rectangle 31"/>
          <p:cNvSpPr>
            <a:spLocks noChangeArrowheads="1"/>
          </p:cNvSpPr>
          <p:nvPr/>
        </p:nvSpPr>
        <p:spPr bwMode="auto">
          <a:xfrm>
            <a:off x="6756400" y="2674938"/>
            <a:ext cx="153988" cy="141287"/>
          </a:xfrm>
          <a:prstGeom prst="rect">
            <a:avLst/>
          </a:prstGeom>
          <a:solidFill>
            <a:schemeClr val="folHlink"/>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5" name="Rectangle 32"/>
          <p:cNvSpPr>
            <a:spLocks noChangeArrowheads="1"/>
          </p:cNvSpPr>
          <p:nvPr/>
        </p:nvSpPr>
        <p:spPr bwMode="auto">
          <a:xfrm>
            <a:off x="6491288" y="2970213"/>
            <a:ext cx="153987" cy="141287"/>
          </a:xfrm>
          <a:prstGeom prst="rect">
            <a:avLst/>
          </a:prstGeom>
          <a:solidFill>
            <a:schemeClr val="folHlink"/>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6" name="Rectangle 33"/>
          <p:cNvSpPr>
            <a:spLocks noChangeArrowheads="1"/>
          </p:cNvSpPr>
          <p:nvPr/>
        </p:nvSpPr>
        <p:spPr bwMode="auto">
          <a:xfrm>
            <a:off x="6761163" y="2968625"/>
            <a:ext cx="155575" cy="141288"/>
          </a:xfrm>
          <a:prstGeom prst="rect">
            <a:avLst/>
          </a:prstGeom>
          <a:solidFill>
            <a:schemeClr val="folHlink"/>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7" name="Rectangle 34"/>
          <p:cNvSpPr>
            <a:spLocks noChangeArrowheads="1"/>
          </p:cNvSpPr>
          <p:nvPr/>
        </p:nvSpPr>
        <p:spPr bwMode="auto">
          <a:xfrm>
            <a:off x="6496050" y="3228975"/>
            <a:ext cx="155575" cy="141288"/>
          </a:xfrm>
          <a:prstGeom prst="rect">
            <a:avLst/>
          </a:prstGeom>
          <a:solidFill>
            <a:schemeClr val="folHlink"/>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8" name="Rectangle 35"/>
          <p:cNvSpPr>
            <a:spLocks noChangeArrowheads="1"/>
          </p:cNvSpPr>
          <p:nvPr/>
        </p:nvSpPr>
        <p:spPr bwMode="auto">
          <a:xfrm>
            <a:off x="6746875" y="3225800"/>
            <a:ext cx="152400" cy="141288"/>
          </a:xfrm>
          <a:prstGeom prst="rect">
            <a:avLst/>
          </a:prstGeom>
          <a:solidFill>
            <a:schemeClr val="folHlink"/>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39" name="Rectangle 36"/>
          <p:cNvSpPr>
            <a:spLocks noChangeArrowheads="1"/>
          </p:cNvSpPr>
          <p:nvPr/>
        </p:nvSpPr>
        <p:spPr bwMode="auto">
          <a:xfrm>
            <a:off x="7180263" y="2589213"/>
            <a:ext cx="155575" cy="141287"/>
          </a:xfrm>
          <a:prstGeom prst="rect">
            <a:avLst/>
          </a:prstGeom>
          <a:solidFill>
            <a:srgbClr val="FFCC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40" name="Rectangle 37"/>
          <p:cNvSpPr>
            <a:spLocks noChangeArrowheads="1"/>
          </p:cNvSpPr>
          <p:nvPr/>
        </p:nvSpPr>
        <p:spPr bwMode="auto">
          <a:xfrm>
            <a:off x="7178675" y="2825750"/>
            <a:ext cx="155575" cy="141288"/>
          </a:xfrm>
          <a:prstGeom prst="rect">
            <a:avLst/>
          </a:prstGeom>
          <a:solidFill>
            <a:srgbClr val="FFCC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41" name="Rectangle 38"/>
          <p:cNvSpPr>
            <a:spLocks noChangeArrowheads="1"/>
          </p:cNvSpPr>
          <p:nvPr/>
        </p:nvSpPr>
        <p:spPr bwMode="auto">
          <a:xfrm>
            <a:off x="7188200" y="3084513"/>
            <a:ext cx="152400" cy="141287"/>
          </a:xfrm>
          <a:prstGeom prst="rect">
            <a:avLst/>
          </a:prstGeom>
          <a:solidFill>
            <a:srgbClr val="FFCC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42" name="Rectangle 39"/>
          <p:cNvSpPr>
            <a:spLocks noChangeArrowheads="1"/>
          </p:cNvSpPr>
          <p:nvPr/>
        </p:nvSpPr>
        <p:spPr bwMode="auto">
          <a:xfrm>
            <a:off x="7459663" y="2819400"/>
            <a:ext cx="153987" cy="141288"/>
          </a:xfrm>
          <a:prstGeom prst="rect">
            <a:avLst/>
          </a:prstGeom>
          <a:solidFill>
            <a:srgbClr val="FFCC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43" name="Rectangle 40"/>
          <p:cNvSpPr>
            <a:spLocks noChangeArrowheads="1"/>
          </p:cNvSpPr>
          <p:nvPr/>
        </p:nvSpPr>
        <p:spPr bwMode="auto">
          <a:xfrm>
            <a:off x="7224713" y="1374775"/>
            <a:ext cx="551433" cy="523862"/>
          </a:xfrm>
          <a:prstGeom prst="rect">
            <a:avLst/>
          </a:prstGeom>
          <a:noFill/>
          <a:ln w="9525">
            <a:noFill/>
            <a:miter lim="800000"/>
            <a:headEnd/>
            <a:tailEnd/>
          </a:ln>
        </p:spPr>
        <p:txBody>
          <a:bodyPr wrap="none" lIns="92075" tIns="46038" rIns="92075" bIns="46038">
            <a:spAutoFit/>
          </a:bodyPr>
          <a:lstStyle/>
          <a:p>
            <a:r>
              <a:rPr lang="fr-FR" sz="1400" dirty="0">
                <a:latin typeface="Calibri" panose="020F0502020204030204" pitchFamily="34" charset="0"/>
                <a:cs typeface="Calibri" panose="020F0502020204030204" pitchFamily="34" charset="0"/>
              </a:rPr>
              <a:t>   Y</a:t>
            </a:r>
          </a:p>
          <a:p>
            <a:r>
              <a:rPr lang="fr-FR" sz="1400" dirty="0">
                <a:latin typeface="Calibri" panose="020F0502020204030204" pitchFamily="34" charset="0"/>
                <a:cs typeface="Calibri" panose="020F0502020204030204" pitchFamily="34" charset="0"/>
              </a:rPr>
              <a:t>920€</a:t>
            </a:r>
          </a:p>
        </p:txBody>
      </p:sp>
      <p:sp>
        <p:nvSpPr>
          <p:cNvPr id="44" name="Rectangle 41"/>
          <p:cNvSpPr>
            <a:spLocks noChangeArrowheads="1"/>
          </p:cNvSpPr>
          <p:nvPr/>
        </p:nvSpPr>
        <p:spPr bwMode="auto">
          <a:xfrm>
            <a:off x="6469571" y="1374775"/>
            <a:ext cx="551433" cy="523862"/>
          </a:xfrm>
          <a:prstGeom prst="rect">
            <a:avLst/>
          </a:prstGeom>
          <a:noFill/>
          <a:ln w="9525">
            <a:noFill/>
            <a:miter lim="800000"/>
            <a:headEnd/>
            <a:tailEnd/>
          </a:ln>
        </p:spPr>
        <p:txBody>
          <a:bodyPr wrap="none" lIns="92075" tIns="46038" rIns="92075" bIns="46038">
            <a:spAutoFit/>
          </a:bodyPr>
          <a:lstStyle/>
          <a:p>
            <a:pPr algn="ctr"/>
            <a:r>
              <a:rPr lang="fr-FR" sz="1400" dirty="0">
                <a:latin typeface="Calibri" panose="020F0502020204030204" pitchFamily="34" charset="0"/>
                <a:cs typeface="Calibri" panose="020F0502020204030204" pitchFamily="34" charset="0"/>
              </a:rPr>
              <a:t>K</a:t>
            </a:r>
          </a:p>
          <a:p>
            <a:pPr algn="ctr"/>
            <a:r>
              <a:rPr lang="fr-FR" sz="1400" dirty="0">
                <a:latin typeface="Calibri" panose="020F0502020204030204" pitchFamily="34" charset="0"/>
                <a:cs typeface="Calibri" panose="020F0502020204030204" pitchFamily="34" charset="0"/>
              </a:rPr>
              <a:t>690€</a:t>
            </a:r>
          </a:p>
        </p:txBody>
      </p:sp>
      <p:sp>
        <p:nvSpPr>
          <p:cNvPr id="45" name="Rectangle 42"/>
          <p:cNvSpPr>
            <a:spLocks noChangeArrowheads="1"/>
          </p:cNvSpPr>
          <p:nvPr/>
        </p:nvSpPr>
        <p:spPr bwMode="auto">
          <a:xfrm>
            <a:off x="5585333" y="1374775"/>
            <a:ext cx="551433" cy="523862"/>
          </a:xfrm>
          <a:prstGeom prst="rect">
            <a:avLst/>
          </a:prstGeom>
          <a:noFill/>
          <a:ln w="9525">
            <a:noFill/>
            <a:miter lim="800000"/>
            <a:headEnd/>
            <a:tailEnd/>
          </a:ln>
        </p:spPr>
        <p:txBody>
          <a:bodyPr wrap="none" lIns="92075" tIns="46038" rIns="92075" bIns="46038">
            <a:spAutoFit/>
          </a:bodyPr>
          <a:lstStyle/>
          <a:p>
            <a:pPr algn="ctr"/>
            <a:r>
              <a:rPr lang="fr-FR" sz="1400" dirty="0">
                <a:latin typeface="Calibri" panose="020F0502020204030204" pitchFamily="34" charset="0"/>
                <a:cs typeface="Calibri" panose="020F0502020204030204" pitchFamily="34" charset="0"/>
              </a:rPr>
              <a:t>H</a:t>
            </a:r>
          </a:p>
          <a:p>
            <a:pPr algn="ctr"/>
            <a:r>
              <a:rPr lang="fr-FR" sz="1400" dirty="0">
                <a:latin typeface="Calibri" panose="020F0502020204030204" pitchFamily="34" charset="0"/>
                <a:cs typeface="Calibri" panose="020F0502020204030204" pitchFamily="34" charset="0"/>
              </a:rPr>
              <a:t>530€</a:t>
            </a:r>
          </a:p>
        </p:txBody>
      </p:sp>
      <p:sp>
        <p:nvSpPr>
          <p:cNvPr id="46" name="Rectangle 43"/>
          <p:cNvSpPr>
            <a:spLocks noChangeArrowheads="1"/>
          </p:cNvSpPr>
          <p:nvPr/>
        </p:nvSpPr>
        <p:spPr bwMode="auto">
          <a:xfrm>
            <a:off x="4626483" y="1374775"/>
            <a:ext cx="551433" cy="523862"/>
          </a:xfrm>
          <a:prstGeom prst="rect">
            <a:avLst/>
          </a:prstGeom>
          <a:noFill/>
          <a:ln w="9525">
            <a:noFill/>
            <a:miter lim="800000"/>
            <a:headEnd/>
            <a:tailEnd/>
          </a:ln>
        </p:spPr>
        <p:txBody>
          <a:bodyPr wrap="none" lIns="92075" tIns="46038" rIns="92075" bIns="46038">
            <a:spAutoFit/>
          </a:bodyPr>
          <a:lstStyle/>
          <a:p>
            <a:pPr algn="ctr"/>
            <a:r>
              <a:rPr lang="fr-FR" sz="1400" dirty="0">
                <a:latin typeface="Calibri" panose="020F0502020204030204" pitchFamily="34" charset="0"/>
                <a:cs typeface="Calibri" panose="020F0502020204030204" pitchFamily="34" charset="0"/>
              </a:rPr>
              <a:t>T</a:t>
            </a:r>
          </a:p>
          <a:p>
            <a:pPr algn="ctr"/>
            <a:r>
              <a:rPr lang="fr-FR" sz="1400" dirty="0">
                <a:latin typeface="Calibri" panose="020F0502020204030204" pitchFamily="34" charset="0"/>
                <a:cs typeface="Calibri" panose="020F0502020204030204" pitchFamily="34" charset="0"/>
              </a:rPr>
              <a:t>380€</a:t>
            </a:r>
          </a:p>
        </p:txBody>
      </p:sp>
      <p:sp>
        <p:nvSpPr>
          <p:cNvPr id="47" name="Rectangle 44"/>
          <p:cNvSpPr>
            <a:spLocks noChangeArrowheads="1"/>
          </p:cNvSpPr>
          <p:nvPr/>
        </p:nvSpPr>
        <p:spPr bwMode="auto">
          <a:xfrm>
            <a:off x="3245358" y="1374775"/>
            <a:ext cx="551433" cy="523862"/>
          </a:xfrm>
          <a:prstGeom prst="rect">
            <a:avLst/>
          </a:prstGeom>
          <a:noFill/>
          <a:ln w="9525">
            <a:noFill/>
            <a:miter lim="800000"/>
            <a:headEnd/>
            <a:tailEnd/>
          </a:ln>
        </p:spPr>
        <p:txBody>
          <a:bodyPr wrap="none" lIns="92075" tIns="46038" rIns="92075" bIns="46038">
            <a:spAutoFit/>
          </a:bodyPr>
          <a:lstStyle/>
          <a:p>
            <a:pPr algn="ctr"/>
            <a:r>
              <a:rPr lang="fr-FR" sz="1400" dirty="0">
                <a:latin typeface="Calibri" panose="020F0502020204030204" pitchFamily="34" charset="0"/>
                <a:cs typeface="Calibri" panose="020F0502020204030204" pitchFamily="34" charset="0"/>
              </a:rPr>
              <a:t>V</a:t>
            </a:r>
          </a:p>
          <a:p>
            <a:pPr algn="ctr"/>
            <a:r>
              <a:rPr lang="fr-FR" sz="1400" dirty="0">
                <a:latin typeface="Calibri" panose="020F0502020204030204" pitchFamily="34" charset="0"/>
                <a:cs typeface="Calibri" panose="020F0502020204030204" pitchFamily="34" charset="0"/>
              </a:rPr>
              <a:t>240€</a:t>
            </a:r>
          </a:p>
        </p:txBody>
      </p:sp>
      <p:sp>
        <p:nvSpPr>
          <p:cNvPr id="48" name="Rectangle 45"/>
          <p:cNvSpPr>
            <a:spLocks noChangeArrowheads="1"/>
          </p:cNvSpPr>
          <p:nvPr/>
        </p:nvSpPr>
        <p:spPr bwMode="auto">
          <a:xfrm>
            <a:off x="2323021" y="1374775"/>
            <a:ext cx="551433" cy="523862"/>
          </a:xfrm>
          <a:prstGeom prst="rect">
            <a:avLst/>
          </a:prstGeom>
          <a:noFill/>
          <a:ln w="9525">
            <a:noFill/>
            <a:miter lim="800000"/>
            <a:headEnd/>
            <a:tailEnd/>
          </a:ln>
        </p:spPr>
        <p:txBody>
          <a:bodyPr wrap="none" lIns="92075" tIns="46038" rIns="92075" bIns="46038">
            <a:spAutoFit/>
          </a:bodyPr>
          <a:lstStyle/>
          <a:p>
            <a:pPr algn="ctr"/>
            <a:r>
              <a:rPr lang="fr-FR" sz="1400" dirty="0">
                <a:latin typeface="Calibri" panose="020F0502020204030204" pitchFamily="34" charset="0"/>
                <a:cs typeface="Calibri" panose="020F0502020204030204" pitchFamily="34" charset="0"/>
              </a:rPr>
              <a:t>L</a:t>
            </a:r>
          </a:p>
          <a:p>
            <a:pPr algn="ctr"/>
            <a:r>
              <a:rPr lang="fr-FR" sz="1400" dirty="0">
                <a:latin typeface="Calibri" panose="020F0502020204030204" pitchFamily="34" charset="0"/>
                <a:cs typeface="Calibri" panose="020F0502020204030204" pitchFamily="34" charset="0"/>
              </a:rPr>
              <a:t>120€</a:t>
            </a:r>
          </a:p>
        </p:txBody>
      </p:sp>
      <p:sp>
        <p:nvSpPr>
          <p:cNvPr id="49" name="Rectangle 47"/>
          <p:cNvSpPr>
            <a:spLocks noChangeArrowheads="1"/>
          </p:cNvSpPr>
          <p:nvPr/>
        </p:nvSpPr>
        <p:spPr bwMode="auto">
          <a:xfrm>
            <a:off x="4629150" y="2278063"/>
            <a:ext cx="155575" cy="141287"/>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0" name="Rectangle 48"/>
          <p:cNvSpPr>
            <a:spLocks noChangeArrowheads="1"/>
          </p:cNvSpPr>
          <p:nvPr/>
        </p:nvSpPr>
        <p:spPr bwMode="auto">
          <a:xfrm>
            <a:off x="4887913" y="2273300"/>
            <a:ext cx="153987"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1" name="Rectangle 49"/>
          <p:cNvSpPr>
            <a:spLocks noChangeArrowheads="1"/>
          </p:cNvSpPr>
          <p:nvPr/>
        </p:nvSpPr>
        <p:spPr bwMode="auto">
          <a:xfrm>
            <a:off x="4362450" y="2273300"/>
            <a:ext cx="155575"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2" name="Rectangle 50"/>
          <p:cNvSpPr>
            <a:spLocks noChangeArrowheads="1"/>
          </p:cNvSpPr>
          <p:nvPr/>
        </p:nvSpPr>
        <p:spPr bwMode="auto">
          <a:xfrm>
            <a:off x="4383088" y="2603500"/>
            <a:ext cx="153987"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3" name="Rectangle 51"/>
          <p:cNvSpPr>
            <a:spLocks noChangeArrowheads="1"/>
          </p:cNvSpPr>
          <p:nvPr/>
        </p:nvSpPr>
        <p:spPr bwMode="auto">
          <a:xfrm>
            <a:off x="4643438" y="2600325"/>
            <a:ext cx="153987"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4" name="Rectangle 52"/>
          <p:cNvSpPr>
            <a:spLocks noChangeArrowheads="1"/>
          </p:cNvSpPr>
          <p:nvPr/>
        </p:nvSpPr>
        <p:spPr bwMode="auto">
          <a:xfrm>
            <a:off x="4905375" y="2597150"/>
            <a:ext cx="153988"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5" name="Rectangle 53"/>
          <p:cNvSpPr>
            <a:spLocks noChangeArrowheads="1"/>
          </p:cNvSpPr>
          <p:nvPr/>
        </p:nvSpPr>
        <p:spPr bwMode="auto">
          <a:xfrm>
            <a:off x="4378325" y="2870200"/>
            <a:ext cx="153988"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6" name="Rectangle 54"/>
          <p:cNvSpPr>
            <a:spLocks noChangeArrowheads="1"/>
          </p:cNvSpPr>
          <p:nvPr/>
        </p:nvSpPr>
        <p:spPr bwMode="auto">
          <a:xfrm>
            <a:off x="4646613" y="2868613"/>
            <a:ext cx="155575" cy="141287"/>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7" name="Rectangle 55"/>
          <p:cNvSpPr>
            <a:spLocks noChangeArrowheads="1"/>
          </p:cNvSpPr>
          <p:nvPr/>
        </p:nvSpPr>
        <p:spPr bwMode="auto">
          <a:xfrm>
            <a:off x="4895850" y="2876550"/>
            <a:ext cx="155575"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8" name="Rectangle 56"/>
          <p:cNvSpPr>
            <a:spLocks noChangeArrowheads="1"/>
          </p:cNvSpPr>
          <p:nvPr/>
        </p:nvSpPr>
        <p:spPr bwMode="auto">
          <a:xfrm>
            <a:off x="4394200" y="3184525"/>
            <a:ext cx="153988"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59" name="Rectangle 57"/>
          <p:cNvSpPr>
            <a:spLocks noChangeArrowheads="1"/>
          </p:cNvSpPr>
          <p:nvPr/>
        </p:nvSpPr>
        <p:spPr bwMode="auto">
          <a:xfrm>
            <a:off x="4391025" y="3429000"/>
            <a:ext cx="153988"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0" name="Rectangle 58"/>
          <p:cNvSpPr>
            <a:spLocks noChangeArrowheads="1"/>
          </p:cNvSpPr>
          <p:nvPr/>
        </p:nvSpPr>
        <p:spPr bwMode="auto">
          <a:xfrm>
            <a:off x="4659313" y="3427413"/>
            <a:ext cx="153987" cy="141287"/>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1" name="Rectangle 59"/>
          <p:cNvSpPr>
            <a:spLocks noChangeArrowheads="1"/>
          </p:cNvSpPr>
          <p:nvPr/>
        </p:nvSpPr>
        <p:spPr bwMode="auto">
          <a:xfrm>
            <a:off x="4910138" y="3435350"/>
            <a:ext cx="153987"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2" name="Rectangle 60"/>
          <p:cNvSpPr>
            <a:spLocks noChangeArrowheads="1"/>
          </p:cNvSpPr>
          <p:nvPr/>
        </p:nvSpPr>
        <p:spPr bwMode="auto">
          <a:xfrm>
            <a:off x="4905375" y="3173413"/>
            <a:ext cx="153988" cy="141287"/>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3" name="Rectangle 61"/>
          <p:cNvSpPr>
            <a:spLocks noChangeArrowheads="1"/>
          </p:cNvSpPr>
          <p:nvPr/>
        </p:nvSpPr>
        <p:spPr bwMode="auto">
          <a:xfrm>
            <a:off x="4652963" y="3171825"/>
            <a:ext cx="152400" cy="141288"/>
          </a:xfrm>
          <a:prstGeom prst="rect">
            <a:avLst/>
          </a:prstGeom>
          <a:solidFill>
            <a:srgbClr val="6699FF"/>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4" name="Rectangle 62"/>
          <p:cNvSpPr>
            <a:spLocks noChangeArrowheads="1"/>
          </p:cNvSpPr>
          <p:nvPr/>
        </p:nvSpPr>
        <p:spPr bwMode="auto">
          <a:xfrm>
            <a:off x="3676650" y="2232025"/>
            <a:ext cx="155575"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5" name="Rectangle 63"/>
          <p:cNvSpPr>
            <a:spLocks noChangeArrowheads="1"/>
          </p:cNvSpPr>
          <p:nvPr/>
        </p:nvSpPr>
        <p:spPr bwMode="auto">
          <a:xfrm>
            <a:off x="3935413" y="2251075"/>
            <a:ext cx="153987"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6" name="Rectangle 64"/>
          <p:cNvSpPr>
            <a:spLocks noChangeArrowheads="1"/>
          </p:cNvSpPr>
          <p:nvPr/>
        </p:nvSpPr>
        <p:spPr bwMode="auto">
          <a:xfrm>
            <a:off x="3186113" y="2227263"/>
            <a:ext cx="152400" cy="141287"/>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7" name="Rectangle 65"/>
          <p:cNvSpPr>
            <a:spLocks noChangeArrowheads="1"/>
          </p:cNvSpPr>
          <p:nvPr/>
        </p:nvSpPr>
        <p:spPr bwMode="auto">
          <a:xfrm>
            <a:off x="3181350" y="2557463"/>
            <a:ext cx="155575" cy="141287"/>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8" name="Rectangle 66"/>
          <p:cNvSpPr>
            <a:spLocks noChangeArrowheads="1"/>
          </p:cNvSpPr>
          <p:nvPr/>
        </p:nvSpPr>
        <p:spPr bwMode="auto">
          <a:xfrm>
            <a:off x="3690938" y="2578100"/>
            <a:ext cx="153987"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69" name="Rectangle 67"/>
          <p:cNvSpPr>
            <a:spLocks noChangeArrowheads="1"/>
          </p:cNvSpPr>
          <p:nvPr/>
        </p:nvSpPr>
        <p:spPr bwMode="auto">
          <a:xfrm>
            <a:off x="3952875" y="2574925"/>
            <a:ext cx="153988"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0" name="Rectangle 68"/>
          <p:cNvSpPr>
            <a:spLocks noChangeArrowheads="1"/>
          </p:cNvSpPr>
          <p:nvPr/>
        </p:nvSpPr>
        <p:spPr bwMode="auto">
          <a:xfrm>
            <a:off x="3176588" y="2835275"/>
            <a:ext cx="153987"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1" name="Rectangle 69"/>
          <p:cNvSpPr>
            <a:spLocks noChangeArrowheads="1"/>
          </p:cNvSpPr>
          <p:nvPr/>
        </p:nvSpPr>
        <p:spPr bwMode="auto">
          <a:xfrm>
            <a:off x="3694113" y="2846388"/>
            <a:ext cx="155575" cy="141287"/>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2" name="Rectangle 70"/>
          <p:cNvSpPr>
            <a:spLocks noChangeArrowheads="1"/>
          </p:cNvSpPr>
          <p:nvPr/>
        </p:nvSpPr>
        <p:spPr bwMode="auto">
          <a:xfrm>
            <a:off x="3943350" y="2854325"/>
            <a:ext cx="155575"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3" name="Rectangle 71"/>
          <p:cNvSpPr>
            <a:spLocks noChangeArrowheads="1"/>
          </p:cNvSpPr>
          <p:nvPr/>
        </p:nvSpPr>
        <p:spPr bwMode="auto">
          <a:xfrm>
            <a:off x="3192463" y="3138488"/>
            <a:ext cx="153987" cy="141287"/>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4" name="Rectangle 72"/>
          <p:cNvSpPr>
            <a:spLocks noChangeArrowheads="1"/>
          </p:cNvSpPr>
          <p:nvPr/>
        </p:nvSpPr>
        <p:spPr bwMode="auto">
          <a:xfrm>
            <a:off x="3189288" y="3382963"/>
            <a:ext cx="152400" cy="141287"/>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5" name="Rectangle 73"/>
          <p:cNvSpPr>
            <a:spLocks noChangeArrowheads="1"/>
          </p:cNvSpPr>
          <p:nvPr/>
        </p:nvSpPr>
        <p:spPr bwMode="auto">
          <a:xfrm>
            <a:off x="3706813" y="3405188"/>
            <a:ext cx="153987" cy="141287"/>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6" name="Rectangle 74"/>
          <p:cNvSpPr>
            <a:spLocks noChangeArrowheads="1"/>
          </p:cNvSpPr>
          <p:nvPr/>
        </p:nvSpPr>
        <p:spPr bwMode="auto">
          <a:xfrm>
            <a:off x="3957638" y="3413125"/>
            <a:ext cx="153987"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7" name="Rectangle 75"/>
          <p:cNvSpPr>
            <a:spLocks noChangeArrowheads="1"/>
          </p:cNvSpPr>
          <p:nvPr/>
        </p:nvSpPr>
        <p:spPr bwMode="auto">
          <a:xfrm>
            <a:off x="3952875" y="3151188"/>
            <a:ext cx="153988" cy="141287"/>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8" name="Rectangle 76"/>
          <p:cNvSpPr>
            <a:spLocks noChangeArrowheads="1"/>
          </p:cNvSpPr>
          <p:nvPr/>
        </p:nvSpPr>
        <p:spPr bwMode="auto">
          <a:xfrm>
            <a:off x="3700463" y="3149600"/>
            <a:ext cx="152400"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79" name="Rectangle 77"/>
          <p:cNvSpPr>
            <a:spLocks noChangeArrowheads="1"/>
          </p:cNvSpPr>
          <p:nvPr/>
        </p:nvSpPr>
        <p:spPr bwMode="auto">
          <a:xfrm>
            <a:off x="2017713" y="2427288"/>
            <a:ext cx="155575" cy="141287"/>
          </a:xfrm>
          <a:prstGeom prst="rect">
            <a:avLst/>
          </a:prstGeom>
          <a:solidFill>
            <a:schemeClr val="accent2"/>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0" name="Rectangle 78"/>
          <p:cNvSpPr>
            <a:spLocks noChangeArrowheads="1"/>
          </p:cNvSpPr>
          <p:nvPr/>
        </p:nvSpPr>
        <p:spPr bwMode="auto">
          <a:xfrm>
            <a:off x="1765300" y="2676525"/>
            <a:ext cx="153988" cy="141288"/>
          </a:xfrm>
          <a:prstGeom prst="rect">
            <a:avLst/>
          </a:prstGeom>
          <a:solidFill>
            <a:schemeClr val="accent2"/>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1" name="Rectangle 79"/>
          <p:cNvSpPr>
            <a:spLocks noChangeArrowheads="1"/>
          </p:cNvSpPr>
          <p:nvPr/>
        </p:nvSpPr>
        <p:spPr bwMode="auto">
          <a:xfrm>
            <a:off x="2036763" y="2660650"/>
            <a:ext cx="155575" cy="141288"/>
          </a:xfrm>
          <a:prstGeom prst="rect">
            <a:avLst/>
          </a:prstGeom>
          <a:solidFill>
            <a:schemeClr val="accent2"/>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2" name="Rectangle 80"/>
          <p:cNvSpPr>
            <a:spLocks noChangeArrowheads="1"/>
          </p:cNvSpPr>
          <p:nvPr/>
        </p:nvSpPr>
        <p:spPr bwMode="auto">
          <a:xfrm>
            <a:off x="1771650" y="2955925"/>
            <a:ext cx="155575" cy="141288"/>
          </a:xfrm>
          <a:prstGeom prst="rect">
            <a:avLst/>
          </a:prstGeom>
          <a:solidFill>
            <a:schemeClr val="accent2"/>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3" name="Rectangle 81"/>
          <p:cNvSpPr>
            <a:spLocks noChangeArrowheads="1"/>
          </p:cNvSpPr>
          <p:nvPr/>
        </p:nvSpPr>
        <p:spPr bwMode="auto">
          <a:xfrm>
            <a:off x="2033588" y="2954338"/>
            <a:ext cx="153987" cy="141287"/>
          </a:xfrm>
          <a:prstGeom prst="rect">
            <a:avLst/>
          </a:prstGeom>
          <a:solidFill>
            <a:schemeClr val="accent2"/>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4" name="Rectangle 82"/>
          <p:cNvSpPr>
            <a:spLocks noChangeArrowheads="1"/>
          </p:cNvSpPr>
          <p:nvPr/>
        </p:nvSpPr>
        <p:spPr bwMode="auto">
          <a:xfrm>
            <a:off x="2028825" y="3211513"/>
            <a:ext cx="153988" cy="141287"/>
          </a:xfrm>
          <a:prstGeom prst="rect">
            <a:avLst/>
          </a:prstGeom>
          <a:solidFill>
            <a:schemeClr val="accent2"/>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5" name="Rectangle 83"/>
          <p:cNvSpPr>
            <a:spLocks noChangeArrowheads="1"/>
          </p:cNvSpPr>
          <p:nvPr/>
        </p:nvSpPr>
        <p:spPr bwMode="auto">
          <a:xfrm>
            <a:off x="3422650" y="2235200"/>
            <a:ext cx="153988"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6" name="Rectangle 84"/>
          <p:cNvSpPr>
            <a:spLocks noChangeArrowheads="1"/>
          </p:cNvSpPr>
          <p:nvPr/>
        </p:nvSpPr>
        <p:spPr bwMode="auto">
          <a:xfrm>
            <a:off x="3419475" y="2565400"/>
            <a:ext cx="153988"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7" name="Rectangle 85"/>
          <p:cNvSpPr>
            <a:spLocks noChangeArrowheads="1"/>
          </p:cNvSpPr>
          <p:nvPr/>
        </p:nvSpPr>
        <p:spPr bwMode="auto">
          <a:xfrm>
            <a:off x="3411538" y="2832100"/>
            <a:ext cx="153987"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8" name="Rectangle 86"/>
          <p:cNvSpPr>
            <a:spLocks noChangeArrowheads="1"/>
          </p:cNvSpPr>
          <p:nvPr/>
        </p:nvSpPr>
        <p:spPr bwMode="auto">
          <a:xfrm>
            <a:off x="3427413" y="3146425"/>
            <a:ext cx="155575"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89" name="Rectangle 87"/>
          <p:cNvSpPr>
            <a:spLocks noChangeArrowheads="1"/>
          </p:cNvSpPr>
          <p:nvPr/>
        </p:nvSpPr>
        <p:spPr bwMode="auto">
          <a:xfrm>
            <a:off x="3425825" y="3390900"/>
            <a:ext cx="153988" cy="141288"/>
          </a:xfrm>
          <a:prstGeom prst="rect">
            <a:avLst/>
          </a:prstGeom>
          <a:solidFill>
            <a:srgbClr val="CC3300"/>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0" name="Rectangle 88"/>
          <p:cNvSpPr>
            <a:spLocks noChangeArrowheads="1"/>
          </p:cNvSpPr>
          <p:nvPr/>
        </p:nvSpPr>
        <p:spPr bwMode="auto">
          <a:xfrm>
            <a:off x="2578100" y="2289175"/>
            <a:ext cx="153988" cy="179388"/>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1" name="Rectangle 89"/>
          <p:cNvSpPr>
            <a:spLocks noChangeArrowheads="1"/>
          </p:cNvSpPr>
          <p:nvPr/>
        </p:nvSpPr>
        <p:spPr bwMode="auto">
          <a:xfrm>
            <a:off x="2860675" y="2289175"/>
            <a:ext cx="152400" cy="179388"/>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2" name="Rectangle 90"/>
          <p:cNvSpPr>
            <a:spLocks noChangeArrowheads="1"/>
          </p:cNvSpPr>
          <p:nvPr/>
        </p:nvSpPr>
        <p:spPr bwMode="auto">
          <a:xfrm>
            <a:off x="2336800" y="2316163"/>
            <a:ext cx="153988" cy="179387"/>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3" name="Rectangle 91"/>
          <p:cNvSpPr>
            <a:spLocks noChangeArrowheads="1"/>
          </p:cNvSpPr>
          <p:nvPr/>
        </p:nvSpPr>
        <p:spPr bwMode="auto">
          <a:xfrm>
            <a:off x="2320925" y="2646363"/>
            <a:ext cx="153988" cy="179387"/>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4" name="Rectangle 92"/>
          <p:cNvSpPr>
            <a:spLocks noChangeArrowheads="1"/>
          </p:cNvSpPr>
          <p:nvPr/>
        </p:nvSpPr>
        <p:spPr bwMode="auto">
          <a:xfrm>
            <a:off x="2579688" y="2555875"/>
            <a:ext cx="152400" cy="179388"/>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5" name="Rectangle 93"/>
          <p:cNvSpPr>
            <a:spLocks noChangeArrowheads="1"/>
          </p:cNvSpPr>
          <p:nvPr/>
        </p:nvSpPr>
        <p:spPr bwMode="auto">
          <a:xfrm>
            <a:off x="2859088" y="2566988"/>
            <a:ext cx="153987" cy="179387"/>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6" name="Rectangle 94"/>
          <p:cNvSpPr>
            <a:spLocks noChangeArrowheads="1"/>
          </p:cNvSpPr>
          <p:nvPr/>
        </p:nvSpPr>
        <p:spPr bwMode="auto">
          <a:xfrm>
            <a:off x="2314575" y="2913063"/>
            <a:ext cx="153988" cy="179387"/>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7" name="Rectangle 95"/>
          <p:cNvSpPr>
            <a:spLocks noChangeArrowheads="1"/>
          </p:cNvSpPr>
          <p:nvPr/>
        </p:nvSpPr>
        <p:spPr bwMode="auto">
          <a:xfrm>
            <a:off x="2579688" y="2822575"/>
            <a:ext cx="153987" cy="179388"/>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8" name="Rectangle 96"/>
          <p:cNvSpPr>
            <a:spLocks noChangeArrowheads="1"/>
          </p:cNvSpPr>
          <p:nvPr/>
        </p:nvSpPr>
        <p:spPr bwMode="auto">
          <a:xfrm>
            <a:off x="2859088" y="2846388"/>
            <a:ext cx="153987" cy="179387"/>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99" name="Rectangle 97"/>
          <p:cNvSpPr>
            <a:spLocks noChangeArrowheads="1"/>
          </p:cNvSpPr>
          <p:nvPr/>
        </p:nvSpPr>
        <p:spPr bwMode="auto">
          <a:xfrm>
            <a:off x="2330450" y="3227388"/>
            <a:ext cx="152400" cy="179387"/>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100" name="Rectangle 98"/>
          <p:cNvSpPr>
            <a:spLocks noChangeArrowheads="1"/>
          </p:cNvSpPr>
          <p:nvPr/>
        </p:nvSpPr>
        <p:spPr bwMode="auto">
          <a:xfrm>
            <a:off x="2859088" y="3125788"/>
            <a:ext cx="153987" cy="179387"/>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101" name="Rectangle 99"/>
          <p:cNvSpPr>
            <a:spLocks noChangeArrowheads="1"/>
          </p:cNvSpPr>
          <p:nvPr/>
        </p:nvSpPr>
        <p:spPr bwMode="auto">
          <a:xfrm>
            <a:off x="2578100" y="3089275"/>
            <a:ext cx="155575" cy="179388"/>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102" name="Line 100"/>
          <p:cNvSpPr>
            <a:spLocks noChangeShapeType="1"/>
          </p:cNvSpPr>
          <p:nvPr/>
        </p:nvSpPr>
        <p:spPr bwMode="auto">
          <a:xfrm>
            <a:off x="1758950" y="2060575"/>
            <a:ext cx="685800" cy="228600"/>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03" name="Line 101"/>
          <p:cNvSpPr>
            <a:spLocks noChangeShapeType="1"/>
          </p:cNvSpPr>
          <p:nvPr/>
        </p:nvSpPr>
        <p:spPr bwMode="auto">
          <a:xfrm flipH="1">
            <a:off x="1758950" y="3544888"/>
            <a:ext cx="642938" cy="268287"/>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04" name="Line 102"/>
          <p:cNvSpPr>
            <a:spLocks noChangeShapeType="1"/>
          </p:cNvSpPr>
          <p:nvPr/>
        </p:nvSpPr>
        <p:spPr bwMode="auto">
          <a:xfrm>
            <a:off x="1758950" y="2060575"/>
            <a:ext cx="0" cy="457200"/>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05" name="Line 103"/>
          <p:cNvSpPr>
            <a:spLocks noChangeShapeType="1"/>
          </p:cNvSpPr>
          <p:nvPr/>
        </p:nvSpPr>
        <p:spPr bwMode="auto">
          <a:xfrm>
            <a:off x="1758950" y="3355975"/>
            <a:ext cx="0" cy="457200"/>
          </a:xfrm>
          <a:prstGeom prst="line">
            <a:avLst/>
          </a:prstGeom>
          <a:noFill/>
          <a:ln w="12700">
            <a:solidFill>
              <a:schemeClr val="tx1"/>
            </a:solidFill>
            <a:round/>
            <a:headEnd type="none" w="sm" len="sm"/>
            <a:tailEnd type="none" w="sm" len="sm"/>
          </a:ln>
        </p:spPr>
        <p:txBody>
          <a:bodyPr/>
          <a:lstStyle/>
          <a:p>
            <a:endParaRPr lang="en-US" dirty="0">
              <a:latin typeface="Calibri" panose="020F0502020204030204" pitchFamily="34" charset="0"/>
              <a:cs typeface="Calibri" panose="020F0502020204030204" pitchFamily="34" charset="0"/>
            </a:endParaRPr>
          </a:p>
        </p:txBody>
      </p:sp>
      <p:sp>
        <p:nvSpPr>
          <p:cNvPr id="106" name="Rectangle 105"/>
          <p:cNvSpPr>
            <a:spLocks noChangeArrowheads="1"/>
          </p:cNvSpPr>
          <p:nvPr/>
        </p:nvSpPr>
        <p:spPr bwMode="auto">
          <a:xfrm>
            <a:off x="2860675" y="3405188"/>
            <a:ext cx="153988" cy="179387"/>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107" name="Rectangle 106"/>
          <p:cNvSpPr>
            <a:spLocks noChangeArrowheads="1"/>
          </p:cNvSpPr>
          <p:nvPr/>
        </p:nvSpPr>
        <p:spPr bwMode="auto">
          <a:xfrm>
            <a:off x="2579688" y="3355975"/>
            <a:ext cx="153987" cy="179388"/>
          </a:xfrm>
          <a:prstGeom prst="rect">
            <a:avLst/>
          </a:prstGeom>
          <a:solidFill>
            <a:srgbClr val="FF33CC"/>
          </a:solidFill>
          <a:ln w="12700">
            <a:solidFill>
              <a:schemeClr val="tx1"/>
            </a:solidFill>
            <a:miter lim="800000"/>
            <a:headEnd/>
            <a:tailEnd/>
          </a:ln>
        </p:spPr>
        <p:txBody>
          <a:bodyPr wrap="none" anchor="ctr"/>
          <a:lstStyle/>
          <a:p>
            <a:endParaRPr lang="fr-FR" sz="2400" dirty="0">
              <a:latin typeface="Calibri" panose="020F0502020204030204" pitchFamily="34" charset="0"/>
              <a:cs typeface="Calibri" panose="020F0502020204030204" pitchFamily="34" charset="0"/>
            </a:endParaRPr>
          </a:p>
        </p:txBody>
      </p:sp>
      <p:sp>
        <p:nvSpPr>
          <p:cNvPr id="118" name="Rectangle 117"/>
          <p:cNvSpPr>
            <a:spLocks noChangeArrowheads="1"/>
          </p:cNvSpPr>
          <p:nvPr/>
        </p:nvSpPr>
        <p:spPr bwMode="auto">
          <a:xfrm>
            <a:off x="1761929" y="1374775"/>
            <a:ext cx="368691" cy="523862"/>
          </a:xfrm>
          <a:prstGeom prst="rect">
            <a:avLst/>
          </a:prstGeom>
          <a:noFill/>
          <a:ln w="9525">
            <a:noFill/>
            <a:miter lim="800000"/>
            <a:headEnd/>
            <a:tailEnd/>
          </a:ln>
        </p:spPr>
        <p:txBody>
          <a:bodyPr wrap="none" lIns="92075" tIns="46038" rIns="92075" bIns="46038">
            <a:spAutoFit/>
          </a:bodyPr>
          <a:lstStyle/>
          <a:p>
            <a:pPr algn="ctr"/>
            <a:r>
              <a:rPr lang="fr-FR" sz="1400" dirty="0">
                <a:latin typeface="Calibri" panose="020F0502020204030204" pitchFamily="34" charset="0"/>
                <a:cs typeface="Calibri" panose="020F0502020204030204" pitchFamily="34" charset="0"/>
              </a:rPr>
              <a:t>G</a:t>
            </a:r>
          </a:p>
          <a:p>
            <a:pPr algn="ctr"/>
            <a:r>
              <a:rPr lang="fr-FR" sz="1400" dirty="0">
                <a:latin typeface="Calibri" panose="020F0502020204030204" pitchFamily="34" charset="0"/>
                <a:cs typeface="Calibri" panose="020F0502020204030204" pitchFamily="34" charset="0"/>
              </a:rPr>
              <a:t>0€</a:t>
            </a:r>
          </a:p>
        </p:txBody>
      </p:sp>
      <p:sp>
        <p:nvSpPr>
          <p:cNvPr id="109" name="Rectangle 108"/>
          <p:cNvSpPr/>
          <p:nvPr/>
        </p:nvSpPr>
        <p:spPr>
          <a:xfrm>
            <a:off x="304800" y="4724400"/>
            <a:ext cx="8610600" cy="1554272"/>
          </a:xfrm>
          <a:prstGeom prst="rect">
            <a:avLst/>
          </a:prstGeom>
        </p:spPr>
        <p:txBody>
          <a:bodyPr wrap="square">
            <a:spAutoFit/>
          </a:bodyPr>
          <a:lstStyle/>
          <a:p>
            <a:pPr>
              <a:spcBef>
                <a:spcPts val="300"/>
              </a:spcBef>
              <a:buClr>
                <a:srgbClr val="0000FF"/>
              </a:buClr>
              <a:buFont typeface="Arial" pitchFamily="34" charset="0"/>
              <a:buChar char="•"/>
            </a:pPr>
            <a:r>
              <a:rPr lang="en-US" dirty="0">
                <a:latin typeface="Calibri" panose="020F0502020204030204" pitchFamily="34" charset="0"/>
                <a:cs typeface="Calibri" panose="020F0502020204030204" pitchFamily="34" charset="0"/>
              </a:rPr>
              <a:t> Optimal control of available seats </a:t>
            </a:r>
            <a:r>
              <a:rPr lang="sr-Latn-RS" dirty="0">
                <a:latin typeface="Calibri" panose="020F0502020204030204" pitchFamily="34" charset="0"/>
                <a:cs typeface="Calibri" panose="020F0502020204030204" pitchFamily="34" charset="0"/>
              </a:rPr>
              <a:t>:</a:t>
            </a:r>
          </a:p>
          <a:p>
            <a:pPr lvl="1">
              <a:spcBef>
                <a:spcPts val="300"/>
              </a:spcBef>
              <a:buClr>
                <a:srgbClr val="FF0000"/>
              </a:buClr>
              <a:buFont typeface="Arial" pitchFamily="34" charset="0"/>
              <a:buChar char="•"/>
            </a:pPr>
            <a:r>
              <a:rPr lang="en-US" dirty="0">
                <a:latin typeface="Calibri" panose="020F0502020204030204" pitchFamily="34" charset="0"/>
                <a:cs typeface="Calibri" panose="020F0502020204030204" pitchFamily="34" charset="0"/>
              </a:rPr>
              <a:t> On attractive flights - limit the low price and number of seats for low tariff- maximum revenue</a:t>
            </a:r>
          </a:p>
          <a:p>
            <a:pPr lvl="1">
              <a:spcBef>
                <a:spcPts val="300"/>
              </a:spcBef>
              <a:buClr>
                <a:srgbClr val="FF0000"/>
              </a:buClr>
              <a:buFont typeface="Arial" pitchFamily="34" charset="0"/>
              <a:buChar char="•"/>
            </a:pPr>
            <a:r>
              <a:rPr lang="en-US" dirty="0">
                <a:latin typeface="Calibri" panose="020F0502020204030204" pitchFamily="34" charset="0"/>
                <a:cs typeface="Calibri" panose="020F0502020204030204" pitchFamily="34" charset="0"/>
              </a:rPr>
              <a:t> On less attractive flights </a:t>
            </a:r>
            <a:r>
              <a:rPr lang="sr-Latn-RS"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sell empty seats at any low tariff- maximum load factor and revenue</a:t>
            </a:r>
            <a:endParaRPr lang="sr-Latn-RS" i="1" dirty="0">
              <a:latin typeface="Calibri" panose="020F0502020204030204" pitchFamily="34" charset="0"/>
              <a:cs typeface="Calibri" panose="020F0502020204030204" pitchFamily="34" charset="0"/>
            </a:endParaRPr>
          </a:p>
        </p:txBody>
      </p:sp>
      <p:sp>
        <p:nvSpPr>
          <p:cNvPr id="3" name="Slide Number Placeholder 2"/>
          <p:cNvSpPr>
            <a:spLocks noGrp="1"/>
          </p:cNvSpPr>
          <p:nvPr>
            <p:ph type="sldNum" sz="quarter" idx="11"/>
          </p:nvPr>
        </p:nvSpPr>
        <p:spPr/>
        <p:txBody>
          <a:bodyPr/>
          <a:lstStyle/>
          <a:p>
            <a:fld id="{707FE137-0C1A-4C05-8B34-1D89C94DB814}" type="slidenum">
              <a:rPr lang="en-GB" smtClean="0"/>
              <a:pPr/>
              <a:t>33</a:t>
            </a:fld>
            <a:endParaRPr lang="en-GB" dirty="0"/>
          </a:p>
        </p:txBody>
      </p:sp>
    </p:spTree>
    <p:extLst>
      <p:ext uri="{BB962C8B-B14F-4D97-AF65-F5344CB8AC3E}">
        <p14:creationId xmlns:p14="http://schemas.microsoft.com/office/powerpoint/2010/main" val="36423307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 to Allocating Seats By Class</a:t>
            </a:r>
          </a:p>
        </p:txBody>
      </p:sp>
      <p:sp>
        <p:nvSpPr>
          <p:cNvPr id="3" name="Content Placeholder 2"/>
          <p:cNvSpPr>
            <a:spLocks noGrp="1"/>
          </p:cNvSpPr>
          <p:nvPr>
            <p:ph sz="quarter" idx="1"/>
          </p:nvPr>
        </p:nvSpPr>
        <p:spPr>
          <a:xfrm>
            <a:off x="301752" y="1752600"/>
            <a:ext cx="8503920" cy="4346448"/>
          </a:xfrm>
        </p:spPr>
        <p:txBody>
          <a:bodyPr>
            <a:normAutofit/>
          </a:bodyPr>
          <a:lstStyle/>
          <a:p>
            <a:pPr marL="285750" indent="-285750" algn="just">
              <a:spcBef>
                <a:spcPts val="1200"/>
              </a:spcBef>
              <a:spcAft>
                <a:spcPts val="1200"/>
              </a:spcAft>
              <a:buFont typeface="Arial" panose="020B0604020202020204" pitchFamily="34" charset="0"/>
              <a:buChar char="•"/>
            </a:pPr>
            <a:r>
              <a:rPr lang="en-US" sz="2000" dirty="0"/>
              <a:t>There have been two approaches to the airline seat-allocation process: </a:t>
            </a:r>
            <a:endParaRPr lang="sr-Latn-RS" sz="2000" dirty="0"/>
          </a:p>
          <a:p>
            <a:pPr marL="569913" lvl="1" indent="-296863">
              <a:spcBef>
                <a:spcPts val="1200"/>
              </a:spcBef>
              <a:spcAft>
                <a:spcPts val="1200"/>
              </a:spcAft>
              <a:buFont typeface="+mj-lt"/>
              <a:buAutoNum type="arabicPeriod"/>
            </a:pPr>
            <a:r>
              <a:rPr lang="en-US" sz="2000" dirty="0"/>
              <a:t>Non-nested</a:t>
            </a:r>
            <a:r>
              <a:rPr lang="sr-Latn-RS" sz="2000" dirty="0"/>
              <a:t>;</a:t>
            </a:r>
            <a:endParaRPr lang="en-US" sz="2000" dirty="0"/>
          </a:p>
          <a:p>
            <a:pPr marL="569913" lvl="1" indent="-296863" algn="just">
              <a:spcBef>
                <a:spcPts val="1200"/>
              </a:spcBef>
              <a:spcAft>
                <a:spcPts val="1200"/>
              </a:spcAft>
              <a:buFont typeface="+mj-lt"/>
              <a:buAutoNum type="arabicPeriod"/>
            </a:pPr>
            <a:r>
              <a:rPr lang="en-US" sz="2000" dirty="0"/>
              <a:t>Nested</a:t>
            </a:r>
            <a:r>
              <a:rPr lang="sr-Latn-RS" sz="2000" dirty="0"/>
              <a:t>.</a:t>
            </a:r>
          </a:p>
        </p:txBody>
      </p:sp>
      <p:pic>
        <p:nvPicPr>
          <p:cNvPr id="50178" name="Picture 2" descr="Ð ÐµÐ·ÑÐ»ÑÐ°Ñ ÑÐ»Ð¸ÐºÐ° Ð·Ð° airline revenue manag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0850" y="3590924"/>
            <a:ext cx="5619750" cy="265747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Slide Number Placeholder 3"/>
          <p:cNvSpPr>
            <a:spLocks noGrp="1"/>
          </p:cNvSpPr>
          <p:nvPr>
            <p:ph type="sldNum" sz="quarter" idx="11"/>
          </p:nvPr>
        </p:nvSpPr>
        <p:spPr/>
        <p:txBody>
          <a:bodyPr/>
          <a:lstStyle/>
          <a:p>
            <a:fld id="{707FE137-0C1A-4C05-8B34-1D89C94DB814}" type="slidenum">
              <a:rPr lang="en-GB" smtClean="0"/>
              <a:pPr/>
              <a:t>34</a:t>
            </a:fld>
            <a:endParaRPr lang="en-GB" dirty="0"/>
          </a:p>
        </p:txBody>
      </p:sp>
    </p:spTree>
    <p:extLst>
      <p:ext uri="{BB962C8B-B14F-4D97-AF65-F5344CB8AC3E}">
        <p14:creationId xmlns:p14="http://schemas.microsoft.com/office/powerpoint/2010/main" val="1158047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010400" y="1730477"/>
            <a:ext cx="1524000" cy="3814917"/>
            <a:chOff x="1143000" y="3048000"/>
            <a:chExt cx="1524000" cy="3048000"/>
          </a:xfrm>
          <a:scene3d>
            <a:camera prst="orthographicFront">
              <a:rot lat="0" lon="0" rev="0"/>
            </a:camera>
            <a:lightRig rig="soft" dir="t">
              <a:rot lat="0" lon="0" rev="0"/>
            </a:lightRig>
          </a:scene3d>
        </p:grpSpPr>
        <p:sp>
          <p:nvSpPr>
            <p:cNvPr id="5" name="Rounded Rectangle 4"/>
            <p:cNvSpPr/>
            <p:nvPr/>
          </p:nvSpPr>
          <p:spPr>
            <a:xfrm>
              <a:off x="1143000" y="3048000"/>
              <a:ext cx="1524000" cy="3048000"/>
            </a:xfrm>
            <a:prstGeom prst="round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solidFill>
                  <a:schemeClr val="bg1"/>
                </a:solidFill>
                <a:latin typeface="Calibri" panose="020F0502020204030204" pitchFamily="34" charset="0"/>
                <a:cs typeface="Calibri" panose="020F0502020204030204" pitchFamily="34" charset="0"/>
              </a:endParaRPr>
            </a:p>
          </p:txBody>
        </p:sp>
        <p:cxnSp>
          <p:nvCxnSpPr>
            <p:cNvPr id="6" name="Straight Connector 5"/>
            <p:cNvCxnSpPr/>
            <p:nvPr/>
          </p:nvCxnSpPr>
          <p:spPr>
            <a:xfrm>
              <a:off x="1143000" y="3657600"/>
              <a:ext cx="1524000" cy="0"/>
            </a:xfrm>
            <a:prstGeom prst="line">
              <a:avLst/>
            </a:prstGeom>
            <a:ln/>
          </p:spPr>
          <p:style>
            <a:lnRef idx="3">
              <a:schemeClr val="lt1"/>
            </a:lnRef>
            <a:fillRef idx="1">
              <a:schemeClr val="accent1"/>
            </a:fillRef>
            <a:effectRef idx="1">
              <a:schemeClr val="accent1"/>
            </a:effectRef>
            <a:fontRef idx="minor">
              <a:schemeClr val="lt1"/>
            </a:fontRef>
          </p:style>
        </p:cxnSp>
        <p:cxnSp>
          <p:nvCxnSpPr>
            <p:cNvPr id="7" name="Straight Connector 6"/>
            <p:cNvCxnSpPr/>
            <p:nvPr/>
          </p:nvCxnSpPr>
          <p:spPr>
            <a:xfrm>
              <a:off x="1143000" y="4267200"/>
              <a:ext cx="1524000" cy="0"/>
            </a:xfrm>
            <a:prstGeom prst="line">
              <a:avLst/>
            </a:prstGeom>
            <a:ln/>
          </p:spPr>
          <p:style>
            <a:lnRef idx="3">
              <a:schemeClr val="lt1"/>
            </a:lnRef>
            <a:fillRef idx="1">
              <a:schemeClr val="accent1"/>
            </a:fillRef>
            <a:effectRef idx="1">
              <a:schemeClr val="accent1"/>
            </a:effectRef>
            <a:fontRef idx="minor">
              <a:schemeClr val="lt1"/>
            </a:fontRef>
          </p:style>
        </p:cxnSp>
        <p:cxnSp>
          <p:nvCxnSpPr>
            <p:cNvPr id="8" name="Straight Connector 7"/>
            <p:cNvCxnSpPr/>
            <p:nvPr/>
          </p:nvCxnSpPr>
          <p:spPr>
            <a:xfrm>
              <a:off x="1143000" y="4876800"/>
              <a:ext cx="1524000" cy="0"/>
            </a:xfrm>
            <a:prstGeom prst="line">
              <a:avLst/>
            </a:prstGeom>
            <a:ln/>
          </p:spPr>
          <p:style>
            <a:lnRef idx="3">
              <a:schemeClr val="lt1"/>
            </a:lnRef>
            <a:fillRef idx="1">
              <a:schemeClr val="accent1"/>
            </a:fillRef>
            <a:effectRef idx="1">
              <a:schemeClr val="accent1"/>
            </a:effectRef>
            <a:fontRef idx="minor">
              <a:schemeClr val="lt1"/>
            </a:fontRef>
          </p:style>
        </p:cxnSp>
        <p:sp>
          <p:nvSpPr>
            <p:cNvPr id="9" name="TextBox 8"/>
            <p:cNvSpPr txBox="1"/>
            <p:nvPr/>
          </p:nvSpPr>
          <p:spPr>
            <a:xfrm>
              <a:off x="1600200" y="3124200"/>
              <a:ext cx="585417" cy="418037"/>
            </a:xfrm>
            <a:prstGeom prst="rect">
              <a:avLst/>
            </a:prstGeom>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Y=30 </a:t>
              </a:r>
            </a:p>
            <a:p>
              <a:r>
                <a:rPr lang="en-US" sz="1400" dirty="0">
                  <a:solidFill>
                    <a:schemeClr val="bg1"/>
                  </a:solidFill>
                  <a:latin typeface="Calibri" panose="020F0502020204030204" pitchFamily="34" charset="0"/>
                  <a:cs typeface="Calibri" panose="020F0502020204030204" pitchFamily="34" charset="0"/>
                </a:rPr>
                <a:t>seats</a:t>
              </a:r>
            </a:p>
          </p:txBody>
        </p:sp>
        <p:sp>
          <p:nvSpPr>
            <p:cNvPr id="10" name="TextBox 9"/>
            <p:cNvSpPr txBox="1"/>
            <p:nvPr/>
          </p:nvSpPr>
          <p:spPr>
            <a:xfrm>
              <a:off x="1600200" y="3733800"/>
              <a:ext cx="595035" cy="418037"/>
            </a:xfrm>
            <a:prstGeom prst="rect">
              <a:avLst/>
            </a:prstGeom>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B=50 </a:t>
              </a:r>
            </a:p>
            <a:p>
              <a:r>
                <a:rPr lang="en-US" sz="1400" dirty="0">
                  <a:solidFill>
                    <a:schemeClr val="bg1"/>
                  </a:solidFill>
                  <a:latin typeface="Calibri" panose="020F0502020204030204" pitchFamily="34" charset="0"/>
                  <a:cs typeface="Calibri" panose="020F0502020204030204" pitchFamily="34" charset="0"/>
                </a:rPr>
                <a:t>seats</a:t>
              </a:r>
            </a:p>
          </p:txBody>
        </p:sp>
        <p:sp>
          <p:nvSpPr>
            <p:cNvPr id="11" name="TextBox 10"/>
            <p:cNvSpPr txBox="1"/>
            <p:nvPr/>
          </p:nvSpPr>
          <p:spPr>
            <a:xfrm>
              <a:off x="1600200" y="4343400"/>
              <a:ext cx="651140" cy="418037"/>
            </a:xfrm>
            <a:prstGeom prst="rect">
              <a:avLst/>
            </a:prstGeom>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M=20 </a:t>
              </a:r>
            </a:p>
            <a:p>
              <a:r>
                <a:rPr lang="en-US" sz="1400" dirty="0">
                  <a:solidFill>
                    <a:schemeClr val="bg1"/>
                  </a:solidFill>
                  <a:latin typeface="Calibri" panose="020F0502020204030204" pitchFamily="34" charset="0"/>
                  <a:cs typeface="Calibri" panose="020F0502020204030204" pitchFamily="34" charset="0"/>
                </a:rPr>
                <a:t>seats</a:t>
              </a:r>
            </a:p>
          </p:txBody>
        </p:sp>
        <p:sp>
          <p:nvSpPr>
            <p:cNvPr id="12" name="TextBox 11"/>
            <p:cNvSpPr txBox="1"/>
            <p:nvPr/>
          </p:nvSpPr>
          <p:spPr>
            <a:xfrm>
              <a:off x="1600200" y="4953000"/>
              <a:ext cx="609462" cy="418037"/>
            </a:xfrm>
            <a:prstGeom prst="rect">
              <a:avLst/>
            </a:prstGeom>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H=20 </a:t>
              </a:r>
            </a:p>
            <a:p>
              <a:r>
                <a:rPr lang="en-US" sz="1400" dirty="0">
                  <a:solidFill>
                    <a:schemeClr val="bg1"/>
                  </a:solidFill>
                  <a:latin typeface="Calibri" panose="020F0502020204030204" pitchFamily="34" charset="0"/>
                  <a:cs typeface="Calibri" panose="020F0502020204030204" pitchFamily="34" charset="0"/>
                </a:rPr>
                <a:t>seats</a:t>
              </a:r>
            </a:p>
          </p:txBody>
        </p:sp>
        <p:cxnSp>
          <p:nvCxnSpPr>
            <p:cNvPr id="13" name="Straight Connector 12"/>
            <p:cNvCxnSpPr/>
            <p:nvPr/>
          </p:nvCxnSpPr>
          <p:spPr>
            <a:xfrm>
              <a:off x="1143000" y="5486400"/>
              <a:ext cx="1524000" cy="0"/>
            </a:xfrm>
            <a:prstGeom prst="line">
              <a:avLst/>
            </a:prstGeom>
            <a:ln/>
          </p:spPr>
          <p:style>
            <a:lnRef idx="3">
              <a:schemeClr val="lt1"/>
            </a:lnRef>
            <a:fillRef idx="1">
              <a:schemeClr val="accent1"/>
            </a:fillRef>
            <a:effectRef idx="1">
              <a:schemeClr val="accent1"/>
            </a:effectRef>
            <a:fontRef idx="minor">
              <a:schemeClr val="lt1"/>
            </a:fontRef>
          </p:style>
        </p:cxnSp>
        <p:sp>
          <p:nvSpPr>
            <p:cNvPr id="14" name="TextBox 13"/>
            <p:cNvSpPr txBox="1"/>
            <p:nvPr/>
          </p:nvSpPr>
          <p:spPr>
            <a:xfrm>
              <a:off x="1600200" y="5539073"/>
              <a:ext cx="617477" cy="418037"/>
            </a:xfrm>
            <a:prstGeom prst="rect">
              <a:avLst/>
            </a:prstGeom>
            <a:ln>
              <a:noFill/>
            </a:ln>
          </p:spPr>
          <p:style>
            <a:lnRef idx="3">
              <a:schemeClr val="lt1"/>
            </a:lnRef>
            <a:fillRef idx="1">
              <a:schemeClr val="accent1"/>
            </a:fillRef>
            <a:effectRef idx="1">
              <a:schemeClr val="accent1"/>
            </a:effectRef>
            <a:fontRef idx="minor">
              <a:schemeClr val="lt1"/>
            </a:fontRef>
          </p:style>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Q=30 </a:t>
              </a:r>
            </a:p>
            <a:p>
              <a:r>
                <a:rPr lang="en-US" sz="1400" dirty="0">
                  <a:solidFill>
                    <a:schemeClr val="bg1"/>
                  </a:solidFill>
                  <a:latin typeface="Calibri" panose="020F0502020204030204" pitchFamily="34" charset="0"/>
                  <a:cs typeface="Calibri" panose="020F0502020204030204" pitchFamily="34" charset="0"/>
                </a:rPr>
                <a:t>seats</a:t>
              </a:r>
            </a:p>
          </p:txBody>
        </p:sp>
      </p:grpSp>
      <p:sp>
        <p:nvSpPr>
          <p:cNvPr id="2" name="Title 1"/>
          <p:cNvSpPr>
            <a:spLocks noGrp="1"/>
          </p:cNvSpPr>
          <p:nvPr>
            <p:ph type="title"/>
          </p:nvPr>
        </p:nvSpPr>
        <p:spPr/>
        <p:txBody>
          <a:bodyPr>
            <a:normAutofit/>
          </a:bodyPr>
          <a:lstStyle/>
          <a:p>
            <a:r>
              <a:rPr lang="en-US" dirty="0"/>
              <a:t>Non-nested Seat-Allocation</a:t>
            </a:r>
          </a:p>
        </p:txBody>
      </p:sp>
      <p:sp>
        <p:nvSpPr>
          <p:cNvPr id="3" name="Content Placeholder 2"/>
          <p:cNvSpPr>
            <a:spLocks noGrp="1"/>
          </p:cNvSpPr>
          <p:nvPr>
            <p:ph sz="quarter" idx="1"/>
          </p:nvPr>
        </p:nvSpPr>
        <p:spPr>
          <a:xfrm>
            <a:off x="301752" y="1828800"/>
            <a:ext cx="6352150" cy="4270248"/>
          </a:xfrm>
        </p:spPr>
        <p:txBody>
          <a:bodyPr>
            <a:normAutofit/>
          </a:bodyPr>
          <a:lstStyle/>
          <a:p>
            <a:pPr marL="285750" indent="-285750" algn="just">
              <a:spcBef>
                <a:spcPts val="1200"/>
              </a:spcBef>
              <a:spcAft>
                <a:spcPts val="1200"/>
              </a:spcAft>
              <a:buFont typeface="Arial" panose="020B0604020202020204" pitchFamily="34" charset="0"/>
              <a:buChar char="•"/>
            </a:pPr>
            <a:r>
              <a:rPr lang="en-US" sz="2000" dirty="0"/>
              <a:t>In the non-nested approach, distinct numbers of seats called buckets are exclusively assigned to each fare class.</a:t>
            </a:r>
            <a:endParaRPr lang="sr-Latn-RS" sz="2000" dirty="0"/>
          </a:p>
          <a:p>
            <a:pPr marL="285750" indent="-285750" algn="just">
              <a:spcBef>
                <a:spcPts val="1200"/>
              </a:spcBef>
              <a:spcAft>
                <a:spcPts val="1200"/>
              </a:spcAft>
              <a:buFont typeface="Arial" panose="020B0604020202020204" pitchFamily="34" charset="0"/>
              <a:buChar char="•"/>
            </a:pPr>
            <a:r>
              <a:rPr lang="en-US" sz="2000" dirty="0"/>
              <a:t>The total number of tickets sold in a given tariff class may not exceed the number of seats allocated</a:t>
            </a:r>
            <a:r>
              <a:rPr lang="sr-Latn-RS" sz="2000" dirty="0"/>
              <a:t>.</a:t>
            </a:r>
          </a:p>
          <a:p>
            <a:pPr marL="285750" indent="-285750" algn="just">
              <a:spcBef>
                <a:spcPts val="0"/>
              </a:spcBef>
              <a:spcAft>
                <a:spcPts val="1200"/>
              </a:spcAft>
              <a:buFont typeface="Arial" panose="020B0604020202020204" pitchFamily="34" charset="0"/>
              <a:buChar char="•"/>
            </a:pPr>
            <a:r>
              <a:rPr lang="en-US" sz="2000" dirty="0"/>
              <a:t>The sum of these buckets adds up to the total aircraft seat capacity.</a:t>
            </a:r>
            <a:r>
              <a:rPr lang="sr-Latn-RS" sz="2000" dirty="0"/>
              <a:t>.</a:t>
            </a:r>
            <a:endParaRPr lang="en-US" sz="2000" dirty="0"/>
          </a:p>
        </p:txBody>
      </p:sp>
      <p:sp>
        <p:nvSpPr>
          <p:cNvPr id="16" name="Slide Number Placeholder 15"/>
          <p:cNvSpPr>
            <a:spLocks noGrp="1"/>
          </p:cNvSpPr>
          <p:nvPr>
            <p:ph type="sldNum" sz="quarter" idx="11"/>
          </p:nvPr>
        </p:nvSpPr>
        <p:spPr/>
        <p:txBody>
          <a:bodyPr/>
          <a:lstStyle/>
          <a:p>
            <a:fld id="{707FE137-0C1A-4C05-8B34-1D89C94DB814}" type="slidenum">
              <a:rPr lang="en-GB" smtClean="0"/>
              <a:pPr/>
              <a:t>35</a:t>
            </a:fld>
            <a:endParaRPr lang="en-GB" dirty="0"/>
          </a:p>
        </p:txBody>
      </p:sp>
    </p:spTree>
    <p:extLst>
      <p:ext uri="{BB962C8B-B14F-4D97-AF65-F5344CB8AC3E}">
        <p14:creationId xmlns:p14="http://schemas.microsoft.com/office/powerpoint/2010/main" val="23221200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Nested Seat-Allocation</a:t>
            </a:r>
          </a:p>
        </p:txBody>
      </p:sp>
      <p:sp>
        <p:nvSpPr>
          <p:cNvPr id="3" name="Content Placeholder 2"/>
          <p:cNvSpPr>
            <a:spLocks noGrp="1"/>
          </p:cNvSpPr>
          <p:nvPr>
            <p:ph sz="quarter" idx="1"/>
          </p:nvPr>
        </p:nvSpPr>
        <p:spPr>
          <a:xfrm>
            <a:off x="301752" y="1527048"/>
            <a:ext cx="6251448" cy="4572000"/>
          </a:xfrm>
        </p:spPr>
        <p:txBody>
          <a:bodyPr>
            <a:normAutofit/>
          </a:bodyPr>
          <a:lstStyle/>
          <a:p>
            <a:pPr marL="342900" indent="-342900" algn="just">
              <a:spcBef>
                <a:spcPts val="1200"/>
              </a:spcBef>
              <a:spcAft>
                <a:spcPts val="1200"/>
              </a:spcAft>
              <a:buFont typeface="Arial" panose="020B0604020202020204" pitchFamily="34" charset="0"/>
              <a:buChar char="•"/>
            </a:pPr>
            <a:r>
              <a:rPr lang="en-US" sz="2400" dirty="0"/>
              <a:t>In non-nested approach</a:t>
            </a:r>
            <a:r>
              <a:rPr lang="en-US" sz="2200" dirty="0"/>
              <a:t>, each tariff class is assigned the maximum number of seats that can be sold at that tariff (</a:t>
            </a:r>
            <a:r>
              <a:rPr lang="en-US" sz="2200" i="1" dirty="0">
                <a:solidFill>
                  <a:srgbClr val="C00000"/>
                </a:solidFill>
              </a:rPr>
              <a:t>booking limit</a:t>
            </a:r>
            <a:r>
              <a:rPr lang="en-US" sz="2200" i="1" dirty="0"/>
              <a:t>). </a:t>
            </a:r>
            <a:endParaRPr lang="sr-Latn-RS" sz="2200" i="1" dirty="0"/>
          </a:p>
          <a:p>
            <a:pPr marL="342900" indent="-342900" algn="just">
              <a:spcBef>
                <a:spcPts val="1200"/>
              </a:spcBef>
              <a:spcAft>
                <a:spcPts val="1200"/>
              </a:spcAft>
              <a:buFont typeface="Arial" panose="020B0604020202020204" pitchFamily="34" charset="0"/>
              <a:buChar char="•"/>
            </a:pPr>
            <a:r>
              <a:rPr lang="en-US" sz="2200" dirty="0"/>
              <a:t>For each tariff classes, a limit is assigned for the maximum number of possible reservations. </a:t>
            </a:r>
            <a:endParaRPr lang="sr-Latn-RS" sz="2200" dirty="0"/>
          </a:p>
          <a:p>
            <a:pPr marL="342900" indent="-342900" algn="just">
              <a:spcBef>
                <a:spcPts val="1200"/>
              </a:spcBef>
              <a:spcAft>
                <a:spcPts val="1200"/>
              </a:spcAft>
              <a:buFont typeface="Arial" panose="020B0604020202020204" pitchFamily="34" charset="0"/>
              <a:buChar char="•"/>
            </a:pPr>
            <a:r>
              <a:rPr lang="en-US" sz="2200" dirty="0"/>
              <a:t>Maximum number of possible reservations for each tariff class is the sum of the number of seats assigned to that tariff class and the number of all seats in lower tariff classes.</a:t>
            </a:r>
          </a:p>
        </p:txBody>
      </p:sp>
      <p:grpSp>
        <p:nvGrpSpPr>
          <p:cNvPr id="4" name="Group 3"/>
          <p:cNvGrpSpPr/>
          <p:nvPr/>
        </p:nvGrpSpPr>
        <p:grpSpPr>
          <a:xfrm>
            <a:off x="7086600" y="2438400"/>
            <a:ext cx="1524000" cy="3048000"/>
            <a:chOff x="5867400" y="3048000"/>
            <a:chExt cx="1524000" cy="3048000"/>
          </a:xfrm>
          <a:scene3d>
            <a:camera prst="orthographicFront">
              <a:rot lat="0" lon="0" rev="0"/>
            </a:camera>
            <a:lightRig rig="soft" dir="t">
              <a:rot lat="0" lon="0" rev="0"/>
            </a:lightRig>
          </a:scene3d>
        </p:grpSpPr>
        <p:sp>
          <p:nvSpPr>
            <p:cNvPr id="5" name="Rounded Rectangle 4"/>
            <p:cNvSpPr/>
            <p:nvPr/>
          </p:nvSpPr>
          <p:spPr>
            <a:xfrm>
              <a:off x="5867400" y="3048000"/>
              <a:ext cx="1524000" cy="30480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6" name="Rounded Rectangle 5"/>
            <p:cNvSpPr/>
            <p:nvPr/>
          </p:nvSpPr>
          <p:spPr>
            <a:xfrm>
              <a:off x="5943600" y="3581400"/>
              <a:ext cx="1371600" cy="24384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7" name="Rounded Rectangle 6"/>
            <p:cNvSpPr/>
            <p:nvPr/>
          </p:nvSpPr>
          <p:spPr>
            <a:xfrm>
              <a:off x="6019800" y="4038600"/>
              <a:ext cx="1219200" cy="19050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8" name="Rounded Rectangle 7"/>
            <p:cNvSpPr/>
            <p:nvPr/>
          </p:nvSpPr>
          <p:spPr>
            <a:xfrm>
              <a:off x="6096000" y="4495800"/>
              <a:ext cx="1066800" cy="13716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9" name="Rounded Rectangle 8"/>
            <p:cNvSpPr/>
            <p:nvPr/>
          </p:nvSpPr>
          <p:spPr>
            <a:xfrm>
              <a:off x="6172200" y="4953000"/>
              <a:ext cx="914400" cy="8382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10" name="TextBox 9"/>
            <p:cNvSpPr txBox="1"/>
            <p:nvPr/>
          </p:nvSpPr>
          <p:spPr>
            <a:xfrm>
              <a:off x="6172200" y="3124200"/>
              <a:ext cx="914400"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rtlCol="0">
              <a:spAutoFit/>
            </a:bodyPr>
            <a:lstStyle/>
            <a:p>
              <a:pPr algn="ctr"/>
              <a:r>
                <a:rPr lang="sr-Latn-RS" sz="1200" dirty="0">
                  <a:solidFill>
                    <a:schemeClr val="bg1"/>
                  </a:solidFill>
                  <a:latin typeface="Calibri" panose="020F0502020204030204" pitchFamily="34" charset="0"/>
                  <a:cs typeface="Calibri" panose="020F0502020204030204" pitchFamily="34" charset="0"/>
                </a:rPr>
                <a:t>Y=30 </a:t>
              </a:r>
              <a:endParaRPr lang="en-US" sz="1200" dirty="0">
                <a:solidFill>
                  <a:schemeClr val="bg1"/>
                </a:solidFill>
                <a:latin typeface="Calibri" panose="020F0502020204030204" pitchFamily="34" charset="0"/>
                <a:cs typeface="Calibri" panose="020F0502020204030204" pitchFamily="34" charset="0"/>
              </a:endParaRPr>
            </a:p>
            <a:p>
              <a:pPr algn="ctr"/>
              <a:r>
                <a:rPr lang="en-US" sz="1200" dirty="0">
                  <a:solidFill>
                    <a:schemeClr val="bg1"/>
                  </a:solidFill>
                  <a:latin typeface="Calibri" panose="020F0502020204030204" pitchFamily="34" charset="0"/>
                  <a:cs typeface="Calibri" panose="020F0502020204030204" pitchFamily="34" charset="0"/>
                </a:rPr>
                <a:t>seats</a:t>
              </a:r>
            </a:p>
          </p:txBody>
        </p:sp>
        <p:sp>
          <p:nvSpPr>
            <p:cNvPr id="11" name="TextBox 10"/>
            <p:cNvSpPr txBox="1"/>
            <p:nvPr/>
          </p:nvSpPr>
          <p:spPr>
            <a:xfrm>
              <a:off x="6382307" y="3581400"/>
              <a:ext cx="537327"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algn="ctr"/>
              <a:r>
                <a:rPr lang="sr-Latn-RS" sz="1200" dirty="0">
                  <a:solidFill>
                    <a:schemeClr val="bg1"/>
                  </a:solidFill>
                  <a:latin typeface="Calibri" panose="020F0502020204030204" pitchFamily="34" charset="0"/>
                  <a:cs typeface="Calibri" panose="020F0502020204030204" pitchFamily="34" charset="0"/>
                </a:rPr>
                <a:t>B=50 </a:t>
              </a:r>
            </a:p>
            <a:p>
              <a:pPr algn="ctr"/>
              <a:r>
                <a:rPr lang="en-US" sz="1200" dirty="0">
                  <a:solidFill>
                    <a:schemeClr val="bg1"/>
                  </a:solidFill>
                  <a:latin typeface="Calibri" panose="020F0502020204030204" pitchFamily="34" charset="0"/>
                  <a:cs typeface="Calibri" panose="020F0502020204030204" pitchFamily="34" charset="0"/>
                </a:rPr>
                <a:t>seats</a:t>
              </a:r>
            </a:p>
          </p:txBody>
        </p:sp>
        <p:sp>
          <p:nvSpPr>
            <p:cNvPr id="12" name="TextBox 11"/>
            <p:cNvSpPr txBox="1"/>
            <p:nvPr/>
          </p:nvSpPr>
          <p:spPr>
            <a:xfrm>
              <a:off x="6358262" y="4038600"/>
              <a:ext cx="585417"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algn="ctr"/>
              <a:r>
                <a:rPr lang="sr-Latn-RS" sz="1200" dirty="0">
                  <a:solidFill>
                    <a:schemeClr val="bg1"/>
                  </a:solidFill>
                  <a:latin typeface="Calibri" panose="020F0502020204030204" pitchFamily="34" charset="0"/>
                  <a:cs typeface="Calibri" panose="020F0502020204030204" pitchFamily="34" charset="0"/>
                </a:rPr>
                <a:t>M=20 </a:t>
              </a:r>
            </a:p>
            <a:p>
              <a:pPr algn="ctr"/>
              <a:r>
                <a:rPr lang="en-US" sz="1200" dirty="0">
                  <a:solidFill>
                    <a:schemeClr val="bg1"/>
                  </a:solidFill>
                  <a:latin typeface="Calibri" panose="020F0502020204030204" pitchFamily="34" charset="0"/>
                  <a:cs typeface="Calibri" panose="020F0502020204030204" pitchFamily="34" charset="0"/>
                </a:rPr>
                <a:t>seats</a:t>
              </a:r>
            </a:p>
          </p:txBody>
        </p:sp>
        <p:sp>
          <p:nvSpPr>
            <p:cNvPr id="13" name="TextBox 12"/>
            <p:cNvSpPr txBox="1"/>
            <p:nvPr/>
          </p:nvSpPr>
          <p:spPr>
            <a:xfrm>
              <a:off x="6324600" y="4495800"/>
              <a:ext cx="550151"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sr-Latn-RS" sz="1200" dirty="0">
                  <a:solidFill>
                    <a:schemeClr val="bg1"/>
                  </a:solidFill>
                  <a:latin typeface="Calibri" panose="020F0502020204030204" pitchFamily="34" charset="0"/>
                  <a:cs typeface="Calibri" panose="020F0502020204030204" pitchFamily="34" charset="0"/>
                </a:rPr>
                <a:t>H=20 </a:t>
              </a:r>
            </a:p>
            <a:p>
              <a:r>
                <a:rPr lang="en-US" sz="1200" dirty="0">
                  <a:solidFill>
                    <a:schemeClr val="bg1"/>
                  </a:solidFill>
                  <a:latin typeface="Calibri" panose="020F0502020204030204" pitchFamily="34" charset="0"/>
                  <a:cs typeface="Calibri" panose="020F0502020204030204" pitchFamily="34" charset="0"/>
                </a:rPr>
                <a:t>seats</a:t>
              </a:r>
            </a:p>
          </p:txBody>
        </p:sp>
        <p:sp>
          <p:nvSpPr>
            <p:cNvPr id="14" name="TextBox 13"/>
            <p:cNvSpPr txBox="1"/>
            <p:nvPr/>
          </p:nvSpPr>
          <p:spPr>
            <a:xfrm>
              <a:off x="6357657" y="5105400"/>
              <a:ext cx="558166"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sr-Latn-RS" sz="1200" dirty="0">
                  <a:solidFill>
                    <a:schemeClr val="bg1"/>
                  </a:solidFill>
                  <a:latin typeface="Calibri" panose="020F0502020204030204" pitchFamily="34" charset="0"/>
                  <a:cs typeface="Calibri" panose="020F0502020204030204" pitchFamily="34" charset="0"/>
                </a:rPr>
                <a:t>Q=30 </a:t>
              </a:r>
            </a:p>
            <a:p>
              <a:r>
                <a:rPr lang="en-US" sz="1200" dirty="0">
                  <a:solidFill>
                    <a:schemeClr val="bg1"/>
                  </a:solidFill>
                  <a:latin typeface="Calibri" panose="020F0502020204030204" pitchFamily="34" charset="0"/>
                  <a:cs typeface="Calibri" panose="020F0502020204030204" pitchFamily="34" charset="0"/>
                </a:rPr>
                <a:t>seats</a:t>
              </a:r>
            </a:p>
          </p:txBody>
        </p:sp>
      </p:grpSp>
      <p:sp>
        <p:nvSpPr>
          <p:cNvPr id="16" name="Slide Number Placeholder 15"/>
          <p:cNvSpPr>
            <a:spLocks noGrp="1"/>
          </p:cNvSpPr>
          <p:nvPr>
            <p:ph type="sldNum" sz="quarter" idx="11"/>
          </p:nvPr>
        </p:nvSpPr>
        <p:spPr/>
        <p:txBody>
          <a:bodyPr/>
          <a:lstStyle/>
          <a:p>
            <a:fld id="{707FE137-0C1A-4C05-8B34-1D89C94DB814}" type="slidenum">
              <a:rPr lang="en-GB" smtClean="0"/>
              <a:pPr/>
              <a:t>36</a:t>
            </a:fld>
            <a:endParaRPr lang="en-GB" dirty="0"/>
          </a:p>
        </p:txBody>
      </p:sp>
    </p:spTree>
    <p:extLst>
      <p:ext uri="{BB962C8B-B14F-4D97-AF65-F5344CB8AC3E}">
        <p14:creationId xmlns:p14="http://schemas.microsoft.com/office/powerpoint/2010/main" val="681189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13360"/>
            <a:ext cx="8534400" cy="904220"/>
          </a:xfrm>
        </p:spPr>
        <p:txBody>
          <a:bodyPr>
            <a:normAutofit fontScale="90000"/>
          </a:bodyPr>
          <a:lstStyle/>
          <a:p>
            <a:r>
              <a:rPr lang="en-US" sz="2800" dirty="0"/>
              <a:t>Nested and Non-Nested </a:t>
            </a:r>
            <a:br>
              <a:rPr lang="en-US" sz="2800" dirty="0"/>
            </a:br>
            <a:r>
              <a:rPr lang="en-US" sz="2800" dirty="0"/>
              <a:t>Airline Seat-Allocations</a:t>
            </a:r>
            <a:endParaRPr lang="en-US" sz="3000" dirty="0"/>
          </a:p>
        </p:txBody>
      </p:sp>
      <p:sp>
        <p:nvSpPr>
          <p:cNvPr id="3" name="Content Placeholder 2"/>
          <p:cNvSpPr>
            <a:spLocks noGrp="1"/>
          </p:cNvSpPr>
          <p:nvPr>
            <p:ph sz="quarter" idx="1"/>
          </p:nvPr>
        </p:nvSpPr>
        <p:spPr>
          <a:xfrm>
            <a:off x="301752" y="1389370"/>
            <a:ext cx="8503920" cy="4572000"/>
          </a:xfrm>
        </p:spPr>
        <p:txBody>
          <a:bodyPr>
            <a:normAutofit/>
          </a:bodyPr>
          <a:lstStyle/>
          <a:p>
            <a:pPr marL="285750" indent="-285750">
              <a:buFont typeface="Arial" panose="020B0604020202020204" pitchFamily="34" charset="0"/>
              <a:buChar char="•"/>
            </a:pPr>
            <a:r>
              <a:rPr lang="en-US" sz="1800" dirty="0">
                <a:solidFill>
                  <a:srgbClr val="C00000"/>
                </a:solidFill>
              </a:rPr>
              <a:t>Non-nested</a:t>
            </a:r>
            <a:r>
              <a:rPr lang="sr-Latn-RS" sz="1800" dirty="0">
                <a:solidFill>
                  <a:srgbClr val="C00000"/>
                </a:solidFill>
              </a:rPr>
              <a:t>:</a:t>
            </a:r>
            <a:r>
              <a:rPr lang="sr-Latn-RS" sz="1800" dirty="0"/>
              <a:t> </a:t>
            </a:r>
            <a:r>
              <a:rPr lang="en-US" dirty="0"/>
              <a:t>if the limit for a tariff class is reached, a next booking request for that class is denied, while a lower fare bucket remains open.</a:t>
            </a:r>
            <a:endParaRPr lang="sr-Latn-RS" sz="1800" dirty="0">
              <a:solidFill>
                <a:srgbClr val="C00000"/>
              </a:solidFill>
            </a:endParaRPr>
          </a:p>
          <a:p>
            <a:pPr marL="285750" indent="-285750" algn="just">
              <a:buFont typeface="Arial" panose="020B0604020202020204" pitchFamily="34" charset="0"/>
              <a:buChar char="•"/>
            </a:pPr>
            <a:r>
              <a:rPr lang="en-US" sz="1800" dirty="0">
                <a:solidFill>
                  <a:srgbClr val="C00000"/>
                </a:solidFill>
              </a:rPr>
              <a:t>Nested</a:t>
            </a:r>
            <a:r>
              <a:rPr lang="sr-Latn-RS" sz="1800" dirty="0">
                <a:solidFill>
                  <a:srgbClr val="C00000"/>
                </a:solidFill>
              </a:rPr>
              <a:t>:</a:t>
            </a:r>
            <a:r>
              <a:rPr lang="sr-Latn-RS" sz="1800" dirty="0"/>
              <a:t> </a:t>
            </a:r>
            <a:r>
              <a:rPr lang="en-US" dirty="0"/>
              <a:t>if the limit for a tariff class is reached, a next booking request for that class will not be denied because the inventories are shared among each fare class and its lower classes</a:t>
            </a:r>
            <a:r>
              <a:rPr lang="en-US" sz="1800" dirty="0"/>
              <a:t>.</a:t>
            </a:r>
          </a:p>
        </p:txBody>
      </p:sp>
      <p:sp>
        <p:nvSpPr>
          <p:cNvPr id="16" name="TextBox 15"/>
          <p:cNvSpPr txBox="1"/>
          <p:nvPr/>
        </p:nvSpPr>
        <p:spPr>
          <a:xfrm>
            <a:off x="1006829" y="6514168"/>
            <a:ext cx="1284069" cy="369332"/>
          </a:xfrm>
          <a:prstGeom prst="rect">
            <a:avLst/>
          </a:prstGeom>
          <a:noFill/>
        </p:spPr>
        <p:txBody>
          <a:bodyPr wrap="none" rtlCol="0">
            <a:spAutoFit/>
          </a:bodyPr>
          <a:lstStyle/>
          <a:p>
            <a:r>
              <a:rPr lang="en-US" dirty="0">
                <a:solidFill>
                  <a:schemeClr val="bg1"/>
                </a:solidFill>
                <a:latin typeface="Calibri" panose="020F0502020204030204" pitchFamily="34" charset="0"/>
                <a:cs typeface="Calibri" panose="020F0502020204030204" pitchFamily="34" charset="0"/>
              </a:rPr>
              <a:t>Non-</a:t>
            </a:r>
            <a:r>
              <a:rPr lang="en-US" dirty="0">
                <a:solidFill>
                  <a:schemeClr val="bg1"/>
                </a:solidFill>
              </a:rPr>
              <a:t>nested</a:t>
            </a:r>
            <a:endParaRPr lang="en-US" dirty="0">
              <a:solidFill>
                <a:schemeClr val="bg1"/>
              </a:solidFill>
              <a:latin typeface="Calibri" panose="020F0502020204030204" pitchFamily="34" charset="0"/>
              <a:cs typeface="Calibri" panose="020F0502020204030204" pitchFamily="34" charset="0"/>
            </a:endParaRPr>
          </a:p>
        </p:txBody>
      </p:sp>
      <p:grpSp>
        <p:nvGrpSpPr>
          <p:cNvPr id="33" name="Group 32"/>
          <p:cNvGrpSpPr/>
          <p:nvPr/>
        </p:nvGrpSpPr>
        <p:grpSpPr>
          <a:xfrm>
            <a:off x="6477000" y="3261360"/>
            <a:ext cx="1524000" cy="3048000"/>
            <a:chOff x="5867400" y="3048000"/>
            <a:chExt cx="1524000" cy="3048000"/>
          </a:xfrm>
          <a:scene3d>
            <a:camera prst="orthographicFront">
              <a:rot lat="0" lon="0" rev="0"/>
            </a:camera>
            <a:lightRig rig="soft" dir="t">
              <a:rot lat="0" lon="0" rev="0"/>
            </a:lightRig>
          </a:scene3d>
        </p:grpSpPr>
        <p:sp>
          <p:nvSpPr>
            <p:cNvPr id="18" name="Rounded Rectangle 17"/>
            <p:cNvSpPr/>
            <p:nvPr/>
          </p:nvSpPr>
          <p:spPr>
            <a:xfrm>
              <a:off x="5867400" y="3048000"/>
              <a:ext cx="1524000" cy="30480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29" name="Rounded Rectangle 28"/>
            <p:cNvSpPr/>
            <p:nvPr/>
          </p:nvSpPr>
          <p:spPr>
            <a:xfrm>
              <a:off x="5943600" y="3581400"/>
              <a:ext cx="1371600" cy="24384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30" name="Rounded Rectangle 29"/>
            <p:cNvSpPr/>
            <p:nvPr/>
          </p:nvSpPr>
          <p:spPr>
            <a:xfrm>
              <a:off x="6019800" y="4038600"/>
              <a:ext cx="1219200" cy="19050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31" name="Rounded Rectangle 30"/>
            <p:cNvSpPr/>
            <p:nvPr/>
          </p:nvSpPr>
          <p:spPr>
            <a:xfrm>
              <a:off x="6096000" y="4495800"/>
              <a:ext cx="1066800" cy="13716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32" name="Rounded Rectangle 31"/>
            <p:cNvSpPr/>
            <p:nvPr/>
          </p:nvSpPr>
          <p:spPr>
            <a:xfrm>
              <a:off x="6172200" y="4953000"/>
              <a:ext cx="914400" cy="8382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22" name="TextBox 21"/>
            <p:cNvSpPr txBox="1"/>
            <p:nvPr/>
          </p:nvSpPr>
          <p:spPr>
            <a:xfrm>
              <a:off x="6172200" y="3124200"/>
              <a:ext cx="914400"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rtlCol="0">
              <a:spAutoFit/>
            </a:bodyPr>
            <a:lstStyle/>
            <a:p>
              <a:pPr algn="ctr"/>
              <a:r>
                <a:rPr lang="sr-Latn-RS" sz="1200" dirty="0">
                  <a:solidFill>
                    <a:schemeClr val="bg1"/>
                  </a:solidFill>
                  <a:latin typeface="Calibri" panose="020F0502020204030204" pitchFamily="34" charset="0"/>
                  <a:cs typeface="Calibri" panose="020F0502020204030204" pitchFamily="34" charset="0"/>
                </a:rPr>
                <a:t>Y=30 </a:t>
              </a:r>
              <a:endParaRPr lang="en-US" sz="1200" dirty="0">
                <a:solidFill>
                  <a:schemeClr val="bg1"/>
                </a:solidFill>
                <a:latin typeface="Calibri" panose="020F0502020204030204" pitchFamily="34" charset="0"/>
                <a:cs typeface="Calibri" panose="020F0502020204030204" pitchFamily="34" charset="0"/>
              </a:endParaRPr>
            </a:p>
            <a:p>
              <a:pPr algn="ctr"/>
              <a:r>
                <a:rPr lang="en-US" sz="1200" dirty="0">
                  <a:solidFill>
                    <a:schemeClr val="bg1"/>
                  </a:solidFill>
                  <a:latin typeface="Calibri" panose="020F0502020204030204" pitchFamily="34" charset="0"/>
                  <a:cs typeface="Calibri" panose="020F0502020204030204" pitchFamily="34" charset="0"/>
                </a:rPr>
                <a:t>seats</a:t>
              </a:r>
            </a:p>
          </p:txBody>
        </p:sp>
        <p:sp>
          <p:nvSpPr>
            <p:cNvPr id="23" name="TextBox 22"/>
            <p:cNvSpPr txBox="1"/>
            <p:nvPr/>
          </p:nvSpPr>
          <p:spPr>
            <a:xfrm>
              <a:off x="6382307" y="3581400"/>
              <a:ext cx="537327"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algn="ctr"/>
              <a:r>
                <a:rPr lang="sr-Latn-RS" sz="1200" dirty="0">
                  <a:solidFill>
                    <a:schemeClr val="bg1"/>
                  </a:solidFill>
                  <a:latin typeface="Calibri" panose="020F0502020204030204" pitchFamily="34" charset="0"/>
                  <a:cs typeface="Calibri" panose="020F0502020204030204" pitchFamily="34" charset="0"/>
                </a:rPr>
                <a:t>B=50 </a:t>
              </a:r>
            </a:p>
            <a:p>
              <a:pPr algn="ctr"/>
              <a:r>
                <a:rPr lang="en-US" sz="1200" dirty="0">
                  <a:solidFill>
                    <a:schemeClr val="bg1"/>
                  </a:solidFill>
                  <a:latin typeface="Calibri" panose="020F0502020204030204" pitchFamily="34" charset="0"/>
                  <a:cs typeface="Calibri" panose="020F0502020204030204" pitchFamily="34" charset="0"/>
                </a:rPr>
                <a:t>seats</a:t>
              </a:r>
            </a:p>
          </p:txBody>
        </p:sp>
        <p:sp>
          <p:nvSpPr>
            <p:cNvPr id="24" name="TextBox 23"/>
            <p:cNvSpPr txBox="1"/>
            <p:nvPr/>
          </p:nvSpPr>
          <p:spPr>
            <a:xfrm>
              <a:off x="6358262" y="4038600"/>
              <a:ext cx="585417"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algn="ctr"/>
              <a:r>
                <a:rPr lang="sr-Latn-RS" sz="1200" dirty="0">
                  <a:solidFill>
                    <a:schemeClr val="bg1"/>
                  </a:solidFill>
                  <a:latin typeface="Calibri" panose="020F0502020204030204" pitchFamily="34" charset="0"/>
                  <a:cs typeface="Calibri" panose="020F0502020204030204" pitchFamily="34" charset="0"/>
                </a:rPr>
                <a:t>M=20 </a:t>
              </a:r>
            </a:p>
            <a:p>
              <a:pPr algn="ctr"/>
              <a:r>
                <a:rPr lang="en-US" sz="1200" dirty="0">
                  <a:solidFill>
                    <a:schemeClr val="bg1"/>
                  </a:solidFill>
                  <a:latin typeface="Calibri" panose="020F0502020204030204" pitchFamily="34" charset="0"/>
                  <a:cs typeface="Calibri" panose="020F0502020204030204" pitchFamily="34" charset="0"/>
                </a:rPr>
                <a:t>seats</a:t>
              </a:r>
            </a:p>
          </p:txBody>
        </p:sp>
        <p:sp>
          <p:nvSpPr>
            <p:cNvPr id="25" name="TextBox 24"/>
            <p:cNvSpPr txBox="1"/>
            <p:nvPr/>
          </p:nvSpPr>
          <p:spPr>
            <a:xfrm>
              <a:off x="6324600" y="4495800"/>
              <a:ext cx="550151"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sr-Latn-RS" sz="1200" dirty="0">
                  <a:solidFill>
                    <a:schemeClr val="bg1"/>
                  </a:solidFill>
                  <a:latin typeface="Calibri" panose="020F0502020204030204" pitchFamily="34" charset="0"/>
                  <a:cs typeface="Calibri" panose="020F0502020204030204" pitchFamily="34" charset="0"/>
                </a:rPr>
                <a:t>H=20 </a:t>
              </a:r>
            </a:p>
            <a:p>
              <a:r>
                <a:rPr lang="en-US" sz="1200" dirty="0">
                  <a:solidFill>
                    <a:schemeClr val="bg1"/>
                  </a:solidFill>
                  <a:latin typeface="Calibri" panose="020F0502020204030204" pitchFamily="34" charset="0"/>
                  <a:cs typeface="Calibri" panose="020F0502020204030204" pitchFamily="34" charset="0"/>
                </a:rPr>
                <a:t>seats</a:t>
              </a:r>
            </a:p>
          </p:txBody>
        </p:sp>
        <p:sp>
          <p:nvSpPr>
            <p:cNvPr id="27" name="TextBox 26"/>
            <p:cNvSpPr txBox="1"/>
            <p:nvPr/>
          </p:nvSpPr>
          <p:spPr>
            <a:xfrm>
              <a:off x="6357657" y="5105400"/>
              <a:ext cx="558166"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sr-Latn-RS" sz="1200" dirty="0">
                  <a:solidFill>
                    <a:schemeClr val="bg1"/>
                  </a:solidFill>
                  <a:latin typeface="Calibri" panose="020F0502020204030204" pitchFamily="34" charset="0"/>
                  <a:cs typeface="Calibri" panose="020F0502020204030204" pitchFamily="34" charset="0"/>
                </a:rPr>
                <a:t>Q=30 </a:t>
              </a:r>
            </a:p>
            <a:p>
              <a:r>
                <a:rPr lang="en-US" sz="1200" dirty="0">
                  <a:solidFill>
                    <a:schemeClr val="bg1"/>
                  </a:solidFill>
                  <a:latin typeface="Calibri" panose="020F0502020204030204" pitchFamily="34" charset="0"/>
                  <a:cs typeface="Calibri" panose="020F0502020204030204" pitchFamily="34" charset="0"/>
                </a:rPr>
                <a:t>seats</a:t>
              </a:r>
            </a:p>
          </p:txBody>
        </p:sp>
      </p:grpSp>
      <p:sp>
        <p:nvSpPr>
          <p:cNvPr id="28" name="TextBox 27"/>
          <p:cNvSpPr txBox="1"/>
          <p:nvPr/>
        </p:nvSpPr>
        <p:spPr>
          <a:xfrm>
            <a:off x="6747477" y="6494770"/>
            <a:ext cx="848053" cy="369332"/>
          </a:xfrm>
          <a:prstGeom prst="rect">
            <a:avLst/>
          </a:prstGeom>
          <a:noFill/>
        </p:spPr>
        <p:txBody>
          <a:bodyPr wrap="none" rtlCol="0">
            <a:spAutoFit/>
          </a:bodyPr>
          <a:lstStyle/>
          <a:p>
            <a:r>
              <a:rPr lang="en-US" dirty="0">
                <a:solidFill>
                  <a:schemeClr val="bg1"/>
                </a:solidFill>
              </a:rPr>
              <a:t>Nested</a:t>
            </a:r>
            <a:endParaRPr lang="en-US" dirty="0">
              <a:solidFill>
                <a:schemeClr val="bg1"/>
              </a:solidFill>
              <a:latin typeface="Calibri" panose="020F0502020204030204" pitchFamily="34" charset="0"/>
              <a:cs typeface="Calibri" panose="020F0502020204030204" pitchFamily="34" charset="0"/>
            </a:endParaRPr>
          </a:p>
        </p:txBody>
      </p:sp>
      <p:graphicFrame>
        <p:nvGraphicFramePr>
          <p:cNvPr id="34" name="Table 33"/>
          <p:cNvGraphicFramePr>
            <a:graphicFrameLocks noGrp="1"/>
          </p:cNvGraphicFramePr>
          <p:nvPr>
            <p:extLst>
              <p:ext uri="{D42A27DB-BD31-4B8C-83A1-F6EECF244321}">
                <p14:modId xmlns:p14="http://schemas.microsoft.com/office/powerpoint/2010/main" val="978498310"/>
              </p:ext>
            </p:extLst>
          </p:nvPr>
        </p:nvGraphicFramePr>
        <p:xfrm>
          <a:off x="2667000" y="3505200"/>
          <a:ext cx="3505200" cy="18288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1422400">
                  <a:extLst>
                    <a:ext uri="{9D8B030D-6E8A-4147-A177-3AD203B41FA5}">
                      <a16:colId xmlns:a16="http://schemas.microsoft.com/office/drawing/2014/main" val="20001"/>
                    </a:ext>
                  </a:extLst>
                </a:gridCol>
                <a:gridCol w="1168400">
                  <a:extLst>
                    <a:ext uri="{9D8B030D-6E8A-4147-A177-3AD203B41FA5}">
                      <a16:colId xmlns:a16="http://schemas.microsoft.com/office/drawing/2014/main" val="20002"/>
                    </a:ext>
                  </a:extLst>
                </a:gridCol>
              </a:tblGrid>
              <a:tr h="298873">
                <a:tc>
                  <a:txBody>
                    <a:bodyPr/>
                    <a:lstStyle/>
                    <a:p>
                      <a:pPr algn="ctr"/>
                      <a:r>
                        <a:rPr lang="en-US" sz="1400" dirty="0">
                          <a:solidFill>
                            <a:schemeClr val="bg1"/>
                          </a:solidFill>
                          <a:latin typeface="Calibri" panose="020F0502020204030204" pitchFamily="34" charset="0"/>
                          <a:cs typeface="Calibri" panose="020F0502020204030204" pitchFamily="34" charset="0"/>
                        </a:rPr>
                        <a:t>Tariff</a:t>
                      </a:r>
                    </a:p>
                  </a:txBody>
                  <a:tcPr/>
                </a:tc>
                <a:tc>
                  <a:txBody>
                    <a:bodyPr/>
                    <a:lstStyle/>
                    <a:p>
                      <a:pPr algn="ctr"/>
                      <a:r>
                        <a:rPr lang="en-US" sz="1400" dirty="0">
                          <a:solidFill>
                            <a:schemeClr val="bg1"/>
                          </a:solidFill>
                          <a:latin typeface="Calibri" panose="020F0502020204030204" pitchFamily="34" charset="0"/>
                          <a:cs typeface="Calibri" panose="020F0502020204030204" pitchFamily="34" charset="0"/>
                        </a:rPr>
                        <a:t>Non-</a:t>
                      </a:r>
                      <a:r>
                        <a:rPr lang="en-US" sz="1400" dirty="0">
                          <a:solidFill>
                            <a:schemeClr val="lt1"/>
                          </a:solidFill>
                          <a:latin typeface="+mn-lt"/>
                          <a:cs typeface="+mn-cs"/>
                        </a:rPr>
                        <a:t>n</a:t>
                      </a:r>
                      <a:r>
                        <a:rPr lang="en-US" sz="1400" dirty="0"/>
                        <a:t>ested</a:t>
                      </a:r>
                      <a:endParaRPr lang="en-US" sz="1400" dirty="0">
                        <a:solidFill>
                          <a:schemeClr val="bg1"/>
                        </a:solidFill>
                        <a:latin typeface="Calibri" panose="020F0502020204030204" pitchFamily="34" charset="0"/>
                        <a:cs typeface="Calibri" panose="020F0502020204030204" pitchFamily="34" charset="0"/>
                      </a:endParaRPr>
                    </a:p>
                  </a:txBody>
                  <a:tcPr/>
                </a:tc>
                <a:tc>
                  <a:txBody>
                    <a:bodyPr/>
                    <a:lstStyle/>
                    <a:p>
                      <a:pPr algn="ctr"/>
                      <a:r>
                        <a:rPr lang="en-US" sz="1400" dirty="0"/>
                        <a:t>Nested</a:t>
                      </a:r>
                      <a:endParaRPr lang="en-US" sz="1400" dirty="0">
                        <a:solidFill>
                          <a:schemeClr val="bg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298873">
                <a:tc>
                  <a:txBody>
                    <a:bodyPr/>
                    <a:lstStyle/>
                    <a:p>
                      <a:pPr algn="ctr"/>
                      <a:r>
                        <a:rPr lang="sr-Latn-RS" sz="1400" dirty="0">
                          <a:latin typeface="Calibri" panose="020F0502020204030204" pitchFamily="34" charset="0"/>
                          <a:cs typeface="Calibri" panose="020F0502020204030204" pitchFamily="34" charset="0"/>
                        </a:rPr>
                        <a:t>Y</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30</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150</a:t>
                      </a:r>
                      <a:endParaRPr lang="en-US"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298873">
                <a:tc>
                  <a:txBody>
                    <a:bodyPr/>
                    <a:lstStyle/>
                    <a:p>
                      <a:pPr algn="ctr"/>
                      <a:r>
                        <a:rPr lang="sr-Latn-RS" sz="1400" dirty="0">
                          <a:latin typeface="Calibri" panose="020F0502020204030204" pitchFamily="34" charset="0"/>
                          <a:cs typeface="Calibri" panose="020F0502020204030204" pitchFamily="34" charset="0"/>
                        </a:rPr>
                        <a:t>B</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50</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120</a:t>
                      </a:r>
                      <a:endParaRPr lang="en-US"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2"/>
                  </a:ext>
                </a:extLst>
              </a:tr>
              <a:tr h="298873">
                <a:tc>
                  <a:txBody>
                    <a:bodyPr/>
                    <a:lstStyle/>
                    <a:p>
                      <a:pPr algn="ctr"/>
                      <a:r>
                        <a:rPr lang="sr-Latn-RS" sz="1400" dirty="0">
                          <a:latin typeface="Calibri" panose="020F0502020204030204" pitchFamily="34" charset="0"/>
                          <a:cs typeface="Calibri" panose="020F0502020204030204" pitchFamily="34" charset="0"/>
                        </a:rPr>
                        <a:t>M</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20</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70</a:t>
                      </a:r>
                      <a:endParaRPr lang="en-US"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3"/>
                  </a:ext>
                </a:extLst>
              </a:tr>
              <a:tr h="298873">
                <a:tc>
                  <a:txBody>
                    <a:bodyPr/>
                    <a:lstStyle/>
                    <a:p>
                      <a:pPr algn="ctr"/>
                      <a:r>
                        <a:rPr lang="sr-Latn-RS" sz="1400" dirty="0">
                          <a:latin typeface="Calibri" panose="020F0502020204030204" pitchFamily="34" charset="0"/>
                          <a:cs typeface="Calibri" panose="020F0502020204030204" pitchFamily="34" charset="0"/>
                        </a:rPr>
                        <a:t>H</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20</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50</a:t>
                      </a:r>
                      <a:endParaRPr lang="en-US"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4"/>
                  </a:ext>
                </a:extLst>
              </a:tr>
              <a:tr h="298873">
                <a:tc>
                  <a:txBody>
                    <a:bodyPr/>
                    <a:lstStyle/>
                    <a:p>
                      <a:pPr algn="ctr"/>
                      <a:r>
                        <a:rPr lang="sr-Latn-RS" sz="1400" dirty="0">
                          <a:latin typeface="Calibri" panose="020F0502020204030204" pitchFamily="34" charset="0"/>
                          <a:cs typeface="Calibri" panose="020F0502020204030204" pitchFamily="34" charset="0"/>
                        </a:rPr>
                        <a:t>Q</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30</a:t>
                      </a:r>
                      <a:endParaRPr lang="en-US" sz="1400" dirty="0">
                        <a:latin typeface="Calibri" panose="020F0502020204030204" pitchFamily="34" charset="0"/>
                        <a:cs typeface="Calibri" panose="020F0502020204030204" pitchFamily="34" charset="0"/>
                      </a:endParaRPr>
                    </a:p>
                  </a:txBody>
                  <a:tcPr/>
                </a:tc>
                <a:tc>
                  <a:txBody>
                    <a:bodyPr/>
                    <a:lstStyle/>
                    <a:p>
                      <a:pPr algn="ctr"/>
                      <a:r>
                        <a:rPr lang="sr-Latn-RS" sz="1400" dirty="0">
                          <a:latin typeface="Calibri" panose="020F0502020204030204" pitchFamily="34" charset="0"/>
                          <a:cs typeface="Calibri" panose="020F0502020204030204" pitchFamily="34" charset="0"/>
                        </a:rPr>
                        <a:t>30</a:t>
                      </a:r>
                      <a:endParaRPr lang="en-US"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5"/>
                  </a:ext>
                </a:extLst>
              </a:tr>
            </a:tbl>
          </a:graphicData>
        </a:graphic>
      </p:graphicFrame>
      <p:grpSp>
        <p:nvGrpSpPr>
          <p:cNvPr id="35" name="Group 34"/>
          <p:cNvGrpSpPr/>
          <p:nvPr/>
        </p:nvGrpSpPr>
        <p:grpSpPr>
          <a:xfrm>
            <a:off x="937489" y="3225901"/>
            <a:ext cx="1524000" cy="3048000"/>
            <a:chOff x="1143000" y="3048000"/>
            <a:chExt cx="1524000" cy="3048000"/>
          </a:xfrm>
          <a:scene3d>
            <a:camera prst="orthographicFront">
              <a:rot lat="0" lon="0" rev="0"/>
            </a:camera>
            <a:lightRig rig="soft" dir="t">
              <a:rot lat="0" lon="0" rev="0"/>
            </a:lightRig>
          </a:scene3d>
        </p:grpSpPr>
        <p:sp>
          <p:nvSpPr>
            <p:cNvPr id="36" name="Rounded Rectangle 35"/>
            <p:cNvSpPr/>
            <p:nvPr/>
          </p:nvSpPr>
          <p:spPr>
            <a:xfrm>
              <a:off x="1143000" y="3048000"/>
              <a:ext cx="1524000" cy="30480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Calibri" panose="020F0502020204030204" pitchFamily="34" charset="0"/>
                <a:cs typeface="Calibri" panose="020F0502020204030204" pitchFamily="34" charset="0"/>
              </a:endParaRPr>
            </a:p>
          </p:txBody>
        </p:sp>
        <p:cxnSp>
          <p:nvCxnSpPr>
            <p:cNvPr id="37" name="Straight Connector 36"/>
            <p:cNvCxnSpPr/>
            <p:nvPr/>
          </p:nvCxnSpPr>
          <p:spPr>
            <a:xfrm>
              <a:off x="1143000" y="3657600"/>
              <a:ext cx="1524000" cy="0"/>
            </a:xfrm>
            <a:prstGeom prst="line">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143000" y="4267200"/>
              <a:ext cx="1524000" cy="0"/>
            </a:xfrm>
            <a:prstGeom prst="line">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143000" y="4876800"/>
              <a:ext cx="1524000" cy="0"/>
            </a:xfrm>
            <a:prstGeom prst="line">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1600200" y="3124200"/>
              <a:ext cx="585417" cy="52322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Y=30 </a:t>
              </a:r>
            </a:p>
            <a:p>
              <a:r>
                <a:rPr lang="en-US" sz="1400" dirty="0">
                  <a:solidFill>
                    <a:schemeClr val="bg1"/>
                  </a:solidFill>
                  <a:latin typeface="Calibri" panose="020F0502020204030204" pitchFamily="34" charset="0"/>
                  <a:cs typeface="Calibri" panose="020F0502020204030204" pitchFamily="34" charset="0"/>
                </a:rPr>
                <a:t>seats</a:t>
              </a:r>
            </a:p>
          </p:txBody>
        </p:sp>
        <p:sp>
          <p:nvSpPr>
            <p:cNvPr id="41" name="TextBox 40"/>
            <p:cNvSpPr txBox="1"/>
            <p:nvPr/>
          </p:nvSpPr>
          <p:spPr>
            <a:xfrm>
              <a:off x="1600200" y="3733800"/>
              <a:ext cx="595035" cy="52322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B=50 </a:t>
              </a:r>
            </a:p>
            <a:p>
              <a:r>
                <a:rPr lang="en-US" sz="1400" dirty="0">
                  <a:solidFill>
                    <a:schemeClr val="bg1"/>
                  </a:solidFill>
                  <a:latin typeface="Calibri" panose="020F0502020204030204" pitchFamily="34" charset="0"/>
                  <a:cs typeface="Calibri" panose="020F0502020204030204" pitchFamily="34" charset="0"/>
                </a:rPr>
                <a:t>seats</a:t>
              </a:r>
            </a:p>
          </p:txBody>
        </p:sp>
        <p:sp>
          <p:nvSpPr>
            <p:cNvPr id="42" name="TextBox 41"/>
            <p:cNvSpPr txBox="1"/>
            <p:nvPr/>
          </p:nvSpPr>
          <p:spPr>
            <a:xfrm>
              <a:off x="1600200" y="4343400"/>
              <a:ext cx="651140" cy="52322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M=20 </a:t>
              </a:r>
            </a:p>
            <a:p>
              <a:r>
                <a:rPr lang="en-US" sz="1400" dirty="0">
                  <a:solidFill>
                    <a:schemeClr val="bg1"/>
                  </a:solidFill>
                  <a:latin typeface="Calibri" panose="020F0502020204030204" pitchFamily="34" charset="0"/>
                  <a:cs typeface="Calibri" panose="020F0502020204030204" pitchFamily="34" charset="0"/>
                </a:rPr>
                <a:t>seats</a:t>
              </a:r>
            </a:p>
          </p:txBody>
        </p:sp>
        <p:sp>
          <p:nvSpPr>
            <p:cNvPr id="43" name="TextBox 42"/>
            <p:cNvSpPr txBox="1"/>
            <p:nvPr/>
          </p:nvSpPr>
          <p:spPr>
            <a:xfrm>
              <a:off x="1600200" y="4953000"/>
              <a:ext cx="609462" cy="52322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H=20 </a:t>
              </a:r>
            </a:p>
            <a:p>
              <a:r>
                <a:rPr lang="en-US" sz="1400" dirty="0">
                  <a:solidFill>
                    <a:schemeClr val="bg1"/>
                  </a:solidFill>
                  <a:latin typeface="Calibri" panose="020F0502020204030204" pitchFamily="34" charset="0"/>
                  <a:cs typeface="Calibri" panose="020F0502020204030204" pitchFamily="34" charset="0"/>
                </a:rPr>
                <a:t>seats</a:t>
              </a:r>
            </a:p>
          </p:txBody>
        </p:sp>
        <p:cxnSp>
          <p:nvCxnSpPr>
            <p:cNvPr id="44" name="Straight Connector 43"/>
            <p:cNvCxnSpPr/>
            <p:nvPr/>
          </p:nvCxnSpPr>
          <p:spPr>
            <a:xfrm>
              <a:off x="1143000" y="5486400"/>
              <a:ext cx="1524000" cy="0"/>
            </a:xfrm>
            <a:prstGeom prst="line">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1600200" y="5486400"/>
              <a:ext cx="617477" cy="52322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sr-Latn-RS" sz="1400" dirty="0">
                  <a:solidFill>
                    <a:schemeClr val="bg1"/>
                  </a:solidFill>
                  <a:latin typeface="Calibri" panose="020F0502020204030204" pitchFamily="34" charset="0"/>
                  <a:cs typeface="Calibri" panose="020F0502020204030204" pitchFamily="34" charset="0"/>
                </a:rPr>
                <a:t>Q=30 </a:t>
              </a:r>
            </a:p>
            <a:p>
              <a:r>
                <a:rPr lang="en-US" sz="1400" dirty="0">
                  <a:solidFill>
                    <a:schemeClr val="bg1"/>
                  </a:solidFill>
                  <a:latin typeface="Calibri" panose="020F0502020204030204" pitchFamily="34" charset="0"/>
                  <a:cs typeface="Calibri" panose="020F0502020204030204" pitchFamily="34" charset="0"/>
                </a:rPr>
                <a:t>seats</a:t>
              </a:r>
            </a:p>
          </p:txBody>
        </p:sp>
      </p:grpSp>
      <p:cxnSp>
        <p:nvCxnSpPr>
          <p:cNvPr id="46" name="Straight Connector 45"/>
          <p:cNvCxnSpPr/>
          <p:nvPr/>
        </p:nvCxnSpPr>
        <p:spPr>
          <a:xfrm>
            <a:off x="937489" y="3911701"/>
            <a:ext cx="1508760" cy="0"/>
          </a:xfrm>
          <a:prstGeom prst="line">
            <a:avLst/>
          </a:prstGeom>
          <a:ln>
            <a:solidFill>
              <a:schemeClr val="bg2"/>
            </a:solidFill>
          </a:ln>
        </p:spPr>
        <p:style>
          <a:lnRef idx="1">
            <a:schemeClr val="accent6"/>
          </a:lnRef>
          <a:fillRef idx="0">
            <a:schemeClr val="accent6"/>
          </a:fillRef>
          <a:effectRef idx="0">
            <a:schemeClr val="accent6"/>
          </a:effectRef>
          <a:fontRef idx="minor">
            <a:schemeClr val="tx1"/>
          </a:fontRef>
        </p:style>
      </p:cxnSp>
      <p:cxnSp>
        <p:nvCxnSpPr>
          <p:cNvPr id="47" name="Straight Connector 46"/>
          <p:cNvCxnSpPr/>
          <p:nvPr/>
        </p:nvCxnSpPr>
        <p:spPr>
          <a:xfrm>
            <a:off x="937489" y="4445101"/>
            <a:ext cx="1508760" cy="0"/>
          </a:xfrm>
          <a:prstGeom prst="line">
            <a:avLst/>
          </a:prstGeom>
          <a:ln>
            <a:solidFill>
              <a:schemeClr val="bg2"/>
            </a:solidFill>
          </a:ln>
        </p:spPr>
        <p:style>
          <a:lnRef idx="1">
            <a:schemeClr val="accent6"/>
          </a:lnRef>
          <a:fillRef idx="0">
            <a:schemeClr val="accent6"/>
          </a:fillRef>
          <a:effectRef idx="0">
            <a:schemeClr val="accent6"/>
          </a:effectRef>
          <a:fontRef idx="minor">
            <a:schemeClr val="tx1"/>
          </a:fontRef>
        </p:style>
      </p:cxnSp>
      <p:cxnSp>
        <p:nvCxnSpPr>
          <p:cNvPr id="48" name="Straight Connector 47"/>
          <p:cNvCxnSpPr/>
          <p:nvPr/>
        </p:nvCxnSpPr>
        <p:spPr>
          <a:xfrm>
            <a:off x="937489" y="5054701"/>
            <a:ext cx="1508760" cy="0"/>
          </a:xfrm>
          <a:prstGeom prst="line">
            <a:avLst/>
          </a:prstGeom>
          <a:ln>
            <a:solidFill>
              <a:schemeClr val="bg2"/>
            </a:solidFill>
          </a:ln>
        </p:spPr>
        <p:style>
          <a:lnRef idx="1">
            <a:schemeClr val="accent6"/>
          </a:lnRef>
          <a:fillRef idx="0">
            <a:schemeClr val="accent6"/>
          </a:fillRef>
          <a:effectRef idx="0">
            <a:schemeClr val="accent6"/>
          </a:effectRef>
          <a:fontRef idx="minor">
            <a:schemeClr val="tx1"/>
          </a:fontRef>
        </p:style>
      </p:cxnSp>
      <p:cxnSp>
        <p:nvCxnSpPr>
          <p:cNvPr id="49" name="Straight Connector 48"/>
          <p:cNvCxnSpPr/>
          <p:nvPr/>
        </p:nvCxnSpPr>
        <p:spPr>
          <a:xfrm>
            <a:off x="937489" y="5664301"/>
            <a:ext cx="1508760" cy="0"/>
          </a:xfrm>
          <a:prstGeom prst="line">
            <a:avLst/>
          </a:prstGeom>
          <a:ln>
            <a:solidFill>
              <a:schemeClr val="bg2"/>
            </a:solidFill>
          </a:ln>
        </p:spPr>
        <p:style>
          <a:lnRef idx="1">
            <a:schemeClr val="accent6"/>
          </a:lnRef>
          <a:fillRef idx="0">
            <a:schemeClr val="accent6"/>
          </a:fillRef>
          <a:effectRef idx="0">
            <a:schemeClr val="accent6"/>
          </a:effectRef>
          <a:fontRef idx="minor">
            <a:schemeClr val="tx1"/>
          </a:fontRef>
        </p:style>
      </p:cxnSp>
      <p:sp>
        <p:nvSpPr>
          <p:cNvPr id="5" name="Slide Number Placeholder 4"/>
          <p:cNvSpPr>
            <a:spLocks noGrp="1"/>
          </p:cNvSpPr>
          <p:nvPr>
            <p:ph type="sldNum" sz="quarter" idx="11"/>
          </p:nvPr>
        </p:nvSpPr>
        <p:spPr/>
        <p:txBody>
          <a:bodyPr/>
          <a:lstStyle/>
          <a:p>
            <a:fld id="{707FE137-0C1A-4C05-8B34-1D89C94DB814}" type="slidenum">
              <a:rPr lang="en-GB" smtClean="0"/>
              <a:pPr/>
              <a:t>37</a:t>
            </a:fld>
            <a:endParaRPr lang="en-GB" dirty="0"/>
          </a:p>
        </p:txBody>
      </p:sp>
    </p:spTree>
    <p:extLst>
      <p:ext uri="{BB962C8B-B14F-4D97-AF65-F5344CB8AC3E}">
        <p14:creationId xmlns:p14="http://schemas.microsoft.com/office/powerpoint/2010/main" val="19142390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Expected Marginal Revenue</a:t>
            </a:r>
          </a:p>
        </p:txBody>
      </p:sp>
      <p:sp>
        <p:nvSpPr>
          <p:cNvPr id="3" name="Content Placeholder 2"/>
          <p:cNvSpPr>
            <a:spLocks noGrp="1"/>
          </p:cNvSpPr>
          <p:nvPr>
            <p:ph sz="quarter" idx="1"/>
          </p:nvPr>
        </p:nvSpPr>
        <p:spPr/>
        <p:txBody>
          <a:bodyPr>
            <a:normAutofit/>
          </a:bodyPr>
          <a:lstStyle/>
          <a:p>
            <a:pPr marL="285750" indent="-285750" algn="just">
              <a:spcBef>
                <a:spcPts val="1200"/>
              </a:spcBef>
              <a:spcAft>
                <a:spcPts val="1200"/>
              </a:spcAft>
              <a:buFont typeface="Arial" panose="020B0604020202020204" pitchFamily="34" charset="0"/>
              <a:buChar char="•"/>
            </a:pPr>
            <a:r>
              <a:rPr lang="en-US" sz="2000" dirty="0"/>
              <a:t>The revenue management concept is based on the determination of the expected marginal revenue (EMR). </a:t>
            </a:r>
          </a:p>
          <a:p>
            <a:pPr marL="285750" indent="-285750" algn="just">
              <a:spcBef>
                <a:spcPts val="1200"/>
              </a:spcBef>
              <a:spcAft>
                <a:spcPts val="1200"/>
              </a:spcAft>
              <a:buFont typeface="Arial" panose="020B0604020202020204" pitchFamily="34" charset="0"/>
              <a:buChar char="•"/>
            </a:pPr>
            <a:r>
              <a:rPr lang="en-US" sz="2000" i="1" dirty="0">
                <a:solidFill>
                  <a:srgbClr val="C00000"/>
                </a:solidFill>
              </a:rPr>
              <a:t>The EMR of potentially selling a seat in a fare class is the probability of being able to fill that seat multiplied by the average fare of that class. </a:t>
            </a:r>
          </a:p>
          <a:p>
            <a:pPr marL="285750" indent="-285750" algn="just">
              <a:spcBef>
                <a:spcPts val="1200"/>
              </a:spcBef>
              <a:spcAft>
                <a:spcPts val="1200"/>
              </a:spcAft>
              <a:buFont typeface="Arial" panose="020B0604020202020204" pitchFamily="34" charset="0"/>
              <a:buChar char="•"/>
            </a:pPr>
            <a:r>
              <a:rPr lang="en-US" sz="2000" dirty="0"/>
              <a:t>Air transport demand is uncertain (stochastic demand) and it is important to introduce the concept of probability to the revenue management model.</a:t>
            </a:r>
          </a:p>
        </p:txBody>
      </p:sp>
      <p:sp>
        <p:nvSpPr>
          <p:cNvPr id="5" name="Slide Number Placeholder 4"/>
          <p:cNvSpPr>
            <a:spLocks noGrp="1"/>
          </p:cNvSpPr>
          <p:nvPr>
            <p:ph type="sldNum" sz="quarter" idx="11"/>
          </p:nvPr>
        </p:nvSpPr>
        <p:spPr/>
        <p:txBody>
          <a:bodyPr/>
          <a:lstStyle/>
          <a:p>
            <a:fld id="{707FE137-0C1A-4C05-8B34-1D89C94DB814}" type="slidenum">
              <a:rPr lang="en-GB" smtClean="0"/>
              <a:pPr/>
              <a:t>38</a:t>
            </a:fld>
            <a:endParaRPr lang="en-GB" dirty="0"/>
          </a:p>
        </p:txBody>
      </p:sp>
    </p:spTree>
    <p:extLst>
      <p:ext uri="{BB962C8B-B14F-4D97-AF65-F5344CB8AC3E}">
        <p14:creationId xmlns:p14="http://schemas.microsoft.com/office/powerpoint/2010/main" val="1632926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1600200"/>
            <a:ext cx="8229600" cy="4525963"/>
          </a:xfrm>
        </p:spPr>
        <p:txBody>
          <a:bodyPr/>
          <a:lstStyle/>
          <a:p>
            <a:pPr marL="342900" indent="-342900">
              <a:buFont typeface="Arial" panose="020B0604020202020204" pitchFamily="34" charset="0"/>
              <a:buChar char="•"/>
            </a:pPr>
            <a:r>
              <a:rPr lang="en-US" sz="2000" dirty="0"/>
              <a:t>Expected Marginal Revenue</a:t>
            </a:r>
            <a:r>
              <a:rPr lang="sr-Latn-RS" sz="2000" dirty="0"/>
              <a:t> – EMR</a:t>
            </a:r>
            <a:r>
              <a:rPr lang="sr-Latn-RS" sz="2200" dirty="0"/>
              <a:t>:</a:t>
            </a:r>
          </a:p>
          <a:p>
            <a:pPr lvl="1"/>
            <a:r>
              <a:rPr lang="en-US" sz="2000" dirty="0"/>
              <a:t>In order to sell </a:t>
            </a:r>
            <a:r>
              <a:rPr lang="en-US" sz="2000" i="1" dirty="0"/>
              <a:t>S</a:t>
            </a:r>
            <a:r>
              <a:rPr lang="en-US" sz="2000" dirty="0"/>
              <a:t> seats for tariff class </a:t>
            </a:r>
            <a:r>
              <a:rPr lang="en-GB" sz="2000" i="1" dirty="0"/>
              <a:t>i</a:t>
            </a:r>
            <a:r>
              <a:rPr lang="en-US" sz="2000" dirty="0"/>
              <a:t>, an airline should have at least S requests for this tariff class (</a:t>
            </a:r>
            <a:r>
              <a:rPr lang="en-US" sz="2000" i="1" dirty="0"/>
              <a:t>S</a:t>
            </a:r>
            <a:r>
              <a:rPr lang="en-US" sz="2000" i="1" baseline="-25000" dirty="0"/>
              <a:t>i</a:t>
            </a:r>
            <a:r>
              <a:rPr lang="en-US" sz="2000" dirty="0"/>
              <a:t>).</a:t>
            </a:r>
          </a:p>
          <a:p>
            <a:r>
              <a:rPr lang="sr-Latn-RS" sz="2000" i="1" dirty="0"/>
              <a:t>S</a:t>
            </a:r>
            <a:r>
              <a:rPr lang="sr-Latn-RS" sz="2000" i="1" baseline="-25000" dirty="0"/>
              <a:t>i</a:t>
            </a:r>
            <a:r>
              <a:rPr lang="sr-Latn-RS" sz="2000" i="1" dirty="0"/>
              <a:t> – </a:t>
            </a:r>
            <a:r>
              <a:rPr lang="en-US" sz="2000" dirty="0"/>
              <a:t>number of seats for tariff class </a:t>
            </a:r>
            <a:r>
              <a:rPr lang="sr-Latn-RS" sz="2000" i="1" dirty="0"/>
              <a:t>i;</a:t>
            </a:r>
            <a:endParaRPr lang="sr-Latn-RS" sz="2000" dirty="0"/>
          </a:p>
          <a:p>
            <a:r>
              <a:rPr lang="sr-Latn-RS" sz="2000" i="1" dirty="0"/>
              <a:t>r</a:t>
            </a:r>
            <a:r>
              <a:rPr lang="sr-Latn-RS" sz="2000" i="1" baseline="-25000" dirty="0"/>
              <a:t>i</a:t>
            </a:r>
            <a:r>
              <a:rPr lang="sr-Latn-RS" sz="2000" i="1" dirty="0"/>
              <a:t> – </a:t>
            </a:r>
            <a:r>
              <a:rPr lang="en-US" sz="2000" dirty="0"/>
              <a:t>the random variable representing the number of requests </a:t>
            </a:r>
            <a:r>
              <a:rPr lang="sr-Latn-RS" sz="2000" i="1" dirty="0"/>
              <a:t>i.</a:t>
            </a:r>
            <a:endParaRPr lang="en-US" sz="2000" i="1" dirty="0"/>
          </a:p>
          <a:p>
            <a:endParaRPr lang="sr-Latn-RS" sz="2000" dirty="0"/>
          </a:p>
          <a:p>
            <a:pPr marL="342900" indent="-342900">
              <a:buFont typeface="Arial" panose="020B0604020202020204" pitchFamily="34" charset="0"/>
              <a:buChar char="•"/>
            </a:pPr>
            <a:r>
              <a:rPr lang="en-US" sz="2000" dirty="0"/>
              <a:t>The probability distribution</a:t>
            </a:r>
          </a:p>
          <a:p>
            <a:r>
              <a:rPr lang="en-US" sz="2000" dirty="0"/>
              <a:t> for </a:t>
            </a:r>
            <a:r>
              <a:rPr lang="en-US" sz="2000" i="1" dirty="0"/>
              <a:t>r</a:t>
            </a:r>
            <a:r>
              <a:rPr lang="en-US" sz="2000" i="1" baseline="-25000" dirty="0"/>
              <a:t>i</a:t>
            </a:r>
            <a:r>
              <a:rPr lang="en-US" sz="2000" i="1" dirty="0"/>
              <a:t> </a:t>
            </a:r>
            <a:r>
              <a:rPr lang="en-US" sz="2000" dirty="0"/>
              <a:t>for tariff class </a:t>
            </a:r>
            <a:r>
              <a:rPr lang="en-US" sz="2000" i="1" dirty="0"/>
              <a:t>i</a:t>
            </a:r>
            <a:r>
              <a:rPr lang="sr-Latn-RS" sz="2000" dirty="0"/>
              <a:t>:</a:t>
            </a:r>
          </a:p>
          <a:p>
            <a:pPr marL="0" indent="0">
              <a:buNone/>
            </a:pPr>
            <a:endParaRPr lang="sr-Latn-RS" sz="2000" i="1" dirty="0"/>
          </a:p>
          <a:p>
            <a:pPr marL="0" indent="0">
              <a:buNone/>
            </a:pPr>
            <a:endParaRPr lang="sr-Latn-RS" sz="2000" i="1" dirty="0"/>
          </a:p>
          <a:p>
            <a:pPr marL="0" indent="0">
              <a:buNone/>
            </a:pPr>
            <a:endParaRPr lang="sr-Latn-RS" sz="2000" i="1" dirty="0"/>
          </a:p>
          <a:p>
            <a:endParaRPr lang="sr-Latn-RS" sz="2200" i="1" dirty="0"/>
          </a:p>
          <a:p>
            <a:endParaRPr lang="sr-Latn-RS" sz="2200" dirty="0"/>
          </a:p>
        </p:txBody>
      </p:sp>
      <p:pic>
        <p:nvPicPr>
          <p:cNvPr id="7" name="Picture 6" descr="GettyImages-491732451-58b8442b3df78c060e67c9f8.jpg"/>
          <p:cNvPicPr>
            <a:picLocks noChangeAspect="1"/>
          </p:cNvPicPr>
          <p:nvPr/>
        </p:nvPicPr>
        <p:blipFill>
          <a:blip r:embed="rId3" cstate="print"/>
          <a:stretch>
            <a:fillRect/>
          </a:stretch>
        </p:blipFill>
        <p:spPr>
          <a:xfrm>
            <a:off x="4343400" y="3657600"/>
            <a:ext cx="4572000" cy="2678906"/>
          </a:xfrm>
          <a:prstGeom prst="rect">
            <a:avLst/>
          </a:prstGeom>
        </p:spPr>
      </p:pic>
      <p:sp>
        <p:nvSpPr>
          <p:cNvPr id="61" name="Right Triangle 60"/>
          <p:cNvSpPr/>
          <p:nvPr/>
        </p:nvSpPr>
        <p:spPr>
          <a:xfrm>
            <a:off x="7696200" y="4876800"/>
            <a:ext cx="1066800" cy="1143000"/>
          </a:xfrm>
          <a:prstGeom prst="rtTriangle">
            <a:avLst/>
          </a:prstGeom>
          <a:solidFill>
            <a:srgbClr val="00B0F0">
              <a:alpha val="31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p:txBody>
          <a:bodyPr/>
          <a:lstStyle/>
          <a:p>
            <a:r>
              <a:rPr lang="en-US" dirty="0"/>
              <a:t>Expected Marginal Revenue</a:t>
            </a:r>
          </a:p>
        </p:txBody>
      </p:sp>
      <p:graphicFrame>
        <p:nvGraphicFramePr>
          <p:cNvPr id="4" name="Object 3"/>
          <p:cNvGraphicFramePr>
            <a:graphicFrameLocks noChangeAspect="1"/>
          </p:cNvGraphicFramePr>
          <p:nvPr/>
        </p:nvGraphicFramePr>
        <p:xfrm>
          <a:off x="635221" y="5011057"/>
          <a:ext cx="3012830" cy="932543"/>
        </p:xfrm>
        <a:graphic>
          <a:graphicData uri="http://schemas.openxmlformats.org/presentationml/2006/ole">
            <mc:AlternateContent xmlns:mc="http://schemas.openxmlformats.org/markup-compatibility/2006">
              <mc:Choice xmlns:v="urn:schemas-microsoft-com:vml" Requires="v">
                <p:oleObj name="Equation" r:id="rId4" imgW="1600200" imgH="495300" progId="Equation.3">
                  <p:embed/>
                </p:oleObj>
              </mc:Choice>
              <mc:Fallback>
                <p:oleObj name="Equation" r:id="rId4" imgW="1600200" imgH="495300" progId="Equation.3">
                  <p:embed/>
                  <p:pic>
                    <p:nvPicPr>
                      <p:cNvPr id="0" name="Picture 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221" y="5011057"/>
                        <a:ext cx="3012830" cy="9325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55" name="Group 54"/>
          <p:cNvGrpSpPr/>
          <p:nvPr/>
        </p:nvGrpSpPr>
        <p:grpSpPr>
          <a:xfrm>
            <a:off x="7696200" y="4876800"/>
            <a:ext cx="1066800" cy="1143000"/>
            <a:chOff x="7772400" y="4876800"/>
            <a:chExt cx="1066800" cy="1143000"/>
          </a:xfrm>
        </p:grpSpPr>
        <p:cxnSp>
          <p:nvCxnSpPr>
            <p:cNvPr id="9" name="Straight Connector 8"/>
            <p:cNvCxnSpPr/>
            <p:nvPr/>
          </p:nvCxnSpPr>
          <p:spPr>
            <a:xfrm>
              <a:off x="7772400" y="4876800"/>
              <a:ext cx="0" cy="11430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001000" y="5181600"/>
              <a:ext cx="0" cy="838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848600" y="4953000"/>
              <a:ext cx="0" cy="10668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924800" y="5029200"/>
              <a:ext cx="0" cy="9906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077200" y="5257800"/>
              <a:ext cx="0" cy="7620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153400" y="5334000"/>
              <a:ext cx="0" cy="6858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229600" y="5486400"/>
              <a:ext cx="0" cy="5334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305800" y="5562600"/>
              <a:ext cx="0" cy="457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382000" y="5638800"/>
              <a:ext cx="0" cy="3810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458200" y="5715000"/>
              <a:ext cx="0" cy="3048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534400" y="5791200"/>
              <a:ext cx="0" cy="2286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610600" y="5867400"/>
              <a:ext cx="0" cy="1524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686800" y="5943600"/>
              <a:ext cx="0" cy="76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763000" y="5943600"/>
              <a:ext cx="0" cy="76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839200" y="5943600"/>
              <a:ext cx="0" cy="76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7543800" y="6019800"/>
            <a:ext cx="288862" cy="369332"/>
          </a:xfrm>
          <a:prstGeom prst="rect">
            <a:avLst/>
          </a:prstGeom>
          <a:noFill/>
        </p:spPr>
        <p:txBody>
          <a:bodyPr wrap="none" rtlCol="0">
            <a:spAutoFit/>
          </a:bodyPr>
          <a:lstStyle/>
          <a:p>
            <a:r>
              <a:rPr lang="sr-Latn-RS" i="1" dirty="0">
                <a:latin typeface="Calibri" panose="020F0502020204030204" pitchFamily="34" charset="0"/>
                <a:cs typeface="Calibri" panose="020F0502020204030204" pitchFamily="34" charset="0"/>
              </a:rPr>
              <a:t>S</a:t>
            </a:r>
            <a:endParaRPr lang="en-US" i="1" dirty="0">
              <a:latin typeface="Calibri" panose="020F0502020204030204" pitchFamily="34" charset="0"/>
              <a:cs typeface="Calibri" panose="020F0502020204030204" pitchFamily="34" charset="0"/>
            </a:endParaRPr>
          </a:p>
        </p:txBody>
      </p:sp>
      <p:sp>
        <p:nvSpPr>
          <p:cNvPr id="65" name="TextBox 64"/>
          <p:cNvSpPr txBox="1"/>
          <p:nvPr/>
        </p:nvSpPr>
        <p:spPr>
          <a:xfrm>
            <a:off x="7848600" y="4419600"/>
            <a:ext cx="1219200" cy="369332"/>
          </a:xfrm>
          <a:prstGeom prst="rect">
            <a:avLst/>
          </a:prstGeom>
          <a:noFill/>
        </p:spPr>
        <p:txBody>
          <a:bodyPr wrap="square" rtlCol="0">
            <a:spAutoFit/>
          </a:bodyPr>
          <a:lstStyle/>
          <a:p>
            <a:r>
              <a:rPr lang="sr-Latn-RS" i="1" dirty="0">
                <a:latin typeface="Calibri" panose="020F0502020204030204" pitchFamily="34" charset="0"/>
                <a:cs typeface="Calibri" panose="020F0502020204030204" pitchFamily="34" charset="0"/>
              </a:rPr>
              <a:t>P(S)</a:t>
            </a:r>
            <a:r>
              <a:rPr lang="en-US" i="1" dirty="0">
                <a:latin typeface="Calibri" panose="020F0502020204030204" pitchFamily="34" charset="0"/>
                <a:cs typeface="Calibri" panose="020F0502020204030204" pitchFamily="34" charset="0"/>
              </a:rPr>
              <a:t>=1-F(S)</a:t>
            </a:r>
          </a:p>
        </p:txBody>
      </p:sp>
      <p:sp>
        <p:nvSpPr>
          <p:cNvPr id="66" name="TextBox 65"/>
          <p:cNvSpPr txBox="1"/>
          <p:nvPr/>
        </p:nvSpPr>
        <p:spPr>
          <a:xfrm>
            <a:off x="7086600" y="3657600"/>
            <a:ext cx="535724" cy="369332"/>
          </a:xfrm>
          <a:prstGeom prst="rect">
            <a:avLst/>
          </a:prstGeom>
          <a:noFill/>
        </p:spPr>
        <p:txBody>
          <a:bodyPr wrap="none" rtlCol="0">
            <a:spAutoFit/>
          </a:bodyPr>
          <a:lstStyle/>
          <a:p>
            <a:r>
              <a:rPr lang="sr-Latn-RS" i="1" dirty="0">
                <a:latin typeface="Calibri" panose="020F0502020204030204" pitchFamily="34" charset="0"/>
                <a:cs typeface="Calibri" panose="020F0502020204030204" pitchFamily="34" charset="0"/>
              </a:rPr>
              <a:t>F(S)</a:t>
            </a:r>
            <a:endParaRPr lang="en-US" i="1" dirty="0">
              <a:latin typeface="Calibri" panose="020F0502020204030204" pitchFamily="34" charset="0"/>
              <a:cs typeface="Calibri" panose="020F0502020204030204" pitchFamily="34" charset="0"/>
            </a:endParaRPr>
          </a:p>
        </p:txBody>
      </p:sp>
      <p:cxnSp>
        <p:nvCxnSpPr>
          <p:cNvPr id="68" name="Shape 67"/>
          <p:cNvCxnSpPr>
            <a:stCxn id="65" idx="2"/>
          </p:cNvCxnSpPr>
          <p:nvPr/>
        </p:nvCxnSpPr>
        <p:spPr>
          <a:xfrm rot="5400000">
            <a:off x="7918969" y="4794773"/>
            <a:ext cx="545072" cy="533390"/>
          </a:xfrm>
          <a:prstGeom prst="bentConnector3">
            <a:avLst>
              <a:gd name="adj1" fmla="val 50000"/>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0" name="Shape 69"/>
          <p:cNvCxnSpPr>
            <a:stCxn id="66" idx="2"/>
          </p:cNvCxnSpPr>
          <p:nvPr/>
        </p:nvCxnSpPr>
        <p:spPr>
          <a:xfrm rot="5400000">
            <a:off x="6528899" y="3898837"/>
            <a:ext cx="697469" cy="953659"/>
          </a:xfrm>
          <a:prstGeom prst="bentConnector2">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1"/>
          </p:nvPr>
        </p:nvSpPr>
        <p:spPr/>
        <p:txBody>
          <a:bodyPr/>
          <a:lstStyle/>
          <a:p>
            <a:fld id="{707FE137-0C1A-4C05-8B34-1D89C94DB814}" type="slidenum">
              <a:rPr lang="en-GB" smtClean="0"/>
              <a:pPr/>
              <a:t>39</a:t>
            </a:fld>
            <a:endParaRPr lang="en-GB" dirty="0"/>
          </a:p>
        </p:txBody>
      </p:sp>
    </p:spTree>
    <p:extLst>
      <p:ext uri="{BB962C8B-B14F-4D97-AF65-F5344CB8AC3E}">
        <p14:creationId xmlns:p14="http://schemas.microsoft.com/office/powerpoint/2010/main" val="2073092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Revenue Management Department</a:t>
            </a:r>
            <a:endParaRPr lang="en-US" dirty="0"/>
          </a:p>
        </p:txBody>
      </p:sp>
      <p:sp>
        <p:nvSpPr>
          <p:cNvPr id="3" name="Content Placeholder 2"/>
          <p:cNvSpPr>
            <a:spLocks noGrp="1"/>
          </p:cNvSpPr>
          <p:nvPr>
            <p:ph idx="1"/>
          </p:nvPr>
        </p:nvSpPr>
        <p:spPr/>
        <p:txBody>
          <a:bodyPr>
            <a:normAutofit/>
          </a:bodyPr>
          <a:lstStyle/>
          <a:p>
            <a:pPr marL="285750" indent="-285750" algn="just">
              <a:buFont typeface="Arial" panose="020B0604020202020204" pitchFamily="34" charset="0"/>
              <a:buChar char="•"/>
            </a:pPr>
            <a:r>
              <a:rPr lang="en-US" sz="2400" dirty="0"/>
              <a:t>The function of revenue management departments:</a:t>
            </a:r>
            <a:endParaRPr lang="sr-Latn-RS" sz="2400" dirty="0"/>
          </a:p>
          <a:p>
            <a:pPr marL="1028700" lvl="1" algn="just">
              <a:buFont typeface="Arial" panose="020B0604020202020204" pitchFamily="34" charset="0"/>
              <a:buChar char="•"/>
            </a:pPr>
            <a:endParaRPr lang="sr-Latn-RS" sz="2000" dirty="0"/>
          </a:p>
          <a:p>
            <a:pPr marL="1028700" lvl="1" algn="just">
              <a:buFont typeface="Arial" panose="020B0604020202020204" pitchFamily="34" charset="0"/>
              <a:buChar char="•"/>
            </a:pPr>
            <a:r>
              <a:rPr lang="sr-Latn-RS" sz="2000" dirty="0"/>
              <a:t>T</a:t>
            </a:r>
            <a:r>
              <a:rPr lang="en-US" sz="2000" dirty="0"/>
              <a:t>o</a:t>
            </a:r>
            <a:r>
              <a:rPr lang="sr-Latn-RS" sz="2000" dirty="0"/>
              <a:t> </a:t>
            </a:r>
            <a:r>
              <a:rPr lang="en-US" sz="2000" dirty="0"/>
              <a:t>allocate the physical space available on each individual flight-leg, augmented</a:t>
            </a:r>
            <a:r>
              <a:rPr lang="sr-Latn-RS" sz="2000" dirty="0"/>
              <a:t> </a:t>
            </a:r>
            <a:r>
              <a:rPr lang="en-US" sz="2000" dirty="0"/>
              <a:t>by overbooking limits, between the different fare and rate bases available for</a:t>
            </a:r>
            <a:r>
              <a:rPr lang="sr-Latn-RS" sz="2000" dirty="0"/>
              <a:t> </a:t>
            </a:r>
            <a:r>
              <a:rPr lang="en-US" sz="2000" dirty="0"/>
              <a:t>sale on that leg</a:t>
            </a:r>
            <a:endParaRPr lang="sr-Latn-RS" sz="2000" dirty="0"/>
          </a:p>
          <a:p>
            <a:pPr marL="1028700" lvl="1" algn="just">
              <a:buFont typeface="Arial" panose="020B0604020202020204" pitchFamily="34" charset="0"/>
              <a:buChar char="•"/>
            </a:pPr>
            <a:endParaRPr lang="sr-Latn-RS" sz="2000" dirty="0"/>
          </a:p>
          <a:p>
            <a:pPr marL="285750" indent="-285750" algn="just">
              <a:buFont typeface="Arial" panose="020B0604020202020204" pitchFamily="34" charset="0"/>
              <a:buChar char="•"/>
            </a:pPr>
            <a:r>
              <a:rPr lang="sr-Latn-RS" sz="2400" dirty="0"/>
              <a:t>T</a:t>
            </a:r>
            <a:r>
              <a:rPr lang="en-US" sz="2400" dirty="0"/>
              <a:t>he purpose of revenue management</a:t>
            </a:r>
            <a:endParaRPr lang="sr-Latn-RS" sz="2400" dirty="0"/>
          </a:p>
          <a:p>
            <a:pPr marL="1028700" lvl="1" algn="just">
              <a:buFont typeface="Arial" panose="020B0604020202020204" pitchFamily="34" charset="0"/>
              <a:buChar char="•"/>
            </a:pPr>
            <a:endParaRPr lang="sr-Latn-RS" sz="2000" dirty="0"/>
          </a:p>
          <a:p>
            <a:pPr marL="1028700" lvl="1" algn="just">
              <a:buFont typeface="Arial" panose="020B0604020202020204" pitchFamily="34" charset="0"/>
              <a:buChar char="•"/>
            </a:pPr>
            <a:r>
              <a:rPr lang="sr-Latn-RS" sz="2000" dirty="0"/>
              <a:t>T</a:t>
            </a:r>
            <a:r>
              <a:rPr lang="en-US" sz="2000" dirty="0"/>
              <a:t>o limit the number of seats offered at the </a:t>
            </a:r>
            <a:r>
              <a:rPr lang="sr-Latn-RS" sz="2000" dirty="0"/>
              <a:t>lowest fare </a:t>
            </a:r>
            <a:r>
              <a:rPr lang="en-US" sz="2000" dirty="0"/>
              <a:t>so that passengers who are willing to pay more can buy their tickets at the last minute</a:t>
            </a:r>
            <a:endParaRPr lang="sr-Latn-R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a:t>
            </a:fld>
            <a:endParaRPr lang="en-GB" dirty="0"/>
          </a:p>
        </p:txBody>
      </p:sp>
      <p:pic>
        <p:nvPicPr>
          <p:cNvPr id="6" name="Picture 4" descr="MP90044223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00" y="3079077"/>
            <a:ext cx="1219200" cy="1626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6029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199" y="1600200"/>
            <a:ext cx="8046675" cy="4525963"/>
          </a:xfrm>
        </p:spPr>
        <p:txBody>
          <a:bodyPr/>
          <a:lstStyle/>
          <a:p>
            <a:pPr marL="0" indent="0">
              <a:buNone/>
            </a:pPr>
            <a:endParaRPr lang="sr-Latn-RS" sz="2000" i="1" dirty="0"/>
          </a:p>
          <a:p>
            <a:pPr algn="just"/>
            <a:r>
              <a:rPr lang="en-US" sz="2400" dirty="0"/>
              <a:t>Expected Marginal Revenue </a:t>
            </a:r>
            <a:r>
              <a:rPr lang="en-US" sz="2200" dirty="0"/>
              <a:t>is</a:t>
            </a:r>
            <a:r>
              <a:rPr lang="sr-Latn-RS" sz="2200" dirty="0"/>
              <a:t> </a:t>
            </a:r>
            <a:r>
              <a:rPr lang="en-US" sz="2200" i="1" dirty="0">
                <a:solidFill>
                  <a:srgbClr val="C00000"/>
                </a:solidFill>
              </a:rPr>
              <a:t>probability multiplied by the average tariff level (f</a:t>
            </a:r>
            <a:r>
              <a:rPr lang="en-US" sz="2200" i="1" baseline="-25000" dirty="0">
                <a:solidFill>
                  <a:srgbClr val="C00000"/>
                </a:solidFill>
              </a:rPr>
              <a:t>i</a:t>
            </a:r>
            <a:r>
              <a:rPr lang="en-US" sz="2200" i="1" dirty="0">
                <a:solidFill>
                  <a:srgbClr val="C00000"/>
                </a:solidFill>
              </a:rPr>
              <a:t>) in the respective tariff class</a:t>
            </a:r>
            <a:r>
              <a:rPr lang="sr-Latn-RS" sz="2200" i="1" dirty="0">
                <a:solidFill>
                  <a:srgbClr val="C00000"/>
                </a:solidFill>
              </a:rPr>
              <a:t>:</a:t>
            </a:r>
            <a:endParaRPr lang="en-US" sz="2200" i="1" dirty="0"/>
          </a:p>
          <a:p>
            <a:endParaRPr lang="sr-Latn-RS" sz="2200" i="1" dirty="0"/>
          </a:p>
          <a:p>
            <a:endParaRPr lang="sr-Latn-RS" sz="2200" i="1" dirty="0"/>
          </a:p>
          <a:p>
            <a:endParaRPr lang="sr-Latn-RS" sz="2200" i="1" dirty="0"/>
          </a:p>
          <a:p>
            <a:endParaRPr lang="sr-Latn-RS" sz="2200" dirty="0"/>
          </a:p>
        </p:txBody>
      </p:sp>
      <p:pic>
        <p:nvPicPr>
          <p:cNvPr id="7" name="Picture 6" descr="GettyImages-491732451-58b8442b3df78c060e67c9f8.jpg"/>
          <p:cNvPicPr>
            <a:picLocks noChangeAspect="1"/>
          </p:cNvPicPr>
          <p:nvPr/>
        </p:nvPicPr>
        <p:blipFill>
          <a:blip r:embed="rId2" cstate="print"/>
          <a:stretch>
            <a:fillRect/>
          </a:stretch>
        </p:blipFill>
        <p:spPr>
          <a:xfrm>
            <a:off x="4343400" y="3657600"/>
            <a:ext cx="4572000" cy="2678906"/>
          </a:xfrm>
          <a:prstGeom prst="rect">
            <a:avLst/>
          </a:prstGeom>
        </p:spPr>
      </p:pic>
      <p:sp>
        <p:nvSpPr>
          <p:cNvPr id="61" name="Right Triangle 60"/>
          <p:cNvSpPr/>
          <p:nvPr/>
        </p:nvSpPr>
        <p:spPr>
          <a:xfrm>
            <a:off x="7696200" y="4876800"/>
            <a:ext cx="1066800" cy="1143000"/>
          </a:xfrm>
          <a:prstGeom prst="rtTriangle">
            <a:avLst/>
          </a:prstGeom>
          <a:solidFill>
            <a:srgbClr val="00B0F0">
              <a:alpha val="31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p:txBody>
          <a:bodyPr/>
          <a:lstStyle/>
          <a:p>
            <a:r>
              <a:rPr lang="en-US" dirty="0"/>
              <a:t>Expected Marginal Revenue</a:t>
            </a:r>
          </a:p>
        </p:txBody>
      </p:sp>
      <p:grpSp>
        <p:nvGrpSpPr>
          <p:cNvPr id="55" name="Group 54"/>
          <p:cNvGrpSpPr/>
          <p:nvPr/>
        </p:nvGrpSpPr>
        <p:grpSpPr>
          <a:xfrm>
            <a:off x="7696200" y="4876800"/>
            <a:ext cx="1066800" cy="1143000"/>
            <a:chOff x="7772400" y="4876800"/>
            <a:chExt cx="1066800" cy="1143000"/>
          </a:xfrm>
        </p:grpSpPr>
        <p:cxnSp>
          <p:nvCxnSpPr>
            <p:cNvPr id="9" name="Straight Connector 8"/>
            <p:cNvCxnSpPr/>
            <p:nvPr/>
          </p:nvCxnSpPr>
          <p:spPr>
            <a:xfrm>
              <a:off x="7772400" y="4876800"/>
              <a:ext cx="0" cy="11430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001000" y="5181600"/>
              <a:ext cx="0" cy="838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848600" y="4953000"/>
              <a:ext cx="0" cy="10668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924800" y="5029200"/>
              <a:ext cx="0" cy="9906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077200" y="5257800"/>
              <a:ext cx="0" cy="7620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153400" y="5334000"/>
              <a:ext cx="0" cy="6858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229600" y="5486400"/>
              <a:ext cx="0" cy="5334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305800" y="5562600"/>
              <a:ext cx="0" cy="457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382000" y="5638800"/>
              <a:ext cx="0" cy="3810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458200" y="5715000"/>
              <a:ext cx="0" cy="3048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534400" y="5791200"/>
              <a:ext cx="0" cy="2286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610600" y="5867400"/>
              <a:ext cx="0" cy="1524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686800" y="5943600"/>
              <a:ext cx="0" cy="76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8763000" y="5943600"/>
              <a:ext cx="0" cy="76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839200" y="5943600"/>
              <a:ext cx="0" cy="7620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7543800" y="6019800"/>
            <a:ext cx="288862" cy="369332"/>
          </a:xfrm>
          <a:prstGeom prst="rect">
            <a:avLst/>
          </a:prstGeom>
          <a:noFill/>
        </p:spPr>
        <p:txBody>
          <a:bodyPr wrap="none" rtlCol="0">
            <a:spAutoFit/>
          </a:bodyPr>
          <a:lstStyle/>
          <a:p>
            <a:r>
              <a:rPr lang="sr-Latn-RS" i="1" dirty="0">
                <a:latin typeface="Calibri" panose="020F0502020204030204" pitchFamily="34" charset="0"/>
                <a:cs typeface="Calibri" panose="020F0502020204030204" pitchFamily="34" charset="0"/>
              </a:rPr>
              <a:t>S</a:t>
            </a:r>
            <a:endParaRPr lang="en-US" i="1" dirty="0">
              <a:latin typeface="Calibri" panose="020F0502020204030204" pitchFamily="34" charset="0"/>
              <a:cs typeface="Calibri" panose="020F0502020204030204" pitchFamily="34" charset="0"/>
            </a:endParaRPr>
          </a:p>
        </p:txBody>
      </p:sp>
      <p:sp>
        <p:nvSpPr>
          <p:cNvPr id="65" name="TextBox 64"/>
          <p:cNvSpPr txBox="1"/>
          <p:nvPr/>
        </p:nvSpPr>
        <p:spPr>
          <a:xfrm>
            <a:off x="8382000" y="4419600"/>
            <a:ext cx="548548" cy="369332"/>
          </a:xfrm>
          <a:prstGeom prst="rect">
            <a:avLst/>
          </a:prstGeom>
          <a:noFill/>
        </p:spPr>
        <p:txBody>
          <a:bodyPr wrap="none" rtlCol="0">
            <a:spAutoFit/>
          </a:bodyPr>
          <a:lstStyle/>
          <a:p>
            <a:r>
              <a:rPr lang="sr-Latn-RS" i="1" dirty="0">
                <a:latin typeface="Calibri" panose="020F0502020204030204" pitchFamily="34" charset="0"/>
                <a:cs typeface="Calibri" panose="020F0502020204030204" pitchFamily="34" charset="0"/>
              </a:rPr>
              <a:t>P(S)</a:t>
            </a:r>
            <a:endParaRPr lang="en-US" i="1" dirty="0">
              <a:latin typeface="Calibri" panose="020F0502020204030204" pitchFamily="34" charset="0"/>
              <a:cs typeface="Calibri" panose="020F0502020204030204" pitchFamily="34" charset="0"/>
            </a:endParaRPr>
          </a:p>
        </p:txBody>
      </p:sp>
      <p:sp>
        <p:nvSpPr>
          <p:cNvPr id="66" name="TextBox 65"/>
          <p:cNvSpPr txBox="1"/>
          <p:nvPr/>
        </p:nvSpPr>
        <p:spPr>
          <a:xfrm>
            <a:off x="7086600" y="3657600"/>
            <a:ext cx="535724" cy="369332"/>
          </a:xfrm>
          <a:prstGeom prst="rect">
            <a:avLst/>
          </a:prstGeom>
          <a:noFill/>
        </p:spPr>
        <p:txBody>
          <a:bodyPr wrap="none" rtlCol="0">
            <a:spAutoFit/>
          </a:bodyPr>
          <a:lstStyle/>
          <a:p>
            <a:r>
              <a:rPr lang="sr-Latn-RS" i="1" dirty="0">
                <a:latin typeface="Calibri" panose="020F0502020204030204" pitchFamily="34" charset="0"/>
                <a:cs typeface="Calibri" panose="020F0502020204030204" pitchFamily="34" charset="0"/>
              </a:rPr>
              <a:t>F(S)</a:t>
            </a:r>
            <a:endParaRPr lang="en-US" i="1" dirty="0">
              <a:latin typeface="Calibri" panose="020F0502020204030204" pitchFamily="34" charset="0"/>
              <a:cs typeface="Calibri" panose="020F0502020204030204" pitchFamily="34" charset="0"/>
            </a:endParaRPr>
          </a:p>
        </p:txBody>
      </p:sp>
      <p:cxnSp>
        <p:nvCxnSpPr>
          <p:cNvPr id="68" name="Shape 67"/>
          <p:cNvCxnSpPr>
            <a:stCxn id="65" idx="2"/>
          </p:cNvCxnSpPr>
          <p:nvPr/>
        </p:nvCxnSpPr>
        <p:spPr>
          <a:xfrm rot="5400000">
            <a:off x="8018003" y="4695731"/>
            <a:ext cx="545071" cy="731473"/>
          </a:xfrm>
          <a:prstGeom prst="bentConnector2">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0" name="Shape 69"/>
          <p:cNvCxnSpPr>
            <a:stCxn id="66" idx="2"/>
          </p:cNvCxnSpPr>
          <p:nvPr/>
        </p:nvCxnSpPr>
        <p:spPr>
          <a:xfrm rot="5400000">
            <a:off x="6528899" y="3898837"/>
            <a:ext cx="697469" cy="953659"/>
          </a:xfrm>
          <a:prstGeom prst="bentConnector2">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45063" name="Object 7"/>
          <p:cNvGraphicFramePr>
            <a:graphicFrameLocks noChangeAspect="1"/>
          </p:cNvGraphicFramePr>
          <p:nvPr/>
        </p:nvGraphicFramePr>
        <p:xfrm>
          <a:off x="862251" y="3442493"/>
          <a:ext cx="2390775" cy="430213"/>
        </p:xfrm>
        <a:graphic>
          <a:graphicData uri="http://schemas.openxmlformats.org/presentationml/2006/ole">
            <mc:AlternateContent xmlns:mc="http://schemas.openxmlformats.org/markup-compatibility/2006">
              <mc:Choice xmlns:v="urn:schemas-microsoft-com:vml" Requires="v">
                <p:oleObj name="Equation" r:id="rId3" imgW="1270000" imgH="228600" progId="Equation.3">
                  <p:embed/>
                </p:oleObj>
              </mc:Choice>
              <mc:Fallback>
                <p:oleObj name="Equation" r:id="rId3" imgW="1270000" imgH="228600" progId="Equation.3">
                  <p:embed/>
                  <p:pic>
                    <p:nvPicPr>
                      <p:cNvPr id="0" name="Picture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2251" y="3442493"/>
                        <a:ext cx="2390775" cy="430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Slide Number Placeholder 3"/>
          <p:cNvSpPr>
            <a:spLocks noGrp="1"/>
          </p:cNvSpPr>
          <p:nvPr>
            <p:ph type="sldNum" sz="quarter" idx="11"/>
          </p:nvPr>
        </p:nvSpPr>
        <p:spPr/>
        <p:txBody>
          <a:bodyPr/>
          <a:lstStyle/>
          <a:p>
            <a:fld id="{707FE137-0C1A-4C05-8B34-1D89C94DB814}" type="slidenum">
              <a:rPr lang="en-GB" smtClean="0"/>
              <a:pPr/>
              <a:t>40</a:t>
            </a:fld>
            <a:endParaRPr lang="en-GB" dirty="0"/>
          </a:p>
        </p:txBody>
      </p:sp>
    </p:spTree>
    <p:extLst>
      <p:ext uri="{BB962C8B-B14F-4D97-AF65-F5344CB8AC3E}">
        <p14:creationId xmlns:p14="http://schemas.microsoft.com/office/powerpoint/2010/main" val="32847911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Single-Leg Seat-Inventory Control Problem</a:t>
            </a:r>
            <a:br>
              <a:rPr lang="sr-Latn-RS" sz="2600" dirty="0"/>
            </a:br>
            <a:r>
              <a:rPr lang="en-US" sz="2600" dirty="0"/>
              <a:t>Non-nested</a:t>
            </a:r>
            <a:r>
              <a:rPr lang="sr-Latn-RS" sz="2600" dirty="0"/>
              <a:t> model</a:t>
            </a:r>
            <a:endParaRPr lang="en-US" sz="2600" dirty="0"/>
          </a:p>
        </p:txBody>
      </p:sp>
      <p:sp>
        <p:nvSpPr>
          <p:cNvPr id="3" name="Content Placeholder 2"/>
          <p:cNvSpPr>
            <a:spLocks noGrp="1"/>
          </p:cNvSpPr>
          <p:nvPr>
            <p:ph sz="quarter" idx="1"/>
          </p:nvPr>
        </p:nvSpPr>
        <p:spPr>
          <a:xfrm>
            <a:off x="457199" y="1600200"/>
            <a:ext cx="8264013" cy="4525963"/>
          </a:xfrm>
        </p:spPr>
        <p:txBody>
          <a:bodyPr>
            <a:normAutofit/>
          </a:bodyPr>
          <a:lstStyle/>
          <a:p>
            <a:pPr marL="342900" indent="-342900">
              <a:lnSpc>
                <a:spcPct val="150000"/>
              </a:lnSpc>
              <a:spcBef>
                <a:spcPts val="1200"/>
              </a:spcBef>
              <a:buFont typeface="Arial" panose="020B0604020202020204" pitchFamily="34" charset="0"/>
              <a:buChar char="•"/>
            </a:pPr>
            <a:r>
              <a:rPr lang="en-US" sz="2000" dirty="0"/>
              <a:t>Every flight leg is independent of other legs and is optimized separately.</a:t>
            </a:r>
            <a:endParaRPr lang="sr-Latn-RS" sz="2000" dirty="0"/>
          </a:p>
          <a:p>
            <a:pPr marL="342900" indent="-342900">
              <a:lnSpc>
                <a:spcPct val="150000"/>
              </a:lnSpc>
              <a:spcBef>
                <a:spcPts val="1200"/>
              </a:spcBef>
              <a:buFont typeface="Arial" panose="020B0604020202020204" pitchFamily="34" charset="0"/>
              <a:buChar char="•"/>
            </a:pPr>
            <a:r>
              <a:rPr lang="sr-Latn-RS" sz="2000" dirty="0"/>
              <a:t>Problem</a:t>
            </a:r>
            <a:r>
              <a:rPr lang="en-US" sz="2000" dirty="0"/>
              <a:t> definition</a:t>
            </a:r>
            <a:r>
              <a:rPr lang="sr-Latn-RS" sz="2000" dirty="0"/>
              <a:t>: </a:t>
            </a:r>
            <a:r>
              <a:rPr lang="en-US" sz="2000" dirty="0"/>
              <a:t>to determine how many seats should be allocated to each tariff class in an attempt to maximize the total revenue</a:t>
            </a:r>
            <a:r>
              <a:rPr lang="sr-Latn-RS" sz="2000" i="1" dirty="0"/>
              <a:t>.</a:t>
            </a:r>
          </a:p>
          <a:p>
            <a:pPr marL="342900" indent="-342900" algn="just">
              <a:lnSpc>
                <a:spcPct val="150000"/>
              </a:lnSpc>
              <a:spcBef>
                <a:spcPts val="1200"/>
              </a:spcBef>
              <a:spcAft>
                <a:spcPts val="1200"/>
              </a:spcAft>
              <a:buFont typeface="Arial" panose="020B0604020202020204" pitchFamily="34" charset="0"/>
              <a:buChar char="•"/>
            </a:pPr>
            <a:r>
              <a:rPr lang="sr-Latn-RS" sz="2000" dirty="0">
                <a:solidFill>
                  <a:srgbClr val="C00000"/>
                </a:solidFill>
              </a:rPr>
              <a:t>Littlewood (1972): </a:t>
            </a:r>
            <a:r>
              <a:rPr lang="en-US" sz="2000" dirty="0"/>
              <a:t>as long as the expected marginal revenue from a seat for a higher tariff passenger (</a:t>
            </a:r>
            <a:r>
              <a:rPr lang="en-US" sz="2000" i="1" dirty="0"/>
              <a:t>f</a:t>
            </a:r>
            <a:r>
              <a:rPr lang="en-US" sz="2000" i="1" baseline="-25000" dirty="0"/>
              <a:t>1</a:t>
            </a:r>
            <a:r>
              <a:rPr lang="en-US" sz="2000" i="1" dirty="0"/>
              <a:t>) </a:t>
            </a:r>
            <a:r>
              <a:rPr lang="en-US" sz="2000" dirty="0"/>
              <a:t>is larger than that of a lower fare passenger (</a:t>
            </a:r>
            <a:r>
              <a:rPr lang="en-US" sz="2000" i="1" dirty="0"/>
              <a:t>f</a:t>
            </a:r>
            <a:r>
              <a:rPr lang="en-US" sz="2000" i="1" baseline="-25000" dirty="0"/>
              <a:t>2</a:t>
            </a:r>
            <a:r>
              <a:rPr lang="en-US" sz="2000" i="1" dirty="0"/>
              <a:t>) </a:t>
            </a:r>
            <a:r>
              <a:rPr lang="en-US" sz="2000" dirty="0"/>
              <a:t>, then that seat should not be sold at a lower fare.</a:t>
            </a:r>
            <a:endParaRPr lang="sr-Latn-RS" sz="2000" dirty="0"/>
          </a:p>
          <a:p>
            <a:pPr algn="just">
              <a:lnSpc>
                <a:spcPct val="150000"/>
              </a:lnSpc>
              <a:spcBef>
                <a:spcPts val="1200"/>
              </a:spcBef>
              <a:spcAft>
                <a:spcPts val="1200"/>
              </a:spcAft>
            </a:pPr>
            <a:endParaRPr lang="en-US" sz="2000" dirty="0"/>
          </a:p>
        </p:txBody>
      </p:sp>
      <p:graphicFrame>
        <p:nvGraphicFramePr>
          <p:cNvPr id="5" name="Object 4"/>
          <p:cNvGraphicFramePr>
            <a:graphicFrameLocks noChangeAspect="1"/>
          </p:cNvGraphicFramePr>
          <p:nvPr/>
        </p:nvGraphicFramePr>
        <p:xfrm>
          <a:off x="3276600" y="5181600"/>
          <a:ext cx="2387601" cy="461241"/>
        </p:xfrm>
        <a:graphic>
          <a:graphicData uri="http://schemas.openxmlformats.org/presentationml/2006/ole">
            <mc:AlternateContent xmlns:mc="http://schemas.openxmlformats.org/markup-compatibility/2006">
              <mc:Choice xmlns:v="urn:schemas-microsoft-com:vml" Requires="v">
                <p:oleObj name="Equation" r:id="rId2" imgW="1117115" imgH="215806" progId="Equation.3">
                  <p:embed/>
                </p:oleObj>
              </mc:Choice>
              <mc:Fallback>
                <p:oleObj name="Equation" r:id="rId2" imgW="1117115" imgH="215806" progId="Equation.3">
                  <p:embed/>
                  <p:pic>
                    <p:nvPicPr>
                      <p:cNvPr id="0"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5181600"/>
                        <a:ext cx="2387601" cy="46124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Slide Number Placeholder 3"/>
          <p:cNvSpPr>
            <a:spLocks noGrp="1"/>
          </p:cNvSpPr>
          <p:nvPr>
            <p:ph type="sldNum" sz="quarter" idx="11"/>
          </p:nvPr>
        </p:nvSpPr>
        <p:spPr/>
        <p:txBody>
          <a:bodyPr/>
          <a:lstStyle/>
          <a:p>
            <a:fld id="{707FE137-0C1A-4C05-8B34-1D89C94DB814}" type="slidenum">
              <a:rPr lang="en-GB" smtClean="0"/>
              <a:pPr/>
              <a:t>41</a:t>
            </a:fld>
            <a:endParaRPr lang="en-GB" dirty="0"/>
          </a:p>
        </p:txBody>
      </p:sp>
    </p:spTree>
    <p:extLst>
      <p:ext uri="{BB962C8B-B14F-4D97-AF65-F5344CB8AC3E}">
        <p14:creationId xmlns:p14="http://schemas.microsoft.com/office/powerpoint/2010/main" val="29556149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Single-Leg Seat-Inventory Control Problem</a:t>
            </a:r>
            <a:br>
              <a:rPr lang="sr-Latn-RS" sz="2600" dirty="0"/>
            </a:br>
            <a:r>
              <a:rPr lang="en-US" sz="2600" dirty="0"/>
              <a:t>Non-nested</a:t>
            </a:r>
            <a:r>
              <a:rPr lang="sr-Latn-RS" sz="2600" dirty="0"/>
              <a:t> model</a:t>
            </a:r>
            <a:endParaRPr lang="en-US" sz="2200" i="1" dirty="0"/>
          </a:p>
        </p:txBody>
      </p:sp>
      <p:sp>
        <p:nvSpPr>
          <p:cNvPr id="3" name="Content Placeholder 2"/>
          <p:cNvSpPr>
            <a:spLocks noGrp="1"/>
          </p:cNvSpPr>
          <p:nvPr>
            <p:ph sz="quarter" idx="1"/>
          </p:nvPr>
        </p:nvSpPr>
        <p:spPr>
          <a:xfrm>
            <a:off x="228600" y="1527048"/>
            <a:ext cx="8577072" cy="4572000"/>
          </a:xfrm>
        </p:spPr>
        <p:txBody>
          <a:bodyPr/>
          <a:lstStyle/>
          <a:p>
            <a:pPr marL="285750" indent="-285750">
              <a:buFont typeface="Arial" panose="020B0604020202020204" pitchFamily="34" charset="0"/>
              <a:buChar char="•"/>
            </a:pPr>
            <a:r>
              <a:rPr lang="en-US" dirty="0"/>
              <a:t>Example</a:t>
            </a:r>
            <a:r>
              <a:rPr lang="sr-Latn-RS" dirty="0"/>
              <a:t>: </a:t>
            </a:r>
          </a:p>
          <a:p>
            <a:pPr lvl="1"/>
            <a:r>
              <a:rPr lang="en-US" sz="2000" dirty="0"/>
              <a:t>Two tariffs</a:t>
            </a:r>
            <a:r>
              <a:rPr lang="sr-Latn-RS" sz="2000" dirty="0"/>
              <a:t>: $250 (</a:t>
            </a:r>
            <a:r>
              <a:rPr lang="sr-Latn-RS" sz="2000" i="1" dirty="0"/>
              <a:t>f</a:t>
            </a:r>
            <a:r>
              <a:rPr lang="sr-Latn-RS" sz="2000" i="1" baseline="-25000" dirty="0"/>
              <a:t>1</a:t>
            </a:r>
            <a:r>
              <a:rPr lang="sr-Latn-RS" sz="2000" dirty="0"/>
              <a:t>) </a:t>
            </a:r>
            <a:r>
              <a:rPr lang="en-US" sz="2000" dirty="0"/>
              <a:t>and</a:t>
            </a:r>
            <a:r>
              <a:rPr lang="sr-Latn-RS" sz="2000" dirty="0"/>
              <a:t> $100 (</a:t>
            </a:r>
            <a:r>
              <a:rPr lang="sr-Latn-RS" sz="2000" i="1" dirty="0"/>
              <a:t>f</a:t>
            </a:r>
            <a:r>
              <a:rPr lang="sr-Latn-RS" sz="2000" i="1" baseline="-25000" dirty="0"/>
              <a:t>2</a:t>
            </a:r>
            <a:r>
              <a:rPr lang="sr-Latn-RS" sz="2000" dirty="0"/>
              <a:t>)</a:t>
            </a:r>
          </a:p>
          <a:p>
            <a:pPr lvl="1"/>
            <a:r>
              <a:rPr lang="sr-Latn-RS" sz="2000" dirty="0"/>
              <a:t>A320=150 </a:t>
            </a:r>
            <a:r>
              <a:rPr lang="en-US" sz="2000" dirty="0"/>
              <a:t>seats</a:t>
            </a:r>
            <a:endParaRPr lang="sr-Latn-RS" sz="2000" dirty="0"/>
          </a:p>
          <a:p>
            <a:pPr lvl="1"/>
            <a:r>
              <a:rPr lang="en-US" sz="2000" dirty="0"/>
              <a:t>Demand distribution for high tariff</a:t>
            </a:r>
            <a:r>
              <a:rPr lang="sr-Latn-RS" sz="2000" dirty="0"/>
              <a:t>,  </a:t>
            </a:r>
            <a:r>
              <a:rPr lang="sr-Latn-RS" sz="2000" i="1" dirty="0"/>
              <a:t>N</a:t>
            </a:r>
            <a:r>
              <a:rPr lang="sr-Latn-RS" sz="2000" dirty="0"/>
              <a:t>(</a:t>
            </a:r>
            <a:r>
              <a:rPr lang="sr-Latn-RS" sz="2000" dirty="0">
                <a:sym typeface="Mathematica1"/>
              </a:rPr>
              <a:t>µ=</a:t>
            </a:r>
            <a:r>
              <a:rPr lang="sr-Latn-RS" sz="2000" dirty="0"/>
              <a:t>100, </a:t>
            </a:r>
            <a:r>
              <a:rPr lang="el-GR" sz="2000" dirty="0">
                <a:sym typeface="Mathematica1"/>
              </a:rPr>
              <a:t>σ</a:t>
            </a:r>
            <a:r>
              <a:rPr lang="sr-Latn-RS" sz="2000" dirty="0">
                <a:sym typeface="Mathematica1"/>
              </a:rPr>
              <a:t>=</a:t>
            </a:r>
            <a:r>
              <a:rPr lang="sr-Latn-RS" sz="2000" dirty="0"/>
              <a:t>15)</a:t>
            </a:r>
          </a:p>
          <a:p>
            <a:pPr lvl="1">
              <a:buNone/>
            </a:pPr>
            <a:endParaRPr lang="en-US" dirty="0"/>
          </a:p>
        </p:txBody>
      </p:sp>
      <p:graphicFrame>
        <p:nvGraphicFramePr>
          <p:cNvPr id="5" name="Chart 4"/>
          <p:cNvGraphicFramePr/>
          <p:nvPr>
            <p:extLst>
              <p:ext uri="{D42A27DB-BD31-4B8C-83A1-F6EECF244321}">
                <p14:modId xmlns:p14="http://schemas.microsoft.com/office/powerpoint/2010/main" val="3667635776"/>
              </p:ext>
            </p:extLst>
          </p:nvPr>
        </p:nvGraphicFramePr>
        <p:xfrm>
          <a:off x="3200400" y="3505200"/>
          <a:ext cx="5734050" cy="2847975"/>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Arrow Connector 6"/>
          <p:cNvCxnSpPr/>
          <p:nvPr/>
        </p:nvCxnSpPr>
        <p:spPr>
          <a:xfrm>
            <a:off x="7391400" y="5029200"/>
            <a:ext cx="0" cy="762000"/>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886200" y="4724400"/>
            <a:ext cx="498855" cy="276999"/>
          </a:xfrm>
          <a:prstGeom prst="rect">
            <a:avLst/>
          </a:prstGeom>
          <a:noFill/>
        </p:spPr>
        <p:txBody>
          <a:bodyPr wrap="none" rtlCol="0">
            <a:spAutoFit/>
          </a:bodyPr>
          <a:lstStyle/>
          <a:p>
            <a:r>
              <a:rPr lang="sr-Latn-RS" sz="1200" dirty="0">
                <a:solidFill>
                  <a:srgbClr val="0000FF"/>
                </a:solidFill>
                <a:latin typeface="Calibri" panose="020F0502020204030204" pitchFamily="34" charset="0"/>
                <a:cs typeface="Calibri" panose="020F0502020204030204" pitchFamily="34" charset="0"/>
              </a:rPr>
              <a:t>$105</a:t>
            </a:r>
            <a:endParaRPr lang="en-US" sz="1200" dirty="0">
              <a:solidFill>
                <a:srgbClr val="0000FF"/>
              </a:solidFill>
              <a:latin typeface="Calibri" panose="020F0502020204030204" pitchFamily="34" charset="0"/>
              <a:cs typeface="Calibri" panose="020F0502020204030204" pitchFamily="34" charset="0"/>
            </a:endParaRPr>
          </a:p>
        </p:txBody>
      </p:sp>
      <p:cxnSp>
        <p:nvCxnSpPr>
          <p:cNvPr id="10" name="Straight Arrow Connector 9"/>
          <p:cNvCxnSpPr/>
          <p:nvPr/>
        </p:nvCxnSpPr>
        <p:spPr>
          <a:xfrm flipH="1">
            <a:off x="3962400" y="5029200"/>
            <a:ext cx="3429000" cy="0"/>
          </a:xfrm>
          <a:prstGeom prst="straightConnector1">
            <a:avLst/>
          </a:prstGeom>
          <a:ln>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037674" y="5486400"/>
            <a:ext cx="429926" cy="276999"/>
          </a:xfrm>
          <a:prstGeom prst="rect">
            <a:avLst/>
          </a:prstGeom>
          <a:noFill/>
        </p:spPr>
        <p:txBody>
          <a:bodyPr wrap="none" rtlCol="0">
            <a:spAutoFit/>
          </a:bodyPr>
          <a:lstStyle/>
          <a:p>
            <a:r>
              <a:rPr lang="sr-Latn-RS" sz="1200" dirty="0">
                <a:solidFill>
                  <a:srgbClr val="0000FF"/>
                </a:solidFill>
                <a:latin typeface="Calibri" panose="020F0502020204030204" pitchFamily="34" charset="0"/>
                <a:cs typeface="Calibri" panose="020F0502020204030204" pitchFamily="34" charset="0"/>
              </a:rPr>
              <a:t>103</a:t>
            </a:r>
            <a:endParaRPr lang="en-US" sz="1200" dirty="0">
              <a:solidFill>
                <a:srgbClr val="0000FF"/>
              </a:solidFill>
              <a:latin typeface="Calibri" panose="020F0502020204030204" pitchFamily="34" charset="0"/>
              <a:cs typeface="Calibri" panose="020F0502020204030204" pitchFamily="34" charset="0"/>
            </a:endParaRPr>
          </a:p>
        </p:txBody>
      </p:sp>
      <p:grpSp>
        <p:nvGrpSpPr>
          <p:cNvPr id="16" name="Group 15"/>
          <p:cNvGrpSpPr/>
          <p:nvPr/>
        </p:nvGrpSpPr>
        <p:grpSpPr>
          <a:xfrm>
            <a:off x="3505200" y="5105400"/>
            <a:ext cx="4343400" cy="685800"/>
            <a:chOff x="4876800" y="2819400"/>
            <a:chExt cx="4343400" cy="685800"/>
          </a:xfrm>
        </p:grpSpPr>
        <p:cxnSp>
          <p:nvCxnSpPr>
            <p:cNvPr id="12" name="Straight Arrow Connector 11"/>
            <p:cNvCxnSpPr/>
            <p:nvPr/>
          </p:nvCxnSpPr>
          <p:spPr>
            <a:xfrm flipH="1">
              <a:off x="5334000" y="2819400"/>
              <a:ext cx="3474720" cy="0"/>
            </a:xfrm>
            <a:prstGeom prst="straightConnector1">
              <a:avLst/>
            </a:prstGeom>
            <a:noFill/>
            <a:ln w="9525" cap="flat" cmpd="sng" algn="ctr">
              <a:solidFill>
                <a:srgbClr val="00CC00"/>
              </a:solidFill>
              <a:prstDash val="solid"/>
              <a:tailEnd type="arrow"/>
            </a:ln>
            <a:effectLst/>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8839200" y="2819400"/>
              <a:ext cx="0" cy="685800"/>
            </a:xfrm>
            <a:prstGeom prst="straightConnector1">
              <a:avLst/>
            </a:prstGeom>
            <a:noFill/>
            <a:ln w="9525" cap="flat" cmpd="sng" algn="ctr">
              <a:solidFill>
                <a:srgbClr val="00CC00"/>
              </a:solidFill>
              <a:prstDash val="solid"/>
              <a:tailEnd type="arrow"/>
            </a:ln>
            <a:effectLst/>
          </p:spPr>
          <p:style>
            <a:lnRef idx="1">
              <a:schemeClr val="accent1"/>
            </a:lnRef>
            <a:fillRef idx="0">
              <a:schemeClr val="accent1"/>
            </a:fillRef>
            <a:effectRef idx="0">
              <a:schemeClr val="accent1"/>
            </a:effectRef>
            <a:fontRef idx="minor">
              <a:schemeClr val="tx1"/>
            </a:fontRef>
          </p:style>
        </p:cxnSp>
        <p:sp>
          <p:nvSpPr>
            <p:cNvPr id="14" name="TextBox 10"/>
            <p:cNvSpPr txBox="1"/>
            <p:nvPr/>
          </p:nvSpPr>
          <p:spPr>
            <a:xfrm>
              <a:off x="8788672" y="3200400"/>
              <a:ext cx="431528" cy="276999"/>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sr-Latn-RS" sz="1200" dirty="0">
                  <a:solidFill>
                    <a:srgbClr val="009644"/>
                  </a:solidFill>
                  <a:latin typeface="Calibri" panose="020F0502020204030204" pitchFamily="34" charset="0"/>
                  <a:cs typeface="Calibri" panose="020F0502020204030204" pitchFamily="34" charset="0"/>
                </a:rPr>
                <a:t>104</a:t>
              </a:r>
              <a:endParaRPr lang="en-US" sz="1200" dirty="0">
                <a:solidFill>
                  <a:srgbClr val="009644"/>
                </a:solidFill>
                <a:latin typeface="Calibri" panose="020F0502020204030204" pitchFamily="34" charset="0"/>
                <a:cs typeface="Calibri" panose="020F0502020204030204" pitchFamily="34" charset="0"/>
              </a:endParaRPr>
            </a:p>
          </p:txBody>
        </p:sp>
        <p:sp>
          <p:nvSpPr>
            <p:cNvPr id="15" name="TextBox 7"/>
            <p:cNvSpPr txBox="1"/>
            <p:nvPr/>
          </p:nvSpPr>
          <p:spPr>
            <a:xfrm>
              <a:off x="4876800" y="2819400"/>
              <a:ext cx="420308" cy="276999"/>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sr-Latn-RS" sz="1200" dirty="0">
                  <a:solidFill>
                    <a:srgbClr val="009644"/>
                  </a:solidFill>
                  <a:latin typeface="Calibri" panose="020F0502020204030204" pitchFamily="34" charset="0"/>
                  <a:cs typeface="Calibri" panose="020F0502020204030204" pitchFamily="34" charset="0"/>
                </a:rPr>
                <a:t>$98</a:t>
              </a:r>
              <a:endParaRPr lang="en-US" sz="1200" dirty="0">
                <a:solidFill>
                  <a:srgbClr val="009644"/>
                </a:solidFill>
                <a:latin typeface="Calibri" panose="020F0502020204030204" pitchFamily="34" charset="0"/>
                <a:cs typeface="Calibri" panose="020F0502020204030204" pitchFamily="34" charset="0"/>
              </a:endParaRPr>
            </a:p>
          </p:txBody>
        </p:sp>
      </p:grpSp>
      <p:sp>
        <p:nvSpPr>
          <p:cNvPr id="6" name="TextBox 5"/>
          <p:cNvSpPr txBox="1"/>
          <p:nvPr/>
        </p:nvSpPr>
        <p:spPr>
          <a:xfrm>
            <a:off x="312314" y="4493567"/>
            <a:ext cx="2759308" cy="646331"/>
          </a:xfrm>
          <a:prstGeom prst="rect">
            <a:avLst/>
          </a:prstGeom>
          <a:noFill/>
        </p:spPr>
        <p:txBody>
          <a:bodyPr wrap="square" rtlCol="0">
            <a:spAutoFit/>
          </a:bodyPr>
          <a:lstStyle/>
          <a:p>
            <a:r>
              <a:rPr lang="en-US" dirty="0"/>
              <a:t>The smallest value of EMR for </a:t>
            </a:r>
            <a:r>
              <a:rPr lang="en-US" i="1" dirty="0"/>
              <a:t>S</a:t>
            </a:r>
            <a:r>
              <a:rPr lang="en-US" i="1" baseline="-25000" dirty="0"/>
              <a:t>1</a:t>
            </a:r>
            <a:r>
              <a:rPr lang="en-US" i="1" dirty="0"/>
              <a:t> </a:t>
            </a:r>
            <a:r>
              <a:rPr lang="en-US" dirty="0"/>
              <a:t>is </a:t>
            </a:r>
            <a:r>
              <a:rPr lang="en-GB" dirty="0">
                <a:solidFill>
                  <a:srgbClr val="C00000"/>
                </a:solidFill>
                <a:latin typeface="Calibri" panose="020F0502020204030204" pitchFamily="34" charset="0"/>
                <a:cs typeface="Calibri" panose="020F0502020204030204" pitchFamily="34" charset="0"/>
              </a:rPr>
              <a:t>103</a:t>
            </a:r>
            <a:r>
              <a:rPr lang="sr-Latn-RS" dirty="0">
                <a:solidFill>
                  <a:srgbClr val="C00000"/>
                </a:solidFill>
                <a:latin typeface="Calibri" panose="020F0502020204030204" pitchFamily="34" charset="0"/>
                <a:cs typeface="Calibri" panose="020F0502020204030204" pitchFamily="34" charset="0"/>
              </a:rPr>
              <a:t>. </a:t>
            </a:r>
            <a:r>
              <a:rPr lang="en-US" dirty="0">
                <a:solidFill>
                  <a:srgbClr val="C00000"/>
                </a:solidFill>
                <a:latin typeface="Calibri" panose="020F0502020204030204" pitchFamily="34" charset="0"/>
                <a:cs typeface="Calibri" panose="020F0502020204030204" pitchFamily="34" charset="0"/>
              </a:rPr>
              <a:t>seat</a:t>
            </a:r>
          </a:p>
        </p:txBody>
      </p:sp>
      <p:sp>
        <p:nvSpPr>
          <p:cNvPr id="4" name="Slide Number Placeholder 3"/>
          <p:cNvSpPr>
            <a:spLocks noGrp="1"/>
          </p:cNvSpPr>
          <p:nvPr>
            <p:ph type="sldNum" sz="quarter" idx="11"/>
          </p:nvPr>
        </p:nvSpPr>
        <p:spPr/>
        <p:txBody>
          <a:bodyPr/>
          <a:lstStyle/>
          <a:p>
            <a:fld id="{707FE137-0C1A-4C05-8B34-1D89C94DB814}" type="slidenum">
              <a:rPr lang="en-GB" smtClean="0"/>
              <a:pPr/>
              <a:t>42</a:t>
            </a:fld>
            <a:endParaRPr lang="en-GB" dirty="0"/>
          </a:p>
        </p:txBody>
      </p:sp>
    </p:spTree>
    <p:extLst>
      <p:ext uri="{BB962C8B-B14F-4D97-AF65-F5344CB8AC3E}">
        <p14:creationId xmlns:p14="http://schemas.microsoft.com/office/powerpoint/2010/main" val="41924118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Single-Leg Seat-Inventory Control Problem</a:t>
            </a:r>
            <a:br>
              <a:rPr lang="sr-Latn-RS" sz="2400" dirty="0"/>
            </a:br>
            <a:r>
              <a:rPr lang="en-US" sz="2400" dirty="0"/>
              <a:t>Nested</a:t>
            </a:r>
            <a:r>
              <a:rPr lang="sr-Latn-RS" sz="2400" dirty="0"/>
              <a:t> model</a:t>
            </a:r>
            <a:endParaRPr lang="en-US" sz="2600"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
              </p:nvPr>
            </p:nvSpPr>
            <p:spPr>
              <a:xfrm>
                <a:off x="457199" y="1600200"/>
                <a:ext cx="8440995" cy="4525963"/>
              </a:xfrm>
            </p:spPr>
            <p:txBody>
              <a:bodyPr>
                <a:normAutofit/>
              </a:bodyPr>
              <a:lstStyle/>
              <a:p>
                <a:pPr marL="342900" indent="-342900" algn="just">
                  <a:spcBef>
                    <a:spcPts val="1200"/>
                  </a:spcBef>
                  <a:buFont typeface="Arial" panose="020B0604020202020204" pitchFamily="34" charset="0"/>
                  <a:buChar char="•"/>
                </a:pPr>
                <a:r>
                  <a:rPr lang="en-US" sz="2000" dirty="0">
                    <a:solidFill>
                      <a:schemeClr val="tx1"/>
                    </a:solidFill>
                  </a:rPr>
                  <a:t>Nested model with multiple tariffs generates the nested protection level for different tariff class based on expected marginal revenue (Belobaba, 1987). </a:t>
                </a:r>
                <a:endParaRPr lang="sr-Latn-RS" sz="2000" dirty="0">
                  <a:solidFill>
                    <a:schemeClr val="tx1"/>
                  </a:solidFill>
                </a:endParaRPr>
              </a:p>
              <a:p>
                <a:pPr marL="342900" indent="-342900">
                  <a:spcBef>
                    <a:spcPts val="1200"/>
                  </a:spcBef>
                  <a:buFont typeface="Arial" panose="020B0604020202020204" pitchFamily="34" charset="0"/>
                  <a:buChar char="•"/>
                </a:pPr>
                <a:r>
                  <a:rPr lang="en-US" sz="2000" dirty="0"/>
                  <a:t>The number of seats which should be protected for tariff class </a:t>
                </a:r>
                <a:r>
                  <a:rPr lang="en-US" sz="2000" i="1" dirty="0"/>
                  <a:t>i </a:t>
                </a:r>
                <a:r>
                  <a:rPr lang="en-US" sz="2000" dirty="0"/>
                  <a:t>over fare class </a:t>
                </a:r>
                <a:r>
                  <a:rPr lang="en-US" sz="2000" i="1" dirty="0"/>
                  <a:t>j </a:t>
                </a:r>
                <a:r>
                  <a:rPr lang="en-US" sz="2000" dirty="0"/>
                  <a:t>is</a:t>
                </a:r>
                <a:r>
                  <a:rPr lang="en-US" sz="2000" dirty="0">
                    <a:solidFill>
                      <a:schemeClr val="tx1"/>
                    </a:solidFill>
                  </a:rPr>
                  <a:t>:</a:t>
                </a:r>
                <a:endParaRPr lang="sr-Latn-RS" sz="2000" dirty="0">
                  <a:solidFill>
                    <a:schemeClr val="tx1"/>
                  </a:solidFill>
                </a:endParaRPr>
              </a:p>
              <a:p>
                <a:pPr>
                  <a:spcBef>
                    <a:spcPts val="1200"/>
                  </a:spcBef>
                </a:pPr>
                <a:endParaRPr lang="sr-Latn-RS" sz="2000" dirty="0">
                  <a:solidFill>
                    <a:schemeClr val="tx1"/>
                  </a:solidFill>
                </a:endParaRPr>
              </a:p>
              <a:p>
                <a:pPr>
                  <a:spcBef>
                    <a:spcPts val="1200"/>
                  </a:spcBef>
                </a:pPr>
                <a:endParaRPr lang="sr-Latn-RS" sz="2000" dirty="0">
                  <a:solidFill>
                    <a:schemeClr val="tx1"/>
                  </a:solidFill>
                </a:endParaRPr>
              </a:p>
              <a:p>
                <a:pPr>
                  <a:spcBef>
                    <a:spcPts val="1200"/>
                  </a:spcBef>
                </a:pPr>
                <a:endParaRPr lang="sr-Latn-RS" sz="2000" dirty="0">
                  <a:solidFill>
                    <a:schemeClr val="tx1"/>
                  </a:solidFill>
                </a:endParaRPr>
              </a:p>
              <a:p>
                <a:pPr marL="461963" indent="-461963">
                  <a:spcBef>
                    <a:spcPts val="1200"/>
                  </a:spcBef>
                </a:pPr>
                <a14:m>
                  <m:oMath xmlns:m="http://schemas.openxmlformats.org/officeDocument/2006/math">
                    <m:sSubSup>
                      <m:sSubSupPr>
                        <m:ctrlPr>
                          <a:rPr lang="en-US" sz="2000" i="1">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rPr>
                          <m:t>𝑆</m:t>
                        </m:r>
                      </m:e>
                      <m:sub>
                        <m:r>
                          <a:rPr lang="en-US" sz="2000" i="1">
                            <a:solidFill>
                              <a:schemeClr val="tx1"/>
                            </a:solidFill>
                            <a:latin typeface="Cambria Math" panose="02040503050406030204" pitchFamily="18" charset="0"/>
                          </a:rPr>
                          <m:t>𝑗</m:t>
                        </m:r>
                      </m:sub>
                      <m:sup>
                        <m:r>
                          <a:rPr lang="en-US" sz="2000" i="1">
                            <a:solidFill>
                              <a:schemeClr val="tx1"/>
                            </a:solidFill>
                            <a:latin typeface="Cambria Math" panose="02040503050406030204" pitchFamily="18" charset="0"/>
                          </a:rPr>
                          <m:t>𝑖</m:t>
                        </m:r>
                      </m:sup>
                    </m:sSubSup>
                  </m:oMath>
                </a14:m>
                <a:r>
                  <a:rPr lang="en-US" sz="2000" dirty="0">
                    <a:solidFill>
                      <a:schemeClr val="tx1"/>
                    </a:solidFill>
                  </a:rPr>
                  <a:t> </a:t>
                </a:r>
                <a:r>
                  <a:rPr lang="sr-Latn-RS" sz="2000" dirty="0">
                    <a:solidFill>
                      <a:schemeClr val="tx1"/>
                    </a:solidFill>
                  </a:rPr>
                  <a:t>- </a:t>
                </a:r>
                <a:r>
                  <a:rPr lang="en-US" sz="2000" dirty="0"/>
                  <a:t>the number of seats that should be protected for higher class </a:t>
                </a:r>
                <a:r>
                  <a:rPr lang="en-US" sz="2000" i="1" dirty="0"/>
                  <a:t>i</a:t>
                </a:r>
                <a:r>
                  <a:rPr lang="en-US" sz="2000" dirty="0"/>
                  <a:t> over class </a:t>
                </a:r>
                <a:r>
                  <a:rPr lang="en-US" sz="2000" i="1" dirty="0"/>
                  <a:t>j</a:t>
                </a:r>
                <a:r>
                  <a:rPr lang="sr-Latn-RS" sz="2000" i="1" dirty="0">
                    <a:solidFill>
                      <a:schemeClr val="tx1"/>
                    </a:solidFill>
                  </a:rPr>
                  <a:t>;</a:t>
                </a:r>
              </a:p>
              <a:p>
                <a:pPr>
                  <a:spcBef>
                    <a:spcPts val="1200"/>
                  </a:spcBef>
                </a:pPr>
                <a:r>
                  <a:rPr lang="en-US" sz="2000" i="1" dirty="0">
                    <a:solidFill>
                      <a:schemeClr val="tx1"/>
                    </a:solidFill>
                  </a:rPr>
                  <a:t>f</a:t>
                </a:r>
                <a:r>
                  <a:rPr lang="en-US" sz="2000" i="1" baseline="-25000" dirty="0">
                    <a:solidFill>
                      <a:schemeClr val="tx1"/>
                    </a:solidFill>
                  </a:rPr>
                  <a:t>i</a:t>
                </a:r>
                <a:r>
                  <a:rPr lang="en-US" sz="2000" dirty="0">
                    <a:solidFill>
                      <a:schemeClr val="tx1"/>
                    </a:solidFill>
                  </a:rPr>
                  <a:t> </a:t>
                </a:r>
                <a:r>
                  <a:rPr lang="en-US" sz="2000" dirty="0"/>
                  <a:t>and</a:t>
                </a:r>
                <a:r>
                  <a:rPr lang="en-US" sz="2000" i="1" dirty="0">
                    <a:solidFill>
                      <a:schemeClr val="tx1"/>
                    </a:solidFill>
                  </a:rPr>
                  <a:t> f</a:t>
                </a:r>
                <a:r>
                  <a:rPr lang="en-US" sz="2000" i="1" baseline="-25000" dirty="0">
                    <a:solidFill>
                      <a:schemeClr val="tx1"/>
                    </a:solidFill>
                  </a:rPr>
                  <a:t>j</a:t>
                </a:r>
                <a:r>
                  <a:rPr lang="en-US" sz="2000" dirty="0">
                    <a:solidFill>
                      <a:schemeClr val="tx1"/>
                    </a:solidFill>
                  </a:rPr>
                  <a:t> </a:t>
                </a:r>
                <a:r>
                  <a:rPr lang="sr-Latn-RS" sz="2000" dirty="0">
                    <a:solidFill>
                      <a:schemeClr val="tx1"/>
                    </a:solidFill>
                  </a:rPr>
                  <a:t>-</a:t>
                </a:r>
                <a:r>
                  <a:rPr lang="en-US" sz="2000" dirty="0">
                    <a:solidFill>
                      <a:schemeClr val="tx1"/>
                    </a:solidFill>
                  </a:rPr>
                  <a:t> </a:t>
                </a:r>
                <a:r>
                  <a:rPr lang="en-US" sz="2000" dirty="0"/>
                  <a:t>the average tariff levels for the two classes </a:t>
                </a:r>
                <a:r>
                  <a:rPr lang="en-US" sz="2000" i="1" dirty="0"/>
                  <a:t>i </a:t>
                </a:r>
                <a:r>
                  <a:rPr lang="en-US" sz="2000" dirty="0"/>
                  <a:t>and </a:t>
                </a:r>
                <a:r>
                  <a:rPr lang="en-US" sz="2000" i="1" dirty="0"/>
                  <a:t>j</a:t>
                </a:r>
                <a:r>
                  <a:rPr lang="en-US" sz="2000" dirty="0"/>
                  <a:t> respectively.</a:t>
                </a:r>
                <a:endParaRPr lang="sr-Latn-RS" sz="2000" dirty="0">
                  <a:solidFill>
                    <a:schemeClr val="tx1"/>
                  </a:solidFill>
                </a:endParaRPr>
              </a:p>
              <a:p>
                <a:pPr>
                  <a:spcBef>
                    <a:spcPts val="1200"/>
                  </a:spcBef>
                </a:pPr>
                <a:endParaRPr lang="en-US" sz="2000" dirty="0">
                  <a:solidFill>
                    <a:schemeClr val="tx1"/>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sz="quarter" idx="1"/>
              </p:nvPr>
            </p:nvSpPr>
            <p:spPr>
              <a:xfrm>
                <a:off x="457199" y="1600200"/>
                <a:ext cx="8440995" cy="4525963"/>
              </a:xfrm>
              <a:blipFill>
                <a:blip r:embed="rId4"/>
                <a:stretch>
                  <a:fillRect l="-722" t="-809" r="-650"/>
                </a:stretch>
              </a:blipFill>
            </p:spPr>
            <p:txBody>
              <a:bodyPr/>
              <a:lstStyle/>
              <a:p>
                <a:r>
                  <a:rPr lang="en-US">
                    <a:noFill/>
                  </a:rPr>
                  <a:t> </a:t>
                </a:r>
              </a:p>
            </p:txBody>
          </p:sp>
        </mc:Fallback>
      </mc:AlternateContent>
      <p:graphicFrame>
        <p:nvGraphicFramePr>
          <p:cNvPr id="4" name="Object 2"/>
          <p:cNvGraphicFramePr>
            <a:graphicFrameLocks noChangeAspect="1"/>
          </p:cNvGraphicFramePr>
          <p:nvPr/>
        </p:nvGraphicFramePr>
        <p:xfrm>
          <a:off x="1905000" y="3813048"/>
          <a:ext cx="3319462" cy="534988"/>
        </p:xfrm>
        <a:graphic>
          <a:graphicData uri="http://schemas.openxmlformats.org/presentationml/2006/ole">
            <mc:AlternateContent xmlns:mc="http://schemas.openxmlformats.org/markup-compatibility/2006">
              <mc:Choice xmlns:v="urn:schemas-microsoft-com:vml" Requires="v">
                <p:oleObj name="Equation" r:id="rId5" imgW="1574800" imgH="254000" progId="Equation.3">
                  <p:embed/>
                </p:oleObj>
              </mc:Choice>
              <mc:Fallback>
                <p:oleObj name="Equation" r:id="rId5" imgW="1574800" imgH="254000" progId="Equation.3">
                  <p:embed/>
                  <p:pic>
                    <p:nvPicPr>
                      <p:cNvPr id="0" name="Picture 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00" y="3813048"/>
                        <a:ext cx="3319462" cy="5349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Slide Number Placeholder 5"/>
          <p:cNvSpPr>
            <a:spLocks noGrp="1"/>
          </p:cNvSpPr>
          <p:nvPr>
            <p:ph type="sldNum" sz="quarter" idx="11"/>
          </p:nvPr>
        </p:nvSpPr>
        <p:spPr/>
        <p:txBody>
          <a:bodyPr/>
          <a:lstStyle/>
          <a:p>
            <a:fld id="{707FE137-0C1A-4C05-8B34-1D89C94DB814}" type="slidenum">
              <a:rPr lang="en-GB" smtClean="0"/>
              <a:pPr/>
              <a:t>43</a:t>
            </a:fld>
            <a:endParaRPr lang="en-GB" dirty="0"/>
          </a:p>
        </p:txBody>
      </p:sp>
    </p:spTree>
    <p:extLst>
      <p:ext uri="{BB962C8B-B14F-4D97-AF65-F5344CB8AC3E}">
        <p14:creationId xmlns:p14="http://schemas.microsoft.com/office/powerpoint/2010/main" val="40455758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Single-Leg Seat-Inventory Control Problem</a:t>
            </a:r>
            <a:br>
              <a:rPr lang="sr-Latn-RS" sz="2800" dirty="0"/>
            </a:br>
            <a:r>
              <a:rPr lang="en-US" sz="2800" dirty="0"/>
              <a:t>Nested</a:t>
            </a:r>
            <a:r>
              <a:rPr lang="sr-Latn-RS" sz="2800" dirty="0"/>
              <a:t> model</a:t>
            </a:r>
            <a:endParaRPr lang="en-US" sz="2600"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
              </p:nvPr>
            </p:nvSpPr>
            <p:spPr>
              <a:xfrm>
                <a:off x="301752" y="1527048"/>
                <a:ext cx="8503920" cy="4873752"/>
              </a:xfrm>
            </p:spPr>
            <p:txBody>
              <a:bodyPr>
                <a:normAutofit/>
              </a:bodyPr>
              <a:lstStyle/>
              <a:p>
                <a:pPr marL="342900" indent="-342900">
                  <a:buFont typeface="Arial" panose="020B0604020202020204" pitchFamily="34" charset="0"/>
                  <a:buChar char="•"/>
                </a:pPr>
                <a:r>
                  <a:rPr lang="en-US" sz="2000" dirty="0">
                    <a:solidFill>
                      <a:schemeClr val="tx1"/>
                    </a:solidFill>
                  </a:rPr>
                  <a:t>Highest tariff class is denoted as 1</a:t>
                </a:r>
                <a:r>
                  <a:rPr lang="sr-Latn-RS" sz="2000" dirty="0">
                    <a:solidFill>
                      <a:schemeClr val="tx1"/>
                    </a:solidFill>
                  </a:rPr>
                  <a:t>,</a:t>
                </a:r>
                <a:r>
                  <a:rPr lang="en-US" sz="2000" dirty="0">
                    <a:solidFill>
                      <a:schemeClr val="tx1"/>
                    </a:solidFill>
                  </a:rPr>
                  <a:t> and the lowest tariff class as </a:t>
                </a:r>
                <a:r>
                  <a:rPr lang="en-US" sz="2000" i="1" dirty="0">
                    <a:solidFill>
                      <a:schemeClr val="tx1"/>
                    </a:solidFill>
                  </a:rPr>
                  <a:t>n</a:t>
                </a:r>
                <a:r>
                  <a:rPr lang="en-US" sz="2000" dirty="0">
                    <a:solidFill>
                      <a:schemeClr val="tx1"/>
                    </a:solidFill>
                  </a:rPr>
                  <a:t>, the number of seats protected for the highest tariff class </a:t>
                </a:r>
                <a:r>
                  <a:rPr lang="sr-Cyrl-RS" sz="2000" dirty="0">
                    <a:solidFill>
                      <a:schemeClr val="tx1"/>
                    </a:solidFill>
                  </a:rPr>
                  <a:t>(П</a:t>
                </a:r>
                <a:r>
                  <a:rPr lang="sr-Cyrl-RS" sz="2000" baseline="-25000" dirty="0">
                    <a:solidFill>
                      <a:schemeClr val="tx1"/>
                    </a:solidFill>
                  </a:rPr>
                  <a:t>1</a:t>
                </a:r>
                <a:r>
                  <a:rPr lang="sr-Cyrl-RS" sz="2000" dirty="0">
                    <a:solidFill>
                      <a:schemeClr val="tx1"/>
                    </a:solidFill>
                  </a:rPr>
                  <a:t>) </a:t>
                </a:r>
                <a:r>
                  <a:rPr lang="en-US" sz="2000" dirty="0">
                    <a:solidFill>
                      <a:schemeClr val="tx1"/>
                    </a:solidFill>
                  </a:rPr>
                  <a:t>is </a:t>
                </a:r>
                <a14:m>
                  <m:oMath xmlns:m="http://schemas.openxmlformats.org/officeDocument/2006/math">
                    <m:sSubSup>
                      <m:sSubSupPr>
                        <m:ctrlPr>
                          <a:rPr lang="en-US" sz="2000" i="1">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rPr>
                          <m:t>𝑆</m:t>
                        </m:r>
                      </m:e>
                      <m:sub>
                        <m:r>
                          <a:rPr lang="en-US" sz="2000" i="1">
                            <a:solidFill>
                              <a:schemeClr val="tx1"/>
                            </a:solidFill>
                            <a:latin typeface="Cambria Math" panose="02040503050406030204" pitchFamily="18" charset="0"/>
                          </a:rPr>
                          <m:t>2</m:t>
                        </m:r>
                      </m:sub>
                      <m:sup>
                        <m:r>
                          <a:rPr lang="en-US" sz="2000" i="1">
                            <a:solidFill>
                              <a:schemeClr val="tx1"/>
                            </a:solidFill>
                            <a:latin typeface="Cambria Math" panose="02040503050406030204" pitchFamily="18" charset="0"/>
                          </a:rPr>
                          <m:t>1</m:t>
                        </m:r>
                      </m:sup>
                    </m:sSubSup>
                  </m:oMath>
                </a14:m>
                <a:r>
                  <a:rPr lang="en-US" sz="2000" dirty="0">
                    <a:solidFill>
                      <a:schemeClr val="tx1"/>
                    </a:solidFill>
                  </a:rPr>
                  <a:t> satisfying:</a:t>
                </a:r>
              </a:p>
              <a:p>
                <a:pPr marL="0" indent="0" algn="just">
                  <a:spcBef>
                    <a:spcPts val="1200"/>
                  </a:spcBef>
                  <a:spcAft>
                    <a:spcPts val="1200"/>
                  </a:spcAft>
                  <a:buNone/>
                </a:pPr>
                <a:r>
                  <a:rPr lang="sr-Latn-RS" sz="2000" dirty="0">
                    <a:solidFill>
                      <a:schemeClr val="tx1">
                        <a:lumMod val="50000"/>
                      </a:schemeClr>
                    </a:solidFill>
                  </a:rPr>
                  <a:t>      </a:t>
                </a:r>
                <a14:m>
                  <m:oMath xmlns:m="http://schemas.openxmlformats.org/officeDocument/2006/math">
                    <m:r>
                      <a:rPr lang="en-US" sz="2000" i="1">
                        <a:solidFill>
                          <a:schemeClr val="tx1">
                            <a:lumMod val="50000"/>
                          </a:schemeClr>
                        </a:solidFill>
                        <a:latin typeface="Cambria Math" panose="02040503050406030204" pitchFamily="18" charset="0"/>
                      </a:rPr>
                      <m:t>𝐸𝑀𝑅</m:t>
                    </m:r>
                    <m:d>
                      <m:dPr>
                        <m:ctrlPr>
                          <a:rPr lang="en-US" sz="2000" i="1">
                            <a:solidFill>
                              <a:schemeClr val="tx1">
                                <a:lumMod val="50000"/>
                              </a:schemeClr>
                            </a:solidFill>
                            <a:latin typeface="Cambria Math" panose="02040503050406030204" pitchFamily="18" charset="0"/>
                          </a:rPr>
                        </m:ctrlPr>
                      </m:dPr>
                      <m:e>
                        <m:sSubSup>
                          <m:sSubSupPr>
                            <m:ctrlPr>
                              <a:rPr lang="en-US" sz="2000" i="1">
                                <a:solidFill>
                                  <a:schemeClr val="tx1">
                                    <a:lumMod val="50000"/>
                                  </a:schemeClr>
                                </a:solidFill>
                                <a:latin typeface="Cambria Math" panose="02040503050406030204" pitchFamily="18" charset="0"/>
                              </a:rPr>
                            </m:ctrlPr>
                          </m:sSubSupPr>
                          <m:e>
                            <m:r>
                              <a:rPr lang="en-US" sz="2000" i="1">
                                <a:solidFill>
                                  <a:schemeClr val="tx1">
                                    <a:lumMod val="50000"/>
                                  </a:schemeClr>
                                </a:solidFill>
                                <a:latin typeface="Cambria Math" panose="02040503050406030204" pitchFamily="18" charset="0"/>
                              </a:rPr>
                              <m:t>𝑆</m:t>
                            </m:r>
                          </m:e>
                          <m:sub>
                            <m:r>
                              <a:rPr lang="en-US" sz="2000" i="1">
                                <a:solidFill>
                                  <a:schemeClr val="tx1">
                                    <a:lumMod val="50000"/>
                                  </a:schemeClr>
                                </a:solidFill>
                                <a:latin typeface="Cambria Math" panose="02040503050406030204" pitchFamily="18" charset="0"/>
                              </a:rPr>
                              <m:t>2</m:t>
                            </m:r>
                          </m:sub>
                          <m:sup>
                            <m:r>
                              <a:rPr lang="en-US" sz="2000" i="1">
                                <a:solidFill>
                                  <a:schemeClr val="tx1">
                                    <a:lumMod val="50000"/>
                                  </a:schemeClr>
                                </a:solidFill>
                                <a:latin typeface="Cambria Math" panose="02040503050406030204" pitchFamily="18" charset="0"/>
                              </a:rPr>
                              <m:t>1</m:t>
                            </m:r>
                          </m:sup>
                        </m:sSubSup>
                      </m:e>
                    </m:d>
                    <m:r>
                      <a:rPr lang="en-US" sz="2000" i="1">
                        <a:solidFill>
                          <a:schemeClr val="tx1">
                            <a:lumMod val="50000"/>
                          </a:schemeClr>
                        </a:solidFill>
                        <a:latin typeface="Cambria Math" panose="02040503050406030204" pitchFamily="18" charset="0"/>
                      </a:rPr>
                      <m:t>= </m:t>
                    </m:r>
                    <m:sSub>
                      <m:sSubPr>
                        <m:ctrlPr>
                          <a:rPr lang="en-US" sz="2000" i="1">
                            <a:solidFill>
                              <a:schemeClr val="tx1">
                                <a:lumMod val="50000"/>
                              </a:schemeClr>
                            </a:solidFill>
                            <a:latin typeface="Cambria Math" panose="02040503050406030204" pitchFamily="18" charset="0"/>
                          </a:rPr>
                        </m:ctrlPr>
                      </m:sSubPr>
                      <m:e>
                        <m:r>
                          <a:rPr lang="en-US" sz="2000" i="1">
                            <a:solidFill>
                              <a:schemeClr val="tx1">
                                <a:lumMod val="50000"/>
                              </a:schemeClr>
                            </a:solidFill>
                            <a:latin typeface="Cambria Math" panose="02040503050406030204" pitchFamily="18" charset="0"/>
                          </a:rPr>
                          <m:t>𝑓</m:t>
                        </m:r>
                      </m:e>
                      <m:sub>
                        <m:r>
                          <a:rPr lang="en-US" sz="2000" i="1">
                            <a:solidFill>
                              <a:schemeClr val="tx1">
                                <a:lumMod val="50000"/>
                              </a:schemeClr>
                            </a:solidFill>
                            <a:latin typeface="Cambria Math" panose="02040503050406030204" pitchFamily="18" charset="0"/>
                          </a:rPr>
                          <m:t>1</m:t>
                        </m:r>
                      </m:sub>
                    </m:sSub>
                    <m:r>
                      <a:rPr lang="en-US" sz="2000" i="1">
                        <a:solidFill>
                          <a:schemeClr val="tx1">
                            <a:lumMod val="50000"/>
                          </a:schemeClr>
                        </a:solidFill>
                        <a:latin typeface="Cambria Math" panose="02040503050406030204" pitchFamily="18" charset="0"/>
                      </a:rPr>
                      <m:t>∙</m:t>
                    </m:r>
                    <m:sSub>
                      <m:sSubPr>
                        <m:ctrlPr>
                          <a:rPr lang="en-US" sz="2000" i="1">
                            <a:solidFill>
                              <a:schemeClr val="tx1">
                                <a:lumMod val="50000"/>
                              </a:schemeClr>
                            </a:solidFill>
                            <a:latin typeface="Cambria Math" panose="02040503050406030204" pitchFamily="18" charset="0"/>
                          </a:rPr>
                        </m:ctrlPr>
                      </m:sSubPr>
                      <m:e>
                        <m:acc>
                          <m:accPr>
                            <m:chr m:val="̅"/>
                            <m:ctrlPr>
                              <a:rPr lang="en-US" sz="2000" i="1">
                                <a:solidFill>
                                  <a:schemeClr val="tx1">
                                    <a:lumMod val="50000"/>
                                  </a:schemeClr>
                                </a:solidFill>
                                <a:latin typeface="Cambria Math" panose="02040503050406030204" pitchFamily="18" charset="0"/>
                              </a:rPr>
                            </m:ctrlPr>
                          </m:accPr>
                          <m:e>
                            <m:r>
                              <a:rPr lang="en-US" sz="2000" i="1">
                                <a:solidFill>
                                  <a:schemeClr val="tx1">
                                    <a:lumMod val="50000"/>
                                  </a:schemeClr>
                                </a:solidFill>
                                <a:latin typeface="Cambria Math" panose="02040503050406030204" pitchFamily="18" charset="0"/>
                              </a:rPr>
                              <m:t>𝑃</m:t>
                            </m:r>
                          </m:e>
                        </m:acc>
                      </m:e>
                      <m:sub>
                        <m:r>
                          <a:rPr lang="en-US" sz="2000" i="1">
                            <a:solidFill>
                              <a:schemeClr val="tx1">
                                <a:lumMod val="50000"/>
                              </a:schemeClr>
                            </a:solidFill>
                            <a:latin typeface="Cambria Math" panose="02040503050406030204" pitchFamily="18" charset="0"/>
                          </a:rPr>
                          <m:t>1</m:t>
                        </m:r>
                      </m:sub>
                    </m:sSub>
                    <m:d>
                      <m:dPr>
                        <m:ctrlPr>
                          <a:rPr lang="en-US" sz="2000" i="1">
                            <a:solidFill>
                              <a:schemeClr val="tx1">
                                <a:lumMod val="50000"/>
                              </a:schemeClr>
                            </a:solidFill>
                            <a:latin typeface="Cambria Math" panose="02040503050406030204" pitchFamily="18" charset="0"/>
                          </a:rPr>
                        </m:ctrlPr>
                      </m:dPr>
                      <m:e>
                        <m:sSubSup>
                          <m:sSubSupPr>
                            <m:ctrlPr>
                              <a:rPr lang="en-US" sz="2000" i="1">
                                <a:solidFill>
                                  <a:schemeClr val="tx1">
                                    <a:lumMod val="50000"/>
                                  </a:schemeClr>
                                </a:solidFill>
                                <a:latin typeface="Cambria Math" panose="02040503050406030204" pitchFamily="18" charset="0"/>
                              </a:rPr>
                            </m:ctrlPr>
                          </m:sSubSupPr>
                          <m:e>
                            <m:r>
                              <a:rPr lang="en-US" sz="2000" i="1">
                                <a:solidFill>
                                  <a:schemeClr val="tx1">
                                    <a:lumMod val="50000"/>
                                  </a:schemeClr>
                                </a:solidFill>
                                <a:latin typeface="Cambria Math" panose="02040503050406030204" pitchFamily="18" charset="0"/>
                              </a:rPr>
                              <m:t>𝑆</m:t>
                            </m:r>
                          </m:e>
                          <m:sub>
                            <m:r>
                              <a:rPr lang="en-US" sz="2000" i="1">
                                <a:solidFill>
                                  <a:schemeClr val="tx1">
                                    <a:lumMod val="50000"/>
                                  </a:schemeClr>
                                </a:solidFill>
                                <a:latin typeface="Cambria Math" panose="02040503050406030204" pitchFamily="18" charset="0"/>
                              </a:rPr>
                              <m:t>2</m:t>
                            </m:r>
                          </m:sub>
                          <m:sup>
                            <m:r>
                              <a:rPr lang="en-US" sz="2000" i="1">
                                <a:solidFill>
                                  <a:schemeClr val="tx1">
                                    <a:lumMod val="50000"/>
                                  </a:schemeClr>
                                </a:solidFill>
                                <a:latin typeface="Cambria Math" panose="02040503050406030204" pitchFamily="18" charset="0"/>
                              </a:rPr>
                              <m:t>1</m:t>
                            </m:r>
                          </m:sup>
                        </m:sSubSup>
                      </m:e>
                    </m:d>
                    <m:r>
                      <a:rPr lang="en-US" sz="2000" i="1">
                        <a:solidFill>
                          <a:schemeClr val="tx1">
                            <a:lumMod val="50000"/>
                          </a:schemeClr>
                        </a:solidFill>
                        <a:latin typeface="Cambria Math" panose="02040503050406030204" pitchFamily="18" charset="0"/>
                      </a:rPr>
                      <m:t>=</m:t>
                    </m:r>
                    <m:sSub>
                      <m:sSubPr>
                        <m:ctrlPr>
                          <a:rPr lang="en-US" sz="2000" i="1">
                            <a:solidFill>
                              <a:schemeClr val="tx1">
                                <a:lumMod val="50000"/>
                              </a:schemeClr>
                            </a:solidFill>
                            <a:latin typeface="Cambria Math" panose="02040503050406030204" pitchFamily="18" charset="0"/>
                          </a:rPr>
                        </m:ctrlPr>
                      </m:sSubPr>
                      <m:e>
                        <m:r>
                          <a:rPr lang="en-US" sz="2000" i="1">
                            <a:solidFill>
                              <a:schemeClr val="tx1">
                                <a:lumMod val="50000"/>
                              </a:schemeClr>
                            </a:solidFill>
                            <a:latin typeface="Cambria Math" panose="02040503050406030204" pitchFamily="18" charset="0"/>
                          </a:rPr>
                          <m:t>𝑓</m:t>
                        </m:r>
                      </m:e>
                      <m:sub>
                        <m:r>
                          <a:rPr lang="en-US" sz="2000" i="1">
                            <a:solidFill>
                              <a:schemeClr val="tx1">
                                <a:lumMod val="50000"/>
                              </a:schemeClr>
                            </a:solidFill>
                            <a:latin typeface="Cambria Math" panose="02040503050406030204" pitchFamily="18" charset="0"/>
                          </a:rPr>
                          <m:t>2</m:t>
                        </m:r>
                      </m:sub>
                    </m:sSub>
                  </m:oMath>
                </a14:m>
                <a:r>
                  <a:rPr lang="en-US" sz="2000" dirty="0">
                    <a:solidFill>
                      <a:schemeClr val="tx1">
                        <a:lumMod val="50000"/>
                      </a:schemeClr>
                    </a:solidFill>
                  </a:rPr>
                  <a:t>	</a:t>
                </a:r>
                <a:r>
                  <a:rPr lang="en-US" sz="2000" dirty="0">
                    <a:solidFill>
                      <a:schemeClr val="tx1"/>
                    </a:solidFill>
                  </a:rPr>
                  <a:t>					</a:t>
                </a:r>
              </a:p>
              <a:p>
                <a:pPr marL="342900" indent="-342900" algn="just">
                  <a:spcBef>
                    <a:spcPts val="1200"/>
                  </a:spcBef>
                  <a:spcAft>
                    <a:spcPts val="1200"/>
                  </a:spcAft>
                  <a:buFont typeface="Arial" panose="020B0604020202020204" pitchFamily="34" charset="0"/>
                  <a:buChar char="•"/>
                </a:pPr>
                <a:r>
                  <a:rPr lang="en-US" sz="2000" dirty="0">
                    <a:solidFill>
                      <a:schemeClr val="tx1"/>
                    </a:solidFill>
                  </a:rPr>
                  <a:t>The total protection level for the two highest tariff classes (</a:t>
                </a:r>
                <a:r>
                  <a:rPr lang="en-US" sz="2000" dirty="0">
                    <a:solidFill>
                      <a:schemeClr val="tx1"/>
                    </a:solidFill>
                    <a:sym typeface="Symbol" panose="05050102010706020507" pitchFamily="18" charset="2"/>
                  </a:rPr>
                  <a:t></a:t>
                </a:r>
                <a:r>
                  <a:rPr lang="en-US" sz="2000" baseline="-25000" dirty="0">
                    <a:solidFill>
                      <a:schemeClr val="tx1"/>
                    </a:solidFill>
                  </a:rPr>
                  <a:t>2</a:t>
                </a:r>
                <a:r>
                  <a:rPr lang="en-US" sz="2000" dirty="0">
                    <a:solidFill>
                      <a:schemeClr val="tx1"/>
                    </a:solidFill>
                  </a:rPr>
                  <a:t>) is the sum of the individual protection levels  </a:t>
                </a:r>
                <a14:m>
                  <m:oMath xmlns:m="http://schemas.openxmlformats.org/officeDocument/2006/math">
                    <m:sSubSup>
                      <m:sSubSupPr>
                        <m:ctrlPr>
                          <a:rPr lang="en-US" sz="2000" i="1">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rPr>
                          <m:t>𝑆</m:t>
                        </m:r>
                      </m:e>
                      <m:sub>
                        <m:r>
                          <a:rPr lang="en-US" sz="2000" i="1">
                            <a:solidFill>
                              <a:schemeClr val="tx1"/>
                            </a:solidFill>
                            <a:latin typeface="Cambria Math" panose="02040503050406030204" pitchFamily="18" charset="0"/>
                          </a:rPr>
                          <m:t>3</m:t>
                        </m:r>
                      </m:sub>
                      <m:sup>
                        <m:r>
                          <a:rPr lang="en-US" sz="2000" i="1">
                            <a:solidFill>
                              <a:schemeClr val="tx1"/>
                            </a:solidFill>
                            <a:latin typeface="Cambria Math" panose="02040503050406030204" pitchFamily="18" charset="0"/>
                          </a:rPr>
                          <m:t>1</m:t>
                        </m:r>
                      </m:sup>
                    </m:sSubSup>
                  </m:oMath>
                </a14:m>
                <a:r>
                  <a:rPr lang="en-US" sz="2000" dirty="0">
                    <a:solidFill>
                      <a:schemeClr val="tx1"/>
                    </a:solidFill>
                  </a:rPr>
                  <a:t> and </a:t>
                </a:r>
                <a14:m>
                  <m:oMath xmlns:m="http://schemas.openxmlformats.org/officeDocument/2006/math">
                    <m:sSubSup>
                      <m:sSubSupPr>
                        <m:ctrlPr>
                          <a:rPr lang="en-US" sz="2000" i="1">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rPr>
                          <m:t>𝑆</m:t>
                        </m:r>
                      </m:e>
                      <m:sub>
                        <m:r>
                          <a:rPr lang="en-US" sz="2000" i="1">
                            <a:solidFill>
                              <a:schemeClr val="tx1"/>
                            </a:solidFill>
                            <a:latin typeface="Cambria Math" panose="02040503050406030204" pitchFamily="18" charset="0"/>
                          </a:rPr>
                          <m:t>3</m:t>
                        </m:r>
                      </m:sub>
                      <m:sup>
                        <m:r>
                          <a:rPr lang="en-US" sz="2000" i="1">
                            <a:solidFill>
                              <a:schemeClr val="tx1"/>
                            </a:solidFill>
                            <a:latin typeface="Cambria Math" panose="02040503050406030204" pitchFamily="18" charset="0"/>
                          </a:rPr>
                          <m:t>1</m:t>
                        </m:r>
                      </m:sup>
                    </m:sSubSup>
                  </m:oMath>
                </a14:m>
                <a:r>
                  <a:rPr lang="en-US" sz="2000" dirty="0">
                    <a:solidFill>
                      <a:schemeClr val="tx1"/>
                    </a:solidFill>
                  </a:rPr>
                  <a:t>, satisfying:</a:t>
                </a:r>
              </a:p>
              <a:p>
                <a:pPr marL="0" indent="0" algn="just">
                  <a:spcBef>
                    <a:spcPts val="1200"/>
                  </a:spcBef>
                  <a:spcAft>
                    <a:spcPts val="1200"/>
                  </a:spcAft>
                  <a:buNone/>
                </a:pPr>
                <a14:m>
                  <m:oMath xmlns:m="http://schemas.openxmlformats.org/officeDocument/2006/math">
                    <m:r>
                      <a:rPr lang="sr-Latn-RS" sz="2000" b="0" i="1" smtClean="0">
                        <a:solidFill>
                          <a:schemeClr val="tx1">
                            <a:lumMod val="50000"/>
                          </a:schemeClr>
                        </a:solidFill>
                        <a:latin typeface="Cambria Math" panose="02040503050406030204" pitchFamily="18" charset="0"/>
                      </a:rPr>
                      <m:t>      </m:t>
                    </m:r>
                    <m:r>
                      <a:rPr lang="en-US" sz="2000" i="1">
                        <a:solidFill>
                          <a:schemeClr val="tx1">
                            <a:lumMod val="50000"/>
                          </a:schemeClr>
                        </a:solidFill>
                        <a:latin typeface="Cambria Math" panose="02040503050406030204" pitchFamily="18" charset="0"/>
                      </a:rPr>
                      <m:t>𝐸𝑀𝑅</m:t>
                    </m:r>
                    <m:d>
                      <m:dPr>
                        <m:ctrlPr>
                          <a:rPr lang="en-US" sz="2000" i="1">
                            <a:solidFill>
                              <a:schemeClr val="tx1">
                                <a:lumMod val="50000"/>
                              </a:schemeClr>
                            </a:solidFill>
                            <a:latin typeface="Cambria Math" panose="02040503050406030204" pitchFamily="18" charset="0"/>
                          </a:rPr>
                        </m:ctrlPr>
                      </m:dPr>
                      <m:e>
                        <m:sSubSup>
                          <m:sSubSupPr>
                            <m:ctrlPr>
                              <a:rPr lang="en-US" sz="2000" i="1">
                                <a:solidFill>
                                  <a:schemeClr val="tx1">
                                    <a:lumMod val="50000"/>
                                  </a:schemeClr>
                                </a:solidFill>
                                <a:latin typeface="Cambria Math" panose="02040503050406030204" pitchFamily="18" charset="0"/>
                              </a:rPr>
                            </m:ctrlPr>
                          </m:sSubSupPr>
                          <m:e>
                            <m:r>
                              <a:rPr lang="en-US" sz="2000" i="1">
                                <a:solidFill>
                                  <a:schemeClr val="tx1">
                                    <a:lumMod val="50000"/>
                                  </a:schemeClr>
                                </a:solidFill>
                                <a:latin typeface="Cambria Math" panose="02040503050406030204" pitchFamily="18" charset="0"/>
                              </a:rPr>
                              <m:t>𝑆</m:t>
                            </m:r>
                          </m:e>
                          <m:sub>
                            <m:r>
                              <a:rPr lang="en-US" sz="2000" i="1">
                                <a:solidFill>
                                  <a:schemeClr val="tx1">
                                    <a:lumMod val="50000"/>
                                  </a:schemeClr>
                                </a:solidFill>
                                <a:latin typeface="Cambria Math" panose="02040503050406030204" pitchFamily="18" charset="0"/>
                              </a:rPr>
                              <m:t>3</m:t>
                            </m:r>
                          </m:sub>
                          <m:sup>
                            <m:r>
                              <a:rPr lang="en-US" sz="2000" i="1">
                                <a:solidFill>
                                  <a:schemeClr val="tx1">
                                    <a:lumMod val="50000"/>
                                  </a:schemeClr>
                                </a:solidFill>
                                <a:latin typeface="Cambria Math" panose="02040503050406030204" pitchFamily="18" charset="0"/>
                              </a:rPr>
                              <m:t>1</m:t>
                            </m:r>
                          </m:sup>
                        </m:sSubSup>
                      </m:e>
                    </m:d>
                    <m:r>
                      <a:rPr lang="en-US" sz="2000" i="1">
                        <a:solidFill>
                          <a:schemeClr val="tx1">
                            <a:lumMod val="50000"/>
                          </a:schemeClr>
                        </a:solidFill>
                        <a:latin typeface="Cambria Math" panose="02040503050406030204" pitchFamily="18" charset="0"/>
                      </a:rPr>
                      <m:t>= </m:t>
                    </m:r>
                    <m:sSub>
                      <m:sSubPr>
                        <m:ctrlPr>
                          <a:rPr lang="en-US" sz="2000" i="1">
                            <a:solidFill>
                              <a:schemeClr val="tx1">
                                <a:lumMod val="50000"/>
                              </a:schemeClr>
                            </a:solidFill>
                            <a:latin typeface="Cambria Math" panose="02040503050406030204" pitchFamily="18" charset="0"/>
                          </a:rPr>
                        </m:ctrlPr>
                      </m:sSubPr>
                      <m:e>
                        <m:r>
                          <a:rPr lang="en-US" sz="2000" i="1">
                            <a:solidFill>
                              <a:schemeClr val="tx1">
                                <a:lumMod val="50000"/>
                              </a:schemeClr>
                            </a:solidFill>
                            <a:latin typeface="Cambria Math" panose="02040503050406030204" pitchFamily="18" charset="0"/>
                          </a:rPr>
                          <m:t>𝑓</m:t>
                        </m:r>
                      </m:e>
                      <m:sub>
                        <m:r>
                          <a:rPr lang="en-US" sz="2000" i="1">
                            <a:solidFill>
                              <a:schemeClr val="tx1">
                                <a:lumMod val="50000"/>
                              </a:schemeClr>
                            </a:solidFill>
                            <a:latin typeface="Cambria Math" panose="02040503050406030204" pitchFamily="18" charset="0"/>
                          </a:rPr>
                          <m:t>1</m:t>
                        </m:r>
                      </m:sub>
                    </m:sSub>
                    <m:r>
                      <a:rPr lang="en-US" sz="2000" i="1">
                        <a:solidFill>
                          <a:schemeClr val="tx1">
                            <a:lumMod val="50000"/>
                          </a:schemeClr>
                        </a:solidFill>
                        <a:latin typeface="Cambria Math" panose="02040503050406030204" pitchFamily="18" charset="0"/>
                      </a:rPr>
                      <m:t>∙</m:t>
                    </m:r>
                    <m:sSub>
                      <m:sSubPr>
                        <m:ctrlPr>
                          <a:rPr lang="en-US" sz="2000" i="1">
                            <a:solidFill>
                              <a:schemeClr val="tx1">
                                <a:lumMod val="50000"/>
                              </a:schemeClr>
                            </a:solidFill>
                            <a:latin typeface="Cambria Math" panose="02040503050406030204" pitchFamily="18" charset="0"/>
                          </a:rPr>
                        </m:ctrlPr>
                      </m:sSubPr>
                      <m:e>
                        <m:acc>
                          <m:accPr>
                            <m:chr m:val="̅"/>
                            <m:ctrlPr>
                              <a:rPr lang="en-US" sz="2000" i="1">
                                <a:solidFill>
                                  <a:schemeClr val="tx1">
                                    <a:lumMod val="50000"/>
                                  </a:schemeClr>
                                </a:solidFill>
                                <a:latin typeface="Cambria Math" panose="02040503050406030204" pitchFamily="18" charset="0"/>
                              </a:rPr>
                            </m:ctrlPr>
                          </m:accPr>
                          <m:e>
                            <m:r>
                              <a:rPr lang="en-US" sz="2000" i="1">
                                <a:solidFill>
                                  <a:schemeClr val="tx1">
                                    <a:lumMod val="50000"/>
                                  </a:schemeClr>
                                </a:solidFill>
                                <a:latin typeface="Cambria Math" panose="02040503050406030204" pitchFamily="18" charset="0"/>
                              </a:rPr>
                              <m:t>𝑃</m:t>
                            </m:r>
                          </m:e>
                        </m:acc>
                      </m:e>
                      <m:sub>
                        <m:r>
                          <a:rPr lang="en-US" sz="2000" i="1">
                            <a:solidFill>
                              <a:schemeClr val="tx1">
                                <a:lumMod val="50000"/>
                              </a:schemeClr>
                            </a:solidFill>
                            <a:latin typeface="Cambria Math" panose="02040503050406030204" pitchFamily="18" charset="0"/>
                          </a:rPr>
                          <m:t>1</m:t>
                        </m:r>
                      </m:sub>
                    </m:sSub>
                    <m:d>
                      <m:dPr>
                        <m:ctrlPr>
                          <a:rPr lang="en-US" sz="2000" i="1">
                            <a:solidFill>
                              <a:schemeClr val="tx1">
                                <a:lumMod val="50000"/>
                              </a:schemeClr>
                            </a:solidFill>
                            <a:latin typeface="Cambria Math" panose="02040503050406030204" pitchFamily="18" charset="0"/>
                          </a:rPr>
                        </m:ctrlPr>
                      </m:dPr>
                      <m:e>
                        <m:sSubSup>
                          <m:sSubSupPr>
                            <m:ctrlPr>
                              <a:rPr lang="en-US" sz="2000" i="1">
                                <a:solidFill>
                                  <a:schemeClr val="tx1">
                                    <a:lumMod val="50000"/>
                                  </a:schemeClr>
                                </a:solidFill>
                                <a:latin typeface="Cambria Math" panose="02040503050406030204" pitchFamily="18" charset="0"/>
                              </a:rPr>
                            </m:ctrlPr>
                          </m:sSubSupPr>
                          <m:e>
                            <m:r>
                              <a:rPr lang="en-US" sz="2000" i="1">
                                <a:solidFill>
                                  <a:schemeClr val="tx1">
                                    <a:lumMod val="50000"/>
                                  </a:schemeClr>
                                </a:solidFill>
                                <a:latin typeface="Cambria Math" panose="02040503050406030204" pitchFamily="18" charset="0"/>
                              </a:rPr>
                              <m:t>𝑆</m:t>
                            </m:r>
                          </m:e>
                          <m:sub>
                            <m:r>
                              <a:rPr lang="en-US" sz="2000" i="1">
                                <a:solidFill>
                                  <a:schemeClr val="tx1">
                                    <a:lumMod val="50000"/>
                                  </a:schemeClr>
                                </a:solidFill>
                                <a:latin typeface="Cambria Math" panose="02040503050406030204" pitchFamily="18" charset="0"/>
                              </a:rPr>
                              <m:t>3</m:t>
                            </m:r>
                          </m:sub>
                          <m:sup>
                            <m:r>
                              <a:rPr lang="en-US" sz="2000" i="1">
                                <a:solidFill>
                                  <a:schemeClr val="tx1">
                                    <a:lumMod val="50000"/>
                                  </a:schemeClr>
                                </a:solidFill>
                                <a:latin typeface="Cambria Math" panose="02040503050406030204" pitchFamily="18" charset="0"/>
                              </a:rPr>
                              <m:t>1</m:t>
                            </m:r>
                          </m:sup>
                        </m:sSubSup>
                      </m:e>
                    </m:d>
                    <m:r>
                      <a:rPr lang="en-US" sz="2000" i="1">
                        <a:solidFill>
                          <a:schemeClr val="tx1">
                            <a:lumMod val="50000"/>
                          </a:schemeClr>
                        </a:solidFill>
                        <a:latin typeface="Cambria Math" panose="02040503050406030204" pitchFamily="18" charset="0"/>
                      </a:rPr>
                      <m:t>=</m:t>
                    </m:r>
                    <m:sSub>
                      <m:sSubPr>
                        <m:ctrlPr>
                          <a:rPr lang="en-US" sz="2000" i="1">
                            <a:solidFill>
                              <a:schemeClr val="tx1">
                                <a:lumMod val="50000"/>
                              </a:schemeClr>
                            </a:solidFill>
                            <a:latin typeface="Cambria Math" panose="02040503050406030204" pitchFamily="18" charset="0"/>
                          </a:rPr>
                        </m:ctrlPr>
                      </m:sSubPr>
                      <m:e>
                        <m:r>
                          <a:rPr lang="en-US" sz="2000" i="1">
                            <a:solidFill>
                              <a:schemeClr val="tx1">
                                <a:lumMod val="50000"/>
                              </a:schemeClr>
                            </a:solidFill>
                            <a:latin typeface="Cambria Math" panose="02040503050406030204" pitchFamily="18" charset="0"/>
                          </a:rPr>
                          <m:t>𝑓</m:t>
                        </m:r>
                      </m:e>
                      <m:sub>
                        <m:r>
                          <a:rPr lang="en-US" sz="2000" i="1">
                            <a:solidFill>
                              <a:schemeClr val="tx1">
                                <a:lumMod val="50000"/>
                              </a:schemeClr>
                            </a:solidFill>
                            <a:latin typeface="Cambria Math" panose="02040503050406030204" pitchFamily="18" charset="0"/>
                          </a:rPr>
                          <m:t>3</m:t>
                        </m:r>
                      </m:sub>
                    </m:sSub>
                  </m:oMath>
                </a14:m>
                <a:r>
                  <a:rPr lang="en-US" sz="2000" dirty="0">
                    <a:solidFill>
                      <a:schemeClr val="tx1">
                        <a:lumMod val="50000"/>
                      </a:schemeClr>
                    </a:solidFill>
                  </a:rPr>
                  <a:t>					</a:t>
                </a:r>
              </a:p>
              <a:p>
                <a:pPr marL="0" indent="0" algn="just">
                  <a:spcBef>
                    <a:spcPts val="1200"/>
                  </a:spcBef>
                  <a:spcAft>
                    <a:spcPts val="1200"/>
                  </a:spcAft>
                  <a:buNone/>
                </a:pPr>
                <a14:m>
                  <m:oMath xmlns:m="http://schemas.openxmlformats.org/officeDocument/2006/math">
                    <m:r>
                      <a:rPr lang="sr-Latn-RS" sz="2000" b="0" i="1" smtClean="0">
                        <a:solidFill>
                          <a:schemeClr val="tx1">
                            <a:lumMod val="50000"/>
                          </a:schemeClr>
                        </a:solidFill>
                        <a:latin typeface="Cambria Math" panose="02040503050406030204" pitchFamily="18" charset="0"/>
                      </a:rPr>
                      <m:t>     </m:t>
                    </m:r>
                    <m:r>
                      <a:rPr lang="en-US" sz="2000" i="1">
                        <a:solidFill>
                          <a:schemeClr val="tx1">
                            <a:lumMod val="50000"/>
                          </a:schemeClr>
                        </a:solidFill>
                        <a:latin typeface="Cambria Math" panose="02040503050406030204" pitchFamily="18" charset="0"/>
                      </a:rPr>
                      <m:t>𝐸𝑀𝑅</m:t>
                    </m:r>
                    <m:d>
                      <m:dPr>
                        <m:ctrlPr>
                          <a:rPr lang="en-US" sz="2000" i="1">
                            <a:solidFill>
                              <a:schemeClr val="tx1">
                                <a:lumMod val="50000"/>
                              </a:schemeClr>
                            </a:solidFill>
                            <a:latin typeface="Cambria Math" panose="02040503050406030204" pitchFamily="18" charset="0"/>
                          </a:rPr>
                        </m:ctrlPr>
                      </m:dPr>
                      <m:e>
                        <m:sSubSup>
                          <m:sSubSupPr>
                            <m:ctrlPr>
                              <a:rPr lang="en-US" sz="2000" i="1">
                                <a:solidFill>
                                  <a:schemeClr val="tx1">
                                    <a:lumMod val="50000"/>
                                  </a:schemeClr>
                                </a:solidFill>
                                <a:latin typeface="Cambria Math" panose="02040503050406030204" pitchFamily="18" charset="0"/>
                              </a:rPr>
                            </m:ctrlPr>
                          </m:sSubSupPr>
                          <m:e>
                            <m:r>
                              <a:rPr lang="en-US" sz="2000" i="1">
                                <a:solidFill>
                                  <a:schemeClr val="tx1">
                                    <a:lumMod val="50000"/>
                                  </a:schemeClr>
                                </a:solidFill>
                                <a:latin typeface="Cambria Math" panose="02040503050406030204" pitchFamily="18" charset="0"/>
                              </a:rPr>
                              <m:t>𝑆</m:t>
                            </m:r>
                          </m:e>
                          <m:sub>
                            <m:r>
                              <a:rPr lang="en-US" sz="2000" i="1">
                                <a:solidFill>
                                  <a:schemeClr val="tx1">
                                    <a:lumMod val="50000"/>
                                  </a:schemeClr>
                                </a:solidFill>
                                <a:latin typeface="Cambria Math" panose="02040503050406030204" pitchFamily="18" charset="0"/>
                              </a:rPr>
                              <m:t>3</m:t>
                            </m:r>
                          </m:sub>
                          <m:sup>
                            <m:r>
                              <a:rPr lang="en-US" sz="2000" i="1">
                                <a:solidFill>
                                  <a:schemeClr val="tx1">
                                    <a:lumMod val="50000"/>
                                  </a:schemeClr>
                                </a:solidFill>
                                <a:latin typeface="Cambria Math" panose="02040503050406030204" pitchFamily="18" charset="0"/>
                              </a:rPr>
                              <m:t>2</m:t>
                            </m:r>
                          </m:sup>
                        </m:sSubSup>
                      </m:e>
                    </m:d>
                    <m:r>
                      <a:rPr lang="en-US" sz="2000" i="1">
                        <a:solidFill>
                          <a:schemeClr val="tx1">
                            <a:lumMod val="50000"/>
                          </a:schemeClr>
                        </a:solidFill>
                        <a:latin typeface="Cambria Math" panose="02040503050406030204" pitchFamily="18" charset="0"/>
                      </a:rPr>
                      <m:t>= </m:t>
                    </m:r>
                    <m:sSub>
                      <m:sSubPr>
                        <m:ctrlPr>
                          <a:rPr lang="en-US" sz="2000" i="1">
                            <a:solidFill>
                              <a:schemeClr val="tx1">
                                <a:lumMod val="50000"/>
                              </a:schemeClr>
                            </a:solidFill>
                            <a:latin typeface="Cambria Math" panose="02040503050406030204" pitchFamily="18" charset="0"/>
                          </a:rPr>
                        </m:ctrlPr>
                      </m:sSubPr>
                      <m:e>
                        <m:r>
                          <a:rPr lang="en-US" sz="2000" i="1">
                            <a:solidFill>
                              <a:schemeClr val="tx1">
                                <a:lumMod val="50000"/>
                              </a:schemeClr>
                            </a:solidFill>
                            <a:latin typeface="Cambria Math" panose="02040503050406030204" pitchFamily="18" charset="0"/>
                          </a:rPr>
                          <m:t>𝑓</m:t>
                        </m:r>
                      </m:e>
                      <m:sub>
                        <m:r>
                          <a:rPr lang="en-US" sz="2000" i="1">
                            <a:solidFill>
                              <a:schemeClr val="tx1">
                                <a:lumMod val="50000"/>
                              </a:schemeClr>
                            </a:solidFill>
                            <a:latin typeface="Cambria Math" panose="02040503050406030204" pitchFamily="18" charset="0"/>
                          </a:rPr>
                          <m:t>2</m:t>
                        </m:r>
                      </m:sub>
                    </m:sSub>
                    <m:r>
                      <a:rPr lang="en-US" sz="2000" i="1">
                        <a:solidFill>
                          <a:schemeClr val="tx1">
                            <a:lumMod val="50000"/>
                          </a:schemeClr>
                        </a:solidFill>
                        <a:latin typeface="Cambria Math" panose="02040503050406030204" pitchFamily="18" charset="0"/>
                      </a:rPr>
                      <m:t>∙</m:t>
                    </m:r>
                    <m:sSub>
                      <m:sSubPr>
                        <m:ctrlPr>
                          <a:rPr lang="en-US" sz="2000" i="1">
                            <a:solidFill>
                              <a:schemeClr val="tx1">
                                <a:lumMod val="50000"/>
                              </a:schemeClr>
                            </a:solidFill>
                            <a:latin typeface="Cambria Math" panose="02040503050406030204" pitchFamily="18" charset="0"/>
                          </a:rPr>
                        </m:ctrlPr>
                      </m:sSubPr>
                      <m:e>
                        <m:acc>
                          <m:accPr>
                            <m:chr m:val="̅"/>
                            <m:ctrlPr>
                              <a:rPr lang="en-US" sz="2000" i="1">
                                <a:solidFill>
                                  <a:schemeClr val="tx1">
                                    <a:lumMod val="50000"/>
                                  </a:schemeClr>
                                </a:solidFill>
                                <a:latin typeface="Cambria Math" panose="02040503050406030204" pitchFamily="18" charset="0"/>
                              </a:rPr>
                            </m:ctrlPr>
                          </m:accPr>
                          <m:e>
                            <m:r>
                              <a:rPr lang="en-US" sz="2000" i="1">
                                <a:solidFill>
                                  <a:schemeClr val="tx1">
                                    <a:lumMod val="50000"/>
                                  </a:schemeClr>
                                </a:solidFill>
                                <a:latin typeface="Cambria Math" panose="02040503050406030204" pitchFamily="18" charset="0"/>
                              </a:rPr>
                              <m:t>𝑃</m:t>
                            </m:r>
                          </m:e>
                        </m:acc>
                      </m:e>
                      <m:sub>
                        <m:r>
                          <a:rPr lang="en-US" sz="2000" i="1">
                            <a:solidFill>
                              <a:schemeClr val="tx1">
                                <a:lumMod val="50000"/>
                              </a:schemeClr>
                            </a:solidFill>
                            <a:latin typeface="Cambria Math" panose="02040503050406030204" pitchFamily="18" charset="0"/>
                          </a:rPr>
                          <m:t>2</m:t>
                        </m:r>
                      </m:sub>
                    </m:sSub>
                    <m:d>
                      <m:dPr>
                        <m:ctrlPr>
                          <a:rPr lang="en-US" sz="2000" i="1">
                            <a:solidFill>
                              <a:schemeClr val="tx1">
                                <a:lumMod val="50000"/>
                              </a:schemeClr>
                            </a:solidFill>
                            <a:latin typeface="Cambria Math" panose="02040503050406030204" pitchFamily="18" charset="0"/>
                          </a:rPr>
                        </m:ctrlPr>
                      </m:dPr>
                      <m:e>
                        <m:sSubSup>
                          <m:sSubSupPr>
                            <m:ctrlPr>
                              <a:rPr lang="en-US" sz="2000" i="1">
                                <a:solidFill>
                                  <a:schemeClr val="tx1">
                                    <a:lumMod val="50000"/>
                                  </a:schemeClr>
                                </a:solidFill>
                                <a:latin typeface="Cambria Math" panose="02040503050406030204" pitchFamily="18" charset="0"/>
                              </a:rPr>
                            </m:ctrlPr>
                          </m:sSubSupPr>
                          <m:e>
                            <m:r>
                              <a:rPr lang="en-US" sz="2000" i="1">
                                <a:solidFill>
                                  <a:schemeClr val="tx1">
                                    <a:lumMod val="50000"/>
                                  </a:schemeClr>
                                </a:solidFill>
                                <a:latin typeface="Cambria Math" panose="02040503050406030204" pitchFamily="18" charset="0"/>
                              </a:rPr>
                              <m:t>𝑆</m:t>
                            </m:r>
                          </m:e>
                          <m:sub>
                            <m:r>
                              <a:rPr lang="en-US" sz="2000" i="1">
                                <a:solidFill>
                                  <a:schemeClr val="tx1">
                                    <a:lumMod val="50000"/>
                                  </a:schemeClr>
                                </a:solidFill>
                                <a:latin typeface="Cambria Math" panose="02040503050406030204" pitchFamily="18" charset="0"/>
                              </a:rPr>
                              <m:t>3</m:t>
                            </m:r>
                          </m:sub>
                          <m:sup>
                            <m:r>
                              <a:rPr lang="en-US" sz="2000" i="1">
                                <a:solidFill>
                                  <a:schemeClr val="tx1">
                                    <a:lumMod val="50000"/>
                                  </a:schemeClr>
                                </a:solidFill>
                                <a:latin typeface="Cambria Math" panose="02040503050406030204" pitchFamily="18" charset="0"/>
                              </a:rPr>
                              <m:t>2</m:t>
                            </m:r>
                          </m:sup>
                        </m:sSubSup>
                      </m:e>
                    </m:d>
                    <m:r>
                      <a:rPr lang="en-US" sz="2000" i="1">
                        <a:solidFill>
                          <a:schemeClr val="tx1">
                            <a:lumMod val="50000"/>
                          </a:schemeClr>
                        </a:solidFill>
                        <a:latin typeface="Cambria Math" panose="02040503050406030204" pitchFamily="18" charset="0"/>
                      </a:rPr>
                      <m:t>=</m:t>
                    </m:r>
                    <m:sSub>
                      <m:sSubPr>
                        <m:ctrlPr>
                          <a:rPr lang="en-US" sz="2000" i="1">
                            <a:solidFill>
                              <a:schemeClr val="tx1">
                                <a:lumMod val="50000"/>
                              </a:schemeClr>
                            </a:solidFill>
                            <a:latin typeface="Cambria Math" panose="02040503050406030204" pitchFamily="18" charset="0"/>
                          </a:rPr>
                        </m:ctrlPr>
                      </m:sSubPr>
                      <m:e>
                        <m:r>
                          <a:rPr lang="en-US" sz="2000" i="1">
                            <a:solidFill>
                              <a:schemeClr val="tx1">
                                <a:lumMod val="50000"/>
                              </a:schemeClr>
                            </a:solidFill>
                            <a:latin typeface="Cambria Math" panose="02040503050406030204" pitchFamily="18" charset="0"/>
                          </a:rPr>
                          <m:t>𝑓</m:t>
                        </m:r>
                      </m:e>
                      <m:sub>
                        <m:r>
                          <a:rPr lang="en-US" sz="2000" i="1">
                            <a:solidFill>
                              <a:schemeClr val="tx1">
                                <a:lumMod val="50000"/>
                              </a:schemeClr>
                            </a:solidFill>
                            <a:latin typeface="Cambria Math" panose="02040503050406030204" pitchFamily="18" charset="0"/>
                          </a:rPr>
                          <m:t>3</m:t>
                        </m:r>
                      </m:sub>
                    </m:sSub>
                  </m:oMath>
                </a14:m>
                <a:r>
                  <a:rPr lang="en-US" sz="2000" dirty="0">
                    <a:solidFill>
                      <a:schemeClr val="tx1">
                        <a:lumMod val="50000"/>
                      </a:schemeClr>
                    </a:solidFill>
                  </a:rPr>
                  <a:t>	</a:t>
                </a:r>
                <a:r>
                  <a:rPr lang="en-US" sz="2000" dirty="0">
                    <a:solidFill>
                      <a:schemeClr val="tx1"/>
                    </a:solidFill>
                  </a:rPr>
                  <a:t>					</a:t>
                </a:r>
              </a:p>
              <a:p>
                <a:pPr marL="342900" indent="-342900" algn="just">
                  <a:spcBef>
                    <a:spcPts val="1200"/>
                  </a:spcBef>
                  <a:spcAft>
                    <a:spcPts val="1200"/>
                  </a:spcAft>
                  <a:buFont typeface="Arial" panose="020B0604020202020204" pitchFamily="34" charset="0"/>
                  <a:buChar char="•"/>
                </a:pPr>
                <a:r>
                  <a:rPr lang="en-US" sz="2000" dirty="0">
                    <a:solidFill>
                      <a:schemeClr val="tx1"/>
                    </a:solidFill>
                  </a:rPr>
                  <a:t>The total protection level for the highest two tariffs is therefore :</a:t>
                </a:r>
              </a:p>
              <a:p>
                <a:pPr marL="285750" algn="just">
                  <a:spcBef>
                    <a:spcPts val="1200"/>
                  </a:spcBef>
                  <a:spcAft>
                    <a:spcPts val="1200"/>
                  </a:spcAft>
                  <a:buNone/>
                </a:pPr>
                <a14:m>
                  <m:oMathPara xmlns:m="http://schemas.openxmlformats.org/officeDocument/2006/math">
                    <m:oMathParaPr>
                      <m:jc m:val="left"/>
                    </m:oMathParaPr>
                    <m:oMath xmlns:m="http://schemas.openxmlformats.org/officeDocument/2006/math">
                      <m:sSub>
                        <m:sSubPr>
                          <m:ctrlPr>
                            <a:rPr lang="en-US" sz="2000" i="1" smtClean="0">
                              <a:solidFill>
                                <a:srgbClr val="000000"/>
                              </a:solidFill>
                              <a:latin typeface="Cambria Math" panose="02040503050406030204" pitchFamily="18" charset="0"/>
                            </a:rPr>
                          </m:ctrlPr>
                        </m:sSubPr>
                        <m:e>
                          <m:r>
                            <a:rPr lang="en-US" sz="2000" i="1">
                              <a:solidFill>
                                <a:srgbClr val="000000"/>
                              </a:solidFill>
                              <a:latin typeface="Cambria Math" panose="02040503050406030204" pitchFamily="18" charset="0"/>
                            </a:rPr>
                            <m:t>𝛱</m:t>
                          </m:r>
                        </m:e>
                        <m:sub>
                          <m:r>
                            <a:rPr lang="en-US" sz="2000" i="1">
                              <a:solidFill>
                                <a:srgbClr val="000000"/>
                              </a:solidFill>
                              <a:latin typeface="Cambria Math" panose="02040503050406030204" pitchFamily="18" charset="0"/>
                            </a:rPr>
                            <m:t>2</m:t>
                          </m:r>
                        </m:sub>
                      </m:sSub>
                      <m:r>
                        <a:rPr lang="en-US" sz="2000" i="1">
                          <a:solidFill>
                            <a:srgbClr val="000000"/>
                          </a:solidFill>
                          <a:latin typeface="Cambria Math" panose="02040503050406030204" pitchFamily="18" charset="0"/>
                        </a:rPr>
                        <m:t>=</m:t>
                      </m:r>
                      <m:sSubSup>
                        <m:sSubSupPr>
                          <m:ctrlPr>
                            <a:rPr lang="en-US" sz="2000" i="1">
                              <a:solidFill>
                                <a:srgbClr val="000000"/>
                              </a:solidFill>
                              <a:latin typeface="Cambria Math" panose="02040503050406030204" pitchFamily="18" charset="0"/>
                            </a:rPr>
                          </m:ctrlPr>
                        </m:sSubSupPr>
                        <m:e>
                          <m:r>
                            <a:rPr lang="en-US" sz="2000" i="1">
                              <a:solidFill>
                                <a:srgbClr val="000000"/>
                              </a:solidFill>
                              <a:latin typeface="Cambria Math" panose="02040503050406030204" pitchFamily="18" charset="0"/>
                            </a:rPr>
                            <m:t>𝑆</m:t>
                          </m:r>
                        </m:e>
                        <m:sub>
                          <m:r>
                            <a:rPr lang="en-US" sz="2000" i="1">
                              <a:solidFill>
                                <a:srgbClr val="000000"/>
                              </a:solidFill>
                              <a:latin typeface="Cambria Math" panose="02040503050406030204" pitchFamily="18" charset="0"/>
                            </a:rPr>
                            <m:t>3</m:t>
                          </m:r>
                        </m:sub>
                        <m:sup>
                          <m:r>
                            <a:rPr lang="en-US" sz="2000" i="1">
                              <a:solidFill>
                                <a:srgbClr val="000000"/>
                              </a:solidFill>
                              <a:latin typeface="Cambria Math" panose="02040503050406030204" pitchFamily="18" charset="0"/>
                            </a:rPr>
                            <m:t>1</m:t>
                          </m:r>
                        </m:sup>
                      </m:sSubSup>
                      <m:r>
                        <a:rPr lang="en-US" sz="2000" i="1">
                          <a:solidFill>
                            <a:srgbClr val="000000"/>
                          </a:solidFill>
                          <a:latin typeface="Cambria Math" panose="02040503050406030204" pitchFamily="18" charset="0"/>
                        </a:rPr>
                        <m:t>+</m:t>
                      </m:r>
                      <m:sSubSup>
                        <m:sSubSupPr>
                          <m:ctrlPr>
                            <a:rPr lang="en-US" sz="2000" i="1">
                              <a:solidFill>
                                <a:srgbClr val="000000"/>
                              </a:solidFill>
                              <a:latin typeface="Cambria Math" panose="02040503050406030204" pitchFamily="18" charset="0"/>
                            </a:rPr>
                          </m:ctrlPr>
                        </m:sSubSupPr>
                        <m:e>
                          <m:r>
                            <a:rPr lang="en-US" sz="2000" i="1">
                              <a:solidFill>
                                <a:srgbClr val="000000"/>
                              </a:solidFill>
                              <a:latin typeface="Cambria Math" panose="02040503050406030204" pitchFamily="18" charset="0"/>
                            </a:rPr>
                            <m:t>𝑆</m:t>
                          </m:r>
                        </m:e>
                        <m:sub>
                          <m:r>
                            <a:rPr lang="en-US" sz="2000" i="1">
                              <a:solidFill>
                                <a:srgbClr val="000000"/>
                              </a:solidFill>
                              <a:latin typeface="Cambria Math" panose="02040503050406030204" pitchFamily="18" charset="0"/>
                            </a:rPr>
                            <m:t>3</m:t>
                          </m:r>
                        </m:sub>
                        <m:sup>
                          <m:r>
                            <a:rPr lang="en-US" sz="2000" i="1">
                              <a:solidFill>
                                <a:srgbClr val="000000"/>
                              </a:solidFill>
                              <a:latin typeface="Cambria Math" panose="02040503050406030204" pitchFamily="18" charset="0"/>
                            </a:rPr>
                            <m:t>2</m:t>
                          </m:r>
                        </m:sup>
                      </m:sSubSup>
                    </m:oMath>
                  </m:oMathPara>
                </a14:m>
                <a:endParaRPr lang="en-US" sz="2000" i="1" dirty="0">
                  <a:solidFill>
                    <a:schemeClr val="tx1"/>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sz="quarter" idx="1"/>
              </p:nvPr>
            </p:nvSpPr>
            <p:spPr>
              <a:xfrm>
                <a:off x="301752" y="1527048"/>
                <a:ext cx="8503920" cy="4873752"/>
              </a:xfrm>
              <a:blipFill rotWithShape="0">
                <a:blip r:embed="rId2"/>
                <a:stretch>
                  <a:fillRect l="-645" t="-751" r="-717"/>
                </a:stretch>
              </a:blipFill>
            </p:spPr>
            <p:txBody>
              <a:bodyPr/>
              <a:lstStyle/>
              <a:p>
                <a:r>
                  <a:rPr lang="en-US">
                    <a:noFill/>
                  </a:rPr>
                  <a:t> </a:t>
                </a:r>
              </a:p>
            </p:txBody>
          </p:sp>
        </mc:Fallback>
      </mc:AlternateContent>
      <p:sp>
        <p:nvSpPr>
          <p:cNvPr id="5" name="Slide Number Placeholder 4"/>
          <p:cNvSpPr>
            <a:spLocks noGrp="1"/>
          </p:cNvSpPr>
          <p:nvPr>
            <p:ph type="sldNum" sz="quarter" idx="11"/>
          </p:nvPr>
        </p:nvSpPr>
        <p:spPr/>
        <p:txBody>
          <a:bodyPr/>
          <a:lstStyle/>
          <a:p>
            <a:fld id="{707FE137-0C1A-4C05-8B34-1D89C94DB814}" type="slidenum">
              <a:rPr lang="en-GB" smtClean="0"/>
              <a:pPr/>
              <a:t>44</a:t>
            </a:fld>
            <a:endParaRPr lang="en-GB" dirty="0"/>
          </a:p>
        </p:txBody>
      </p:sp>
    </p:spTree>
    <p:extLst>
      <p:ext uri="{BB962C8B-B14F-4D97-AF65-F5344CB8AC3E}">
        <p14:creationId xmlns:p14="http://schemas.microsoft.com/office/powerpoint/2010/main" val="31708336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199" y="1600200"/>
            <a:ext cx="8220365" cy="4525963"/>
          </a:xfrm>
        </p:spPr>
        <p:txBody>
          <a:bodyPr>
            <a:normAutofit/>
          </a:bodyPr>
          <a:lstStyle/>
          <a:p>
            <a:pPr marL="342900" indent="-342900">
              <a:buFont typeface="Arial" panose="020B0604020202020204" pitchFamily="34" charset="0"/>
              <a:buChar char="•"/>
            </a:pPr>
            <a:r>
              <a:rPr lang="en-US" sz="2000" dirty="0"/>
              <a:t>The protected number of seats for the (n-1) tariff class is:</a:t>
            </a:r>
            <a:endParaRPr lang="sr-Latn-RS" sz="2000" dirty="0"/>
          </a:p>
          <a:p>
            <a:endParaRPr lang="sr-Latn-RS" sz="2000" dirty="0"/>
          </a:p>
          <a:p>
            <a:endParaRPr lang="sr-Latn-RS" sz="2000" dirty="0"/>
          </a:p>
          <a:p>
            <a:endParaRPr lang="sr-Latn-RS" sz="2000" dirty="0"/>
          </a:p>
          <a:p>
            <a:pPr marL="342900" indent="-342900" algn="just">
              <a:buFont typeface="Arial" panose="020B0604020202020204" pitchFamily="34" charset="0"/>
              <a:buChar char="•"/>
            </a:pPr>
            <a:r>
              <a:rPr lang="en-US" sz="2000" dirty="0"/>
              <a:t>The booking limit or the number of seats available for each class </a:t>
            </a:r>
            <a:r>
              <a:rPr lang="en-US" sz="2000" i="1" dirty="0"/>
              <a:t>i</a:t>
            </a:r>
            <a:r>
              <a:rPr lang="en-US" sz="2000" dirty="0"/>
              <a:t>, represented by </a:t>
            </a:r>
            <a:r>
              <a:rPr lang="en-US" sz="2000" i="1" dirty="0"/>
              <a:t>BL</a:t>
            </a:r>
            <a:r>
              <a:rPr lang="en-US" sz="2000" i="1" baseline="-25000" dirty="0"/>
              <a:t>i</a:t>
            </a:r>
            <a:r>
              <a:rPr lang="en-US" sz="2000" dirty="0"/>
              <a:t>, is determined by subtracting the number of seats protected for the higher tariff class, </a:t>
            </a:r>
            <a:r>
              <a:rPr lang="en-US" sz="2000" i="1" dirty="0"/>
              <a:t>Π</a:t>
            </a:r>
            <a:r>
              <a:rPr lang="en-US" sz="2000" i="1" baseline="-25000" dirty="0"/>
              <a:t>i-1</a:t>
            </a:r>
            <a:r>
              <a:rPr lang="en-US" sz="2000" dirty="0"/>
              <a:t>, from the total aircraft seat capacity, </a:t>
            </a:r>
            <a:r>
              <a:rPr lang="en-US" sz="2000" i="1" dirty="0"/>
              <a:t>C</a:t>
            </a:r>
            <a:r>
              <a:rPr lang="en-US" sz="2000" dirty="0"/>
              <a:t>:</a:t>
            </a:r>
            <a:endParaRPr lang="sr-Latn-RS" sz="2000" dirty="0"/>
          </a:p>
          <a:p>
            <a:pPr algn="just"/>
            <a:endParaRPr lang="sr-Latn-RS" sz="2000" dirty="0"/>
          </a:p>
          <a:p>
            <a:pPr algn="just"/>
            <a:endParaRPr lang="sr-Latn-RS" sz="2000" dirty="0"/>
          </a:p>
          <a:p>
            <a:pPr algn="just"/>
            <a:endParaRPr lang="sr-Latn-RS" sz="2000" dirty="0"/>
          </a:p>
          <a:p>
            <a:pPr marL="342900" indent="-342900">
              <a:buFont typeface="Arial" panose="020B0604020202020204" pitchFamily="34" charset="0"/>
              <a:buChar char="•"/>
            </a:pPr>
            <a:r>
              <a:rPr lang="en-US" sz="2000" dirty="0"/>
              <a:t>The booking limit for the highest fare class is:</a:t>
            </a:r>
          </a:p>
        </p:txBody>
      </p:sp>
      <p:sp>
        <p:nvSpPr>
          <p:cNvPr id="2" name="Title 1"/>
          <p:cNvSpPr>
            <a:spLocks noGrp="1"/>
          </p:cNvSpPr>
          <p:nvPr>
            <p:ph type="title"/>
          </p:nvPr>
        </p:nvSpPr>
        <p:spPr/>
        <p:txBody>
          <a:bodyPr>
            <a:normAutofit/>
          </a:bodyPr>
          <a:lstStyle/>
          <a:p>
            <a:r>
              <a:rPr lang="en-US" sz="2800" dirty="0"/>
              <a:t>Single-Leg Seat-Inventory Control Problem</a:t>
            </a:r>
            <a:br>
              <a:rPr lang="sr-Latn-RS" sz="2800" dirty="0"/>
            </a:br>
            <a:r>
              <a:rPr lang="en-US" sz="2800" dirty="0"/>
              <a:t>Nested</a:t>
            </a:r>
            <a:r>
              <a:rPr lang="sr-Latn-RS" sz="2800" dirty="0"/>
              <a:t> model</a:t>
            </a:r>
            <a:endParaRPr lang="en-US" sz="2200" dirty="0"/>
          </a:p>
        </p:txBody>
      </p:sp>
      <p:grpSp>
        <p:nvGrpSpPr>
          <p:cNvPr id="5" name="Group 4"/>
          <p:cNvGrpSpPr/>
          <p:nvPr/>
        </p:nvGrpSpPr>
        <p:grpSpPr>
          <a:xfrm>
            <a:off x="7567732" y="4096837"/>
            <a:ext cx="1143000" cy="2362200"/>
            <a:chOff x="5867400" y="3048000"/>
            <a:chExt cx="1524000" cy="3048000"/>
          </a:xfrm>
          <a:scene3d>
            <a:camera prst="orthographicFront">
              <a:rot lat="0" lon="0" rev="0"/>
            </a:camera>
            <a:lightRig rig="soft" dir="t">
              <a:rot lat="0" lon="0" rev="0"/>
            </a:lightRig>
          </a:scene3d>
        </p:grpSpPr>
        <p:sp>
          <p:nvSpPr>
            <p:cNvPr id="6" name="Rounded Rectangle 5"/>
            <p:cNvSpPr/>
            <p:nvPr/>
          </p:nvSpPr>
          <p:spPr>
            <a:xfrm>
              <a:off x="5867400" y="3048000"/>
              <a:ext cx="1524000" cy="30480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7" name="Rounded Rectangle 6"/>
            <p:cNvSpPr/>
            <p:nvPr/>
          </p:nvSpPr>
          <p:spPr>
            <a:xfrm>
              <a:off x="5943600" y="3581400"/>
              <a:ext cx="1371600" cy="24384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8" name="Rounded Rectangle 7"/>
            <p:cNvSpPr/>
            <p:nvPr/>
          </p:nvSpPr>
          <p:spPr>
            <a:xfrm>
              <a:off x="6019800" y="4038600"/>
              <a:ext cx="1219200" cy="19050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9" name="Rounded Rectangle 8"/>
            <p:cNvSpPr/>
            <p:nvPr/>
          </p:nvSpPr>
          <p:spPr>
            <a:xfrm>
              <a:off x="6096000" y="4495800"/>
              <a:ext cx="1066800" cy="13716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10" name="Rounded Rectangle 9"/>
            <p:cNvSpPr/>
            <p:nvPr/>
          </p:nvSpPr>
          <p:spPr>
            <a:xfrm>
              <a:off x="6172200" y="4953000"/>
              <a:ext cx="914400" cy="838200"/>
            </a:xfrm>
            <a:prstGeom prst="round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11" name="TextBox 10"/>
            <p:cNvSpPr txBox="1"/>
            <p:nvPr/>
          </p:nvSpPr>
          <p:spPr>
            <a:xfrm>
              <a:off x="6172200" y="3124200"/>
              <a:ext cx="914400" cy="35741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rtlCol="0">
              <a:spAutoFit/>
            </a:bodyPr>
            <a:lstStyle/>
            <a:p>
              <a:pPr algn="ctr"/>
              <a:r>
                <a:rPr lang="sr-Latn-RS" sz="1200" dirty="0">
                  <a:solidFill>
                    <a:schemeClr val="bg1"/>
                  </a:solidFill>
                  <a:latin typeface="Calibri" panose="020F0502020204030204" pitchFamily="34" charset="0"/>
                  <a:cs typeface="Calibri" panose="020F0502020204030204" pitchFamily="34" charset="0"/>
                </a:rPr>
                <a:t>Y</a:t>
              </a:r>
              <a:endParaRPr lang="en-US" sz="1200" dirty="0">
                <a:solidFill>
                  <a:schemeClr val="bg1"/>
                </a:solidFill>
                <a:latin typeface="Calibri" panose="020F0502020204030204" pitchFamily="34" charset="0"/>
                <a:cs typeface="Calibri" panose="020F0502020204030204" pitchFamily="34" charset="0"/>
              </a:endParaRPr>
            </a:p>
          </p:txBody>
        </p:sp>
        <p:sp>
          <p:nvSpPr>
            <p:cNvPr id="12" name="TextBox 11"/>
            <p:cNvSpPr txBox="1"/>
            <p:nvPr/>
          </p:nvSpPr>
          <p:spPr>
            <a:xfrm>
              <a:off x="6472289" y="3581400"/>
              <a:ext cx="357363" cy="35741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algn="ctr"/>
              <a:r>
                <a:rPr lang="sr-Latn-RS" sz="1200" dirty="0">
                  <a:solidFill>
                    <a:schemeClr val="bg1"/>
                  </a:solidFill>
                  <a:latin typeface="Calibri" panose="020F0502020204030204" pitchFamily="34" charset="0"/>
                  <a:cs typeface="Calibri" panose="020F0502020204030204" pitchFamily="34" charset="0"/>
                </a:rPr>
                <a:t>B</a:t>
              </a:r>
              <a:endParaRPr lang="en-US" sz="1200" dirty="0">
                <a:solidFill>
                  <a:schemeClr val="bg1"/>
                </a:solidFill>
                <a:latin typeface="Calibri" panose="020F0502020204030204" pitchFamily="34" charset="0"/>
                <a:cs typeface="Calibri" panose="020F0502020204030204" pitchFamily="34" charset="0"/>
              </a:endParaRPr>
            </a:p>
          </p:txBody>
        </p:sp>
        <p:sp>
          <p:nvSpPr>
            <p:cNvPr id="13" name="TextBox 12"/>
            <p:cNvSpPr txBox="1"/>
            <p:nvPr/>
          </p:nvSpPr>
          <p:spPr>
            <a:xfrm>
              <a:off x="6440229" y="4038600"/>
              <a:ext cx="421484" cy="35741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algn="ctr"/>
              <a:r>
                <a:rPr lang="sr-Latn-RS" sz="1200" dirty="0">
                  <a:solidFill>
                    <a:schemeClr val="bg1"/>
                  </a:solidFill>
                  <a:latin typeface="Calibri" panose="020F0502020204030204" pitchFamily="34" charset="0"/>
                  <a:cs typeface="Calibri" panose="020F0502020204030204" pitchFamily="34" charset="0"/>
                </a:rPr>
                <a:t>M</a:t>
              </a:r>
              <a:endParaRPr lang="en-US" sz="1200" dirty="0">
                <a:solidFill>
                  <a:schemeClr val="bg1"/>
                </a:solidFill>
                <a:latin typeface="Calibri" panose="020F0502020204030204" pitchFamily="34" charset="0"/>
                <a:cs typeface="Calibri" panose="020F0502020204030204" pitchFamily="34" charset="0"/>
              </a:endParaRPr>
            </a:p>
          </p:txBody>
        </p:sp>
        <p:sp>
          <p:nvSpPr>
            <p:cNvPr id="14" name="TextBox 13"/>
            <p:cNvSpPr txBox="1"/>
            <p:nvPr/>
          </p:nvSpPr>
          <p:spPr>
            <a:xfrm>
              <a:off x="6439719" y="4572000"/>
              <a:ext cx="374461" cy="35741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algn="ctr"/>
              <a:r>
                <a:rPr lang="sr-Latn-RS" sz="1200" dirty="0">
                  <a:latin typeface="Calibri" panose="020F0502020204030204" pitchFamily="34" charset="0"/>
                  <a:cs typeface="Calibri" panose="020F0502020204030204" pitchFamily="34" charset="0"/>
                </a:rPr>
                <a:t>H</a:t>
              </a:r>
            </a:p>
          </p:txBody>
        </p:sp>
        <p:sp>
          <p:nvSpPr>
            <p:cNvPr id="15" name="TextBox 14"/>
            <p:cNvSpPr txBox="1"/>
            <p:nvPr/>
          </p:nvSpPr>
          <p:spPr>
            <a:xfrm>
              <a:off x="6427253" y="5105400"/>
              <a:ext cx="397973" cy="357418"/>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algn="ctr"/>
              <a:r>
                <a:rPr lang="sr-Latn-RS" sz="1200" dirty="0">
                  <a:latin typeface="Calibri" panose="020F0502020204030204" pitchFamily="34" charset="0"/>
                  <a:cs typeface="Calibri" panose="020F0502020204030204" pitchFamily="34" charset="0"/>
                </a:rPr>
                <a:t>Q</a:t>
              </a:r>
            </a:p>
          </p:txBody>
        </p:sp>
      </p:grpSp>
      <p:graphicFrame>
        <p:nvGraphicFramePr>
          <p:cNvPr id="49155" name="Object 3"/>
          <p:cNvGraphicFramePr>
            <a:graphicFrameLocks noChangeAspect="1"/>
          </p:cNvGraphicFramePr>
          <p:nvPr/>
        </p:nvGraphicFramePr>
        <p:xfrm>
          <a:off x="864766" y="2159001"/>
          <a:ext cx="1676400" cy="572531"/>
        </p:xfrm>
        <a:graphic>
          <a:graphicData uri="http://schemas.openxmlformats.org/presentationml/2006/ole">
            <mc:AlternateContent xmlns:mc="http://schemas.openxmlformats.org/markup-compatibility/2006">
              <mc:Choice xmlns:v="urn:schemas-microsoft-com:vml" Requires="v">
                <p:oleObj name="Equation" r:id="rId2" imgW="850531" imgH="241195" progId="Equation.3">
                  <p:embed/>
                </p:oleObj>
              </mc:Choice>
              <mc:Fallback>
                <p:oleObj name="Equation" r:id="rId2" imgW="850531" imgH="241195" progId="Equation.3">
                  <p:embed/>
                  <p:pic>
                    <p:nvPicPr>
                      <p:cNvPr id="0" name="Picture 9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766" y="2159001"/>
                        <a:ext cx="1676400" cy="5725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156" name="Object 4"/>
          <p:cNvGraphicFramePr>
            <a:graphicFrameLocks noChangeAspect="1"/>
          </p:cNvGraphicFramePr>
          <p:nvPr>
            <p:extLst>
              <p:ext uri="{D42A27DB-BD31-4B8C-83A1-F6EECF244321}">
                <p14:modId xmlns:p14="http://schemas.microsoft.com/office/powerpoint/2010/main" val="246129482"/>
              </p:ext>
            </p:extLst>
          </p:nvPr>
        </p:nvGraphicFramePr>
        <p:xfrm>
          <a:off x="863257" y="4571117"/>
          <a:ext cx="1650759" cy="417513"/>
        </p:xfrm>
        <a:graphic>
          <a:graphicData uri="http://schemas.openxmlformats.org/presentationml/2006/ole">
            <mc:AlternateContent xmlns:mc="http://schemas.openxmlformats.org/markup-compatibility/2006">
              <mc:Choice xmlns:v="urn:schemas-microsoft-com:vml" Requires="v">
                <p:oleObj name="Equation" r:id="rId4" imgW="901309" imgH="228501" progId="Equation.3">
                  <p:embed/>
                </p:oleObj>
              </mc:Choice>
              <mc:Fallback>
                <p:oleObj name="Equation" r:id="rId4" imgW="901309" imgH="228501" progId="Equation.3">
                  <p:embed/>
                  <p:pic>
                    <p:nvPicPr>
                      <p:cNvPr id="0" name="Picture 9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3257" y="4571117"/>
                        <a:ext cx="1650759" cy="417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184" name="Rectangle 32"/>
          <p:cNvSpPr>
            <a:spLocks noChangeArrowheads="1"/>
          </p:cNvSpPr>
          <p:nvPr/>
        </p:nvSpPr>
        <p:spPr bwMode="auto">
          <a:xfrm>
            <a:off x="0"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cs typeface="Calibri" panose="020F0502020204030204" pitchFamily="34" charset="0"/>
            </a:endParaRPr>
          </a:p>
        </p:txBody>
      </p:sp>
      <p:sp>
        <p:nvSpPr>
          <p:cNvPr id="48" name="Rectangle 47"/>
          <p:cNvSpPr/>
          <p:nvPr/>
        </p:nvSpPr>
        <p:spPr>
          <a:xfrm>
            <a:off x="3398198" y="2311928"/>
            <a:ext cx="1653017" cy="369332"/>
          </a:xfrm>
          <a:prstGeom prst="rect">
            <a:avLst/>
          </a:prstGeom>
        </p:spPr>
        <p:txBody>
          <a:bodyPr wrap="none">
            <a:spAutoFit/>
          </a:bodyPr>
          <a:lstStyle/>
          <a:p>
            <a:r>
              <a:rPr lang="en-US" i="1" dirty="0">
                <a:solidFill>
                  <a:srgbClr val="0000FF"/>
                </a:solidFill>
                <a:latin typeface="Calibri" panose="020F0502020204030204" pitchFamily="34" charset="0"/>
                <a:cs typeface="Calibri" panose="020F0502020204030204" pitchFamily="34" charset="0"/>
              </a:rPr>
              <a:t>Protection level</a:t>
            </a:r>
          </a:p>
        </p:txBody>
      </p:sp>
      <p:sp>
        <p:nvSpPr>
          <p:cNvPr id="49" name="Rectangle 48"/>
          <p:cNvSpPr/>
          <p:nvPr/>
        </p:nvSpPr>
        <p:spPr>
          <a:xfrm>
            <a:off x="3397444" y="4368244"/>
            <a:ext cx="1412566" cy="369332"/>
          </a:xfrm>
          <a:prstGeom prst="rect">
            <a:avLst/>
          </a:prstGeom>
        </p:spPr>
        <p:txBody>
          <a:bodyPr wrap="none">
            <a:spAutoFit/>
          </a:bodyPr>
          <a:lstStyle/>
          <a:p>
            <a:r>
              <a:rPr lang="sr-Latn-RS" i="1" dirty="0">
                <a:solidFill>
                  <a:srgbClr val="0000FF"/>
                </a:solidFill>
                <a:latin typeface="Calibri" panose="020F0502020204030204" pitchFamily="34" charset="0"/>
                <a:cs typeface="Calibri" panose="020F0502020204030204" pitchFamily="34" charset="0"/>
              </a:rPr>
              <a:t>Booking limit</a:t>
            </a:r>
            <a:endParaRPr lang="en-US" i="1" dirty="0">
              <a:solidFill>
                <a:srgbClr val="0000FF"/>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32" name="Rectangle 31"/>
              <p:cNvSpPr/>
              <p:nvPr/>
            </p:nvSpPr>
            <p:spPr>
              <a:xfrm>
                <a:off x="863257" y="5940817"/>
                <a:ext cx="1779167" cy="400110"/>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sz="2000" b="1" i="1" smtClean="0">
                              <a:solidFill>
                                <a:schemeClr val="tx1">
                                  <a:lumMod val="50000"/>
                                </a:schemeClr>
                              </a:solidFill>
                              <a:latin typeface="Cambria Math" panose="02040503050406030204" pitchFamily="18" charset="0"/>
                            </a:rPr>
                          </m:ctrlPr>
                        </m:sSubPr>
                        <m:e>
                          <m:r>
                            <a:rPr lang="en-US" sz="2000" b="1" i="1">
                              <a:solidFill>
                                <a:schemeClr val="tx1">
                                  <a:lumMod val="50000"/>
                                </a:schemeClr>
                              </a:solidFill>
                              <a:latin typeface="Cambria Math" panose="02040503050406030204" pitchFamily="18" charset="0"/>
                            </a:rPr>
                            <m:t>𝑩𝑳</m:t>
                          </m:r>
                        </m:e>
                        <m:sub>
                          <m:r>
                            <a:rPr lang="en-US" sz="2000" b="1" i="1">
                              <a:solidFill>
                                <a:schemeClr val="tx1">
                                  <a:lumMod val="50000"/>
                                </a:schemeClr>
                              </a:solidFill>
                              <a:latin typeface="Cambria Math" panose="02040503050406030204" pitchFamily="18" charset="0"/>
                            </a:rPr>
                            <m:t>𝟏</m:t>
                          </m:r>
                        </m:sub>
                      </m:sSub>
                      <m:r>
                        <a:rPr lang="sr-Latn-RS" sz="2000" b="1" i="0" smtClean="0">
                          <a:solidFill>
                            <a:schemeClr val="tx1">
                              <a:lumMod val="50000"/>
                            </a:schemeClr>
                          </a:solidFill>
                          <a:latin typeface="Cambria Math" panose="02040503050406030204" pitchFamily="18" charset="0"/>
                        </a:rPr>
                        <m:t>=</m:t>
                      </m:r>
                      <m:r>
                        <a:rPr lang="sr-Latn-RS" sz="2000" b="1" i="1" smtClean="0">
                          <a:solidFill>
                            <a:schemeClr val="tx1">
                              <a:lumMod val="50000"/>
                            </a:schemeClr>
                          </a:solidFill>
                          <a:latin typeface="Cambria Math" panose="02040503050406030204" pitchFamily="18" charset="0"/>
                        </a:rPr>
                        <m:t>𝑪</m:t>
                      </m:r>
                    </m:oMath>
                  </m:oMathPara>
                </a14:m>
                <a:endParaRPr lang="en-US" sz="2000" b="1" i="1" dirty="0">
                  <a:solidFill>
                    <a:schemeClr val="tx1">
                      <a:lumMod val="50000"/>
                    </a:schemeClr>
                  </a:solidFill>
                  <a:latin typeface="Calibri" panose="020F0502020204030204" pitchFamily="34" charset="0"/>
                  <a:cs typeface="Calibri" panose="020F0502020204030204" pitchFamily="34" charset="0"/>
                </a:endParaRPr>
              </a:p>
            </p:txBody>
          </p:sp>
        </mc:Choice>
        <mc:Fallback xmlns="">
          <p:sp>
            <p:nvSpPr>
              <p:cNvPr id="32" name="Rectangle 31"/>
              <p:cNvSpPr>
                <a:spLocks noRot="1" noChangeAspect="1" noMove="1" noResize="1" noEditPoints="1" noAdjustHandles="1" noChangeArrowheads="1" noChangeShapeType="1" noTextEdit="1"/>
              </p:cNvSpPr>
              <p:nvPr/>
            </p:nvSpPr>
            <p:spPr>
              <a:xfrm>
                <a:off x="863257" y="5940817"/>
                <a:ext cx="1779167" cy="400110"/>
              </a:xfrm>
              <a:prstGeom prst="rect">
                <a:avLst/>
              </a:prstGeom>
              <a:blipFill rotWithShape="0">
                <a:blip r:embed="rId7"/>
                <a:stretch>
                  <a:fillRect b="-1538"/>
                </a:stretch>
              </a:blipFill>
            </p:spPr>
            <p:txBody>
              <a:bodyPr/>
              <a:lstStyle/>
              <a:p>
                <a:r>
                  <a:rPr lang="en-US">
                    <a:noFill/>
                  </a:rPr>
                  <a:t> </a:t>
                </a:r>
              </a:p>
            </p:txBody>
          </p:sp>
        </mc:Fallback>
      </mc:AlternateContent>
      <p:sp>
        <p:nvSpPr>
          <p:cNvPr id="4" name="Slide Number Placeholder 3"/>
          <p:cNvSpPr>
            <a:spLocks noGrp="1"/>
          </p:cNvSpPr>
          <p:nvPr>
            <p:ph type="sldNum" sz="quarter" idx="11"/>
          </p:nvPr>
        </p:nvSpPr>
        <p:spPr/>
        <p:txBody>
          <a:bodyPr/>
          <a:lstStyle/>
          <a:p>
            <a:fld id="{707FE137-0C1A-4C05-8B34-1D89C94DB814}" type="slidenum">
              <a:rPr lang="en-GB" smtClean="0"/>
              <a:pPr/>
              <a:t>45</a:t>
            </a:fld>
            <a:endParaRPr lang="en-GB" dirty="0"/>
          </a:p>
        </p:txBody>
      </p:sp>
    </p:spTree>
    <p:extLst>
      <p:ext uri="{BB962C8B-B14F-4D97-AF65-F5344CB8AC3E}">
        <p14:creationId xmlns:p14="http://schemas.microsoft.com/office/powerpoint/2010/main" val="36121476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Single-Leg Seat-Inventory Control Problem</a:t>
            </a:r>
            <a:br>
              <a:rPr lang="sr-Latn-RS" sz="2400" dirty="0"/>
            </a:br>
            <a:r>
              <a:rPr lang="en-US" sz="2400" dirty="0"/>
              <a:t>Nested</a:t>
            </a:r>
            <a:r>
              <a:rPr lang="sr-Latn-RS" sz="2400" dirty="0"/>
              <a:t> model</a:t>
            </a:r>
            <a:endParaRPr lang="en-US" sz="2600" dirty="0"/>
          </a:p>
        </p:txBody>
      </p:sp>
      <p:sp>
        <p:nvSpPr>
          <p:cNvPr id="3" name="Content Placeholder 2"/>
          <p:cNvSpPr>
            <a:spLocks noGrp="1"/>
          </p:cNvSpPr>
          <p:nvPr>
            <p:ph sz="quarter" idx="1"/>
          </p:nvPr>
        </p:nvSpPr>
        <p:spPr/>
        <p:txBody>
          <a:bodyPr/>
          <a:lstStyle/>
          <a:p>
            <a:pPr marL="285750" indent="-285750">
              <a:buFont typeface="Arial" panose="020B0604020202020204" pitchFamily="34" charset="0"/>
              <a:buChar char="•"/>
            </a:pPr>
            <a:r>
              <a:rPr lang="en-US" dirty="0"/>
              <a:t>The nested protection for tariff class </a:t>
            </a:r>
            <a:r>
              <a:rPr lang="en-US" i="1" dirty="0"/>
              <a:t>i </a:t>
            </a:r>
            <a:r>
              <a:rPr lang="en-US" dirty="0"/>
              <a:t>is the difference between the booking limits for that tariff and its lower-fare class:</a:t>
            </a:r>
          </a:p>
        </p:txBody>
      </p:sp>
      <p:grpSp>
        <p:nvGrpSpPr>
          <p:cNvPr id="4" name="Group 56"/>
          <p:cNvGrpSpPr>
            <a:grpSpLocks/>
          </p:cNvGrpSpPr>
          <p:nvPr/>
        </p:nvGrpSpPr>
        <p:grpSpPr bwMode="auto">
          <a:xfrm>
            <a:off x="2111498" y="3657600"/>
            <a:ext cx="4622800" cy="2087563"/>
            <a:chOff x="1472" y="1536"/>
            <a:chExt cx="5360" cy="2872"/>
          </a:xfrm>
        </p:grpSpPr>
        <p:grpSp>
          <p:nvGrpSpPr>
            <p:cNvPr id="5" name="Group 57"/>
            <p:cNvGrpSpPr>
              <a:grpSpLocks/>
            </p:cNvGrpSpPr>
            <p:nvPr/>
          </p:nvGrpSpPr>
          <p:grpSpPr bwMode="auto">
            <a:xfrm>
              <a:off x="1472" y="1560"/>
              <a:ext cx="5360" cy="2848"/>
              <a:chOff x="1472" y="1560"/>
              <a:chExt cx="5360" cy="2848"/>
            </a:xfrm>
          </p:grpSpPr>
          <p:sp>
            <p:nvSpPr>
              <p:cNvPr id="29" name="AutoShape 58"/>
              <p:cNvSpPr>
                <a:spLocks noChangeShapeType="1"/>
              </p:cNvSpPr>
              <p:nvPr/>
            </p:nvSpPr>
            <p:spPr bwMode="auto">
              <a:xfrm>
                <a:off x="6832" y="1560"/>
                <a:ext cx="0" cy="284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30" name="AutoShape 59"/>
              <p:cNvSpPr>
                <a:spLocks noChangeShapeType="1"/>
              </p:cNvSpPr>
              <p:nvPr/>
            </p:nvSpPr>
            <p:spPr bwMode="auto">
              <a:xfrm>
                <a:off x="1472" y="4408"/>
                <a:ext cx="536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grpSp>
        <p:grpSp>
          <p:nvGrpSpPr>
            <p:cNvPr id="6" name="Group 60"/>
            <p:cNvGrpSpPr>
              <a:grpSpLocks/>
            </p:cNvGrpSpPr>
            <p:nvPr/>
          </p:nvGrpSpPr>
          <p:grpSpPr bwMode="auto">
            <a:xfrm>
              <a:off x="1472" y="1536"/>
              <a:ext cx="5360" cy="2872"/>
              <a:chOff x="1472" y="1536"/>
              <a:chExt cx="5360" cy="2872"/>
            </a:xfrm>
          </p:grpSpPr>
          <p:grpSp>
            <p:nvGrpSpPr>
              <p:cNvPr id="7" name="Group 61"/>
              <p:cNvGrpSpPr>
                <a:grpSpLocks/>
              </p:cNvGrpSpPr>
              <p:nvPr/>
            </p:nvGrpSpPr>
            <p:grpSpPr bwMode="auto">
              <a:xfrm>
                <a:off x="1472" y="1568"/>
                <a:ext cx="5360" cy="2840"/>
                <a:chOff x="1472" y="1568"/>
                <a:chExt cx="5360" cy="2840"/>
              </a:xfrm>
            </p:grpSpPr>
            <p:sp>
              <p:nvSpPr>
                <p:cNvPr id="16" name="AutoShape 62"/>
                <p:cNvSpPr>
                  <a:spLocks noChangeShapeType="1"/>
                </p:cNvSpPr>
                <p:nvPr/>
              </p:nvSpPr>
              <p:spPr bwMode="auto">
                <a:xfrm>
                  <a:off x="1472" y="1728"/>
                  <a:ext cx="5360" cy="0"/>
                </a:xfrm>
                <a:prstGeom prst="straightConnector1">
                  <a:avLst/>
                </a:prstGeom>
                <a:noFill/>
                <a:ln w="9525">
                  <a:solidFill>
                    <a:srgbClr val="000000"/>
                  </a:solidFill>
                  <a:round/>
                  <a:headEnd type="arrow" w="med" len="med"/>
                  <a:tailEn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17" name="AutoShape 63"/>
                <p:cNvSpPr>
                  <a:spLocks noChangeShapeType="1"/>
                </p:cNvSpPr>
                <p:nvPr/>
              </p:nvSpPr>
              <p:spPr bwMode="auto">
                <a:xfrm>
                  <a:off x="1472" y="1568"/>
                  <a:ext cx="0" cy="284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18" name="AutoShape 64"/>
                <p:cNvSpPr>
                  <a:spLocks noChangeShapeType="1"/>
                </p:cNvSpPr>
                <p:nvPr/>
              </p:nvSpPr>
              <p:spPr bwMode="auto">
                <a:xfrm>
                  <a:off x="2288" y="1800"/>
                  <a:ext cx="0" cy="2608"/>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19" name="AutoShape 65"/>
                <p:cNvSpPr>
                  <a:spLocks noChangeShapeType="1"/>
                </p:cNvSpPr>
                <p:nvPr/>
              </p:nvSpPr>
              <p:spPr bwMode="auto">
                <a:xfrm>
                  <a:off x="3144" y="2072"/>
                  <a:ext cx="1" cy="2325"/>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20" name="AutoShape 66"/>
                <p:cNvSpPr>
                  <a:spLocks noChangeShapeType="1"/>
                </p:cNvSpPr>
                <p:nvPr/>
              </p:nvSpPr>
              <p:spPr bwMode="auto">
                <a:xfrm>
                  <a:off x="5112" y="2304"/>
                  <a:ext cx="0" cy="2098"/>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21" name="AutoShape 67"/>
                <p:cNvSpPr>
                  <a:spLocks noChangeShapeType="1"/>
                </p:cNvSpPr>
                <p:nvPr/>
              </p:nvSpPr>
              <p:spPr bwMode="auto">
                <a:xfrm>
                  <a:off x="5960" y="2687"/>
                  <a:ext cx="1" cy="172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22" name="AutoShape 68"/>
                <p:cNvSpPr>
                  <a:spLocks noChangeShapeType="1"/>
                </p:cNvSpPr>
                <p:nvPr/>
              </p:nvSpPr>
              <p:spPr bwMode="auto">
                <a:xfrm>
                  <a:off x="2288" y="1968"/>
                  <a:ext cx="4530" cy="1"/>
                </a:xfrm>
                <a:prstGeom prst="straightConnector1">
                  <a:avLst/>
                </a:prstGeom>
                <a:noFill/>
                <a:ln w="9525">
                  <a:solidFill>
                    <a:srgbClr val="000000"/>
                  </a:solidFill>
                  <a:round/>
                  <a:headEnd type="arrow" w="med" len="med"/>
                  <a:tailEn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23" name="AutoShape 69"/>
                <p:cNvSpPr>
                  <a:spLocks noChangeShapeType="1"/>
                </p:cNvSpPr>
                <p:nvPr/>
              </p:nvSpPr>
              <p:spPr bwMode="auto">
                <a:xfrm>
                  <a:off x="5112" y="2496"/>
                  <a:ext cx="1720" cy="0"/>
                </a:xfrm>
                <a:prstGeom prst="straightConnector1">
                  <a:avLst/>
                </a:prstGeom>
                <a:noFill/>
                <a:ln w="952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24" name="AutoShape 70"/>
                <p:cNvSpPr>
                  <a:spLocks noChangeShapeType="1"/>
                </p:cNvSpPr>
                <p:nvPr/>
              </p:nvSpPr>
              <p:spPr bwMode="auto">
                <a:xfrm>
                  <a:off x="5961" y="3088"/>
                  <a:ext cx="857" cy="0"/>
                </a:xfrm>
                <a:prstGeom prst="straightConnector1">
                  <a:avLst/>
                </a:prstGeom>
                <a:noFill/>
                <a:ln w="952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25" name="AutoShape 71"/>
                <p:cNvSpPr>
                  <a:spLocks noChangeShapeType="1"/>
                </p:cNvSpPr>
                <p:nvPr/>
              </p:nvSpPr>
              <p:spPr bwMode="auto">
                <a:xfrm>
                  <a:off x="1472" y="2705"/>
                  <a:ext cx="816" cy="1"/>
                </a:xfrm>
                <a:prstGeom prst="straightConnector1">
                  <a:avLst/>
                </a:prstGeom>
                <a:noFill/>
                <a:ln w="952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26" name="AutoShape 72"/>
                <p:cNvSpPr>
                  <a:spLocks noChangeShapeType="1"/>
                </p:cNvSpPr>
                <p:nvPr/>
              </p:nvSpPr>
              <p:spPr bwMode="auto">
                <a:xfrm>
                  <a:off x="2329" y="3087"/>
                  <a:ext cx="816" cy="1"/>
                </a:xfrm>
                <a:prstGeom prst="straightConnector1">
                  <a:avLst/>
                </a:prstGeom>
                <a:noFill/>
                <a:ln w="952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27" name="AutoShape 73"/>
                <p:cNvSpPr>
                  <a:spLocks noChangeShapeType="1"/>
                </p:cNvSpPr>
                <p:nvPr/>
              </p:nvSpPr>
              <p:spPr bwMode="auto">
                <a:xfrm>
                  <a:off x="1472" y="3475"/>
                  <a:ext cx="816" cy="1"/>
                </a:xfrm>
                <a:prstGeom prst="straightConnector1">
                  <a:avLst/>
                </a:prstGeom>
                <a:noFill/>
                <a:ln w="95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sp>
              <p:nvSpPr>
                <p:cNvPr id="28" name="AutoShape 74"/>
                <p:cNvSpPr>
                  <a:spLocks noChangeShapeType="1"/>
                </p:cNvSpPr>
                <p:nvPr/>
              </p:nvSpPr>
              <p:spPr bwMode="auto">
                <a:xfrm>
                  <a:off x="1472" y="3957"/>
                  <a:ext cx="1672" cy="1"/>
                </a:xfrm>
                <a:prstGeom prst="straightConnector1">
                  <a:avLst/>
                </a:prstGeom>
                <a:noFill/>
                <a:ln w="9525">
                  <a:solidFill>
                    <a:srgbClr val="000000"/>
                  </a:solidFill>
                  <a:round/>
                  <a:headEnd/>
                  <a:tailEnd type="arrow" w="med" len="med"/>
                </a:ln>
              </p:spPr>
              <p:txBody>
                <a:bodyPr vert="horz" wrap="square" lIns="91440" tIns="45720" rIns="91440" bIns="45720" numCol="1" anchor="t" anchorCtr="0" compatLnSpc="1">
                  <a:prstTxWarp prst="textNoShape">
                    <a:avLst/>
                  </a:prstTxWarp>
                </a:bodyPr>
                <a:lstStyle/>
                <a:p>
                  <a:endParaRPr lang="en-US" sz="1100" dirty="0">
                    <a:latin typeface="Calibri" panose="020F0502020204030204" pitchFamily="34" charset="0"/>
                    <a:cs typeface="Calibri" panose="020F0502020204030204" pitchFamily="34" charset="0"/>
                  </a:endParaRPr>
                </a:p>
              </p:txBody>
            </p:sp>
          </p:grpSp>
          <p:sp>
            <p:nvSpPr>
              <p:cNvPr id="8" name="Text Box 75"/>
              <p:cNvSpPr txBox="1">
                <a:spLocks noChangeArrowheads="1"/>
              </p:cNvSpPr>
              <p:nvPr/>
            </p:nvSpPr>
            <p:spPr bwMode="auto">
              <a:xfrm>
                <a:off x="3917" y="1536"/>
                <a:ext cx="584" cy="383"/>
              </a:xfrm>
              <a:prstGeom prst="rect">
                <a:avLst/>
              </a:prstGeom>
              <a:solidFill>
                <a:srgbClr val="FFFFFF"/>
              </a:solidFill>
              <a:ln w="9525">
                <a:noFill/>
                <a:miter lim="800000"/>
                <a:headEnd/>
                <a:tailEnd/>
              </a:ln>
            </p:spPr>
            <p:txBody>
              <a:bodyPr vert="horz" wrap="square" lIns="18000" tIns="45720" rIns="1800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ea typeface="SimSun" pitchFamily="2" charset="-122"/>
                    <a:cs typeface="Calibri" panose="020F0502020204030204" pitchFamily="34" charset="0"/>
                  </a:rPr>
                  <a:t>BL</a:t>
                </a:r>
                <a:r>
                  <a:rPr kumimoji="0" lang="en-US" sz="1100" b="0" i="0" u="none" strike="noStrike" cap="none" normalizeH="0" baseline="-30000" dirty="0">
                    <a:ln>
                      <a:noFill/>
                    </a:ln>
                    <a:solidFill>
                      <a:schemeClr val="tx1"/>
                    </a:solidFill>
                    <a:effectLst/>
                    <a:latin typeface="Calibri" panose="020F0502020204030204" pitchFamily="34" charset="0"/>
                    <a:ea typeface="SimSun" pitchFamily="2" charset="-122"/>
                    <a:cs typeface="Calibri" panose="020F0502020204030204" pitchFamily="34" charset="0"/>
                  </a:rPr>
                  <a:t>1</a:t>
                </a:r>
                <a:r>
                  <a:rPr kumimoji="0" lang="en-US" sz="1100" b="0" i="0" u="none" strike="noStrike" cap="none" normalizeH="0" baseline="0" dirty="0">
                    <a:ln>
                      <a:noFill/>
                    </a:ln>
                    <a:solidFill>
                      <a:schemeClr val="tx1"/>
                    </a:solidFill>
                    <a:effectLst/>
                    <a:latin typeface="Calibri" panose="020F0502020204030204" pitchFamily="34" charset="0"/>
                    <a:ea typeface="SimSun" pitchFamily="2" charset="-122"/>
                    <a:cs typeface="Calibri" panose="020F0502020204030204" pitchFamily="34" charset="0"/>
                  </a:rPr>
                  <a:t>=C</a:t>
                </a:r>
                <a:endPar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9" name="Text Box 76"/>
              <p:cNvSpPr txBox="1">
                <a:spLocks noChangeArrowheads="1"/>
              </p:cNvSpPr>
              <p:nvPr/>
            </p:nvSpPr>
            <p:spPr bwMode="auto">
              <a:xfrm>
                <a:off x="4560" y="1776"/>
                <a:ext cx="584" cy="38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ea typeface="SimSun" pitchFamily="2" charset="-122"/>
                    <a:cs typeface="Calibri" panose="020F0502020204030204" pitchFamily="34" charset="0"/>
                  </a:rPr>
                  <a:t>BL</a:t>
                </a:r>
                <a:r>
                  <a:rPr kumimoji="0" lang="en-US" sz="1100" b="0" i="0" u="none" strike="noStrike" cap="none" normalizeH="0" baseline="-30000" dirty="0">
                    <a:ln>
                      <a:noFill/>
                    </a:ln>
                    <a:solidFill>
                      <a:schemeClr val="tx1"/>
                    </a:solidFill>
                    <a:effectLst/>
                    <a:latin typeface="Calibri" panose="020F0502020204030204" pitchFamily="34" charset="0"/>
                    <a:ea typeface="SimSun" pitchFamily="2" charset="-122"/>
                    <a:cs typeface="Calibri" panose="020F0502020204030204" pitchFamily="34" charset="0"/>
                  </a:rPr>
                  <a:t>2</a:t>
                </a:r>
                <a:endPar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0" name="Text Box 77"/>
              <p:cNvSpPr txBox="1">
                <a:spLocks noChangeArrowheads="1"/>
              </p:cNvSpPr>
              <p:nvPr/>
            </p:nvSpPr>
            <p:spPr bwMode="auto">
              <a:xfrm>
                <a:off x="5632" y="2304"/>
                <a:ext cx="696" cy="38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ea typeface="SimSun" pitchFamily="2" charset="-122"/>
                    <a:cs typeface="Calibri" panose="020F0502020204030204" pitchFamily="34" charset="0"/>
                  </a:rPr>
                  <a:t>BL</a:t>
                </a:r>
                <a:r>
                  <a:rPr kumimoji="0" lang="en-US" sz="1100" b="0" i="0" u="none" strike="noStrike" cap="none" normalizeH="0" baseline="-30000" dirty="0">
                    <a:ln>
                      <a:noFill/>
                    </a:ln>
                    <a:solidFill>
                      <a:schemeClr val="tx1"/>
                    </a:solidFill>
                    <a:effectLst/>
                    <a:latin typeface="Calibri" panose="020F0502020204030204" pitchFamily="34" charset="0"/>
                    <a:ea typeface="SimSun" pitchFamily="2" charset="-122"/>
                    <a:cs typeface="Calibri" panose="020F0502020204030204" pitchFamily="34" charset="0"/>
                  </a:rPr>
                  <a:t>n-1</a:t>
                </a:r>
                <a:endPar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1" name="Text Box 78"/>
              <p:cNvSpPr txBox="1">
                <a:spLocks noChangeArrowheads="1"/>
              </p:cNvSpPr>
              <p:nvPr/>
            </p:nvSpPr>
            <p:spPr bwMode="auto">
              <a:xfrm>
                <a:off x="6200" y="2896"/>
                <a:ext cx="408" cy="383"/>
              </a:xfrm>
              <a:prstGeom prst="rect">
                <a:avLst/>
              </a:prstGeom>
              <a:solidFill>
                <a:srgbClr val="FFFFFF"/>
              </a:solidFill>
              <a:ln w="9525">
                <a:noFill/>
                <a:miter lim="800000"/>
                <a:headEnd/>
                <a:tailEnd/>
              </a:ln>
            </p:spPr>
            <p:txBody>
              <a:bodyPr vert="horz" wrap="square" lIns="18000" tIns="45720" rIns="18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ea typeface="SimSun" pitchFamily="2" charset="-122"/>
                    <a:cs typeface="Calibri" panose="020F0502020204030204" pitchFamily="34" charset="0"/>
                  </a:rPr>
                  <a:t>BL</a:t>
                </a:r>
                <a:r>
                  <a:rPr kumimoji="0" lang="en-US" sz="1100" b="0" i="0" u="none" strike="noStrike" cap="none" normalizeH="0" baseline="-30000" dirty="0">
                    <a:ln>
                      <a:noFill/>
                    </a:ln>
                    <a:solidFill>
                      <a:schemeClr val="tx1"/>
                    </a:solidFill>
                    <a:effectLst/>
                    <a:latin typeface="Calibri" panose="020F0502020204030204" pitchFamily="34" charset="0"/>
                    <a:ea typeface="SimSun" pitchFamily="2" charset="-122"/>
                    <a:cs typeface="Calibri" panose="020F0502020204030204" pitchFamily="34" charset="0"/>
                  </a:rPr>
                  <a:t>n</a:t>
                </a:r>
                <a:endPar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2" name="Text Box 79"/>
              <p:cNvSpPr txBox="1">
                <a:spLocks noChangeArrowheads="1"/>
              </p:cNvSpPr>
              <p:nvPr/>
            </p:nvSpPr>
            <p:spPr bwMode="auto">
              <a:xfrm>
                <a:off x="1696" y="2506"/>
                <a:ext cx="392" cy="383"/>
              </a:xfrm>
              <a:prstGeom prst="rect">
                <a:avLst/>
              </a:prstGeom>
              <a:solidFill>
                <a:srgbClr val="FFFFFF"/>
              </a:solidFill>
              <a:ln w="9525">
                <a:noFill/>
                <a:miter lim="800000"/>
                <a:headEnd/>
                <a:tailEnd/>
              </a:ln>
            </p:spPr>
            <p:txBody>
              <a:bodyPr vert="horz" wrap="square" lIns="18000" tIns="45720" rIns="18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ea typeface="SimSun" pitchFamily="2" charset="-122"/>
                    <a:cs typeface="Calibri" panose="020F0502020204030204" pitchFamily="34" charset="0"/>
                  </a:rPr>
                  <a:t>NP</a:t>
                </a:r>
                <a:r>
                  <a:rPr kumimoji="0" lang="en-US" sz="1100" b="0" i="0" u="none" strike="noStrike" cap="none" normalizeH="0" baseline="-30000" dirty="0">
                    <a:ln>
                      <a:noFill/>
                    </a:ln>
                    <a:solidFill>
                      <a:schemeClr val="tx1"/>
                    </a:solidFill>
                    <a:effectLst/>
                    <a:latin typeface="Calibri" panose="020F0502020204030204" pitchFamily="34" charset="0"/>
                    <a:ea typeface="SimSun" pitchFamily="2" charset="-122"/>
                    <a:cs typeface="Calibri" panose="020F0502020204030204" pitchFamily="34" charset="0"/>
                  </a:rPr>
                  <a:t>1</a:t>
                </a:r>
                <a:endPar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3" name="Text Box 80"/>
              <p:cNvSpPr txBox="1">
                <a:spLocks noChangeArrowheads="1"/>
              </p:cNvSpPr>
              <p:nvPr/>
            </p:nvSpPr>
            <p:spPr bwMode="auto">
              <a:xfrm>
                <a:off x="2553" y="2888"/>
                <a:ext cx="392" cy="383"/>
              </a:xfrm>
              <a:prstGeom prst="rect">
                <a:avLst/>
              </a:prstGeom>
              <a:solidFill>
                <a:srgbClr val="FFFFFF"/>
              </a:solidFill>
              <a:ln w="9525">
                <a:noFill/>
                <a:miter lim="800000"/>
                <a:headEnd/>
                <a:tailEnd/>
              </a:ln>
            </p:spPr>
            <p:txBody>
              <a:bodyPr vert="horz" wrap="square" lIns="18000" tIns="45720" rIns="18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ea typeface="SimSun" pitchFamily="2" charset="-122"/>
                    <a:cs typeface="Calibri" panose="020F0502020204030204" pitchFamily="34" charset="0"/>
                  </a:rPr>
                  <a:t>NP</a:t>
                </a:r>
                <a:r>
                  <a:rPr kumimoji="0" lang="en-US" sz="1100" b="0" i="0" u="none" strike="noStrike" cap="none" normalizeH="0" baseline="-30000" dirty="0">
                    <a:ln>
                      <a:noFill/>
                    </a:ln>
                    <a:solidFill>
                      <a:schemeClr val="tx1"/>
                    </a:solidFill>
                    <a:effectLst/>
                    <a:latin typeface="Calibri" panose="020F0502020204030204" pitchFamily="34" charset="0"/>
                    <a:ea typeface="SimSun" pitchFamily="2" charset="-122"/>
                    <a:cs typeface="Calibri" panose="020F0502020204030204" pitchFamily="34" charset="0"/>
                  </a:rPr>
                  <a:t>2</a:t>
                </a:r>
                <a:endPar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4" name="Text Box 81"/>
              <p:cNvSpPr txBox="1">
                <a:spLocks noChangeArrowheads="1"/>
              </p:cNvSpPr>
              <p:nvPr/>
            </p:nvSpPr>
            <p:spPr bwMode="auto">
              <a:xfrm>
                <a:off x="1712" y="3279"/>
                <a:ext cx="392" cy="383"/>
              </a:xfrm>
              <a:prstGeom prst="rect">
                <a:avLst/>
              </a:prstGeom>
              <a:solidFill>
                <a:srgbClr val="FFFFFF"/>
              </a:solidFill>
              <a:ln w="9525">
                <a:noFill/>
                <a:miter lim="800000"/>
                <a:headEnd/>
                <a:tailEnd/>
              </a:ln>
            </p:spPr>
            <p:txBody>
              <a:bodyPr vert="horz" wrap="square" lIns="18000" tIns="45720" rIns="18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ea typeface="SimSun" pitchFamily="2" charset="-122"/>
                    <a:cs typeface="Calibri" panose="020F0502020204030204" pitchFamily="34" charset="0"/>
                  </a:rPr>
                  <a:t>Π</a:t>
                </a:r>
                <a:r>
                  <a:rPr kumimoji="0" lang="en-US" sz="1100" b="0" i="0" u="none" strike="noStrike" cap="none" normalizeH="0" baseline="-30000" dirty="0">
                    <a:ln>
                      <a:noFill/>
                    </a:ln>
                    <a:solidFill>
                      <a:schemeClr val="tx1"/>
                    </a:solidFill>
                    <a:effectLst/>
                    <a:latin typeface="Calibri" panose="020F0502020204030204" pitchFamily="34" charset="0"/>
                    <a:ea typeface="SimSun" pitchFamily="2" charset="-122"/>
                    <a:cs typeface="Calibri" panose="020F0502020204030204" pitchFamily="34" charset="0"/>
                  </a:rPr>
                  <a:t>1</a:t>
                </a:r>
                <a:endPar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5" name="Text Box 82"/>
              <p:cNvSpPr txBox="1">
                <a:spLocks noChangeArrowheads="1"/>
              </p:cNvSpPr>
              <p:nvPr/>
            </p:nvSpPr>
            <p:spPr bwMode="auto">
              <a:xfrm>
                <a:off x="1712" y="3761"/>
                <a:ext cx="392" cy="383"/>
              </a:xfrm>
              <a:prstGeom prst="rect">
                <a:avLst/>
              </a:prstGeom>
              <a:solidFill>
                <a:srgbClr val="FFFFFF"/>
              </a:solidFill>
              <a:ln w="9525">
                <a:noFill/>
                <a:miter lim="800000"/>
                <a:headEnd/>
                <a:tailEnd/>
              </a:ln>
            </p:spPr>
            <p:txBody>
              <a:bodyPr vert="horz" wrap="square" lIns="18000" tIns="45720" rIns="18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anose="020F0502020204030204" pitchFamily="34" charset="0"/>
                    <a:ea typeface="SimSun" pitchFamily="2" charset="-122"/>
                    <a:cs typeface="Calibri" panose="020F0502020204030204" pitchFamily="34" charset="0"/>
                  </a:rPr>
                  <a:t>Π</a:t>
                </a:r>
                <a:r>
                  <a:rPr kumimoji="0" lang="en-US" sz="1100" b="0" i="0" u="none" strike="noStrike" cap="none" normalizeH="0" baseline="-30000" dirty="0">
                    <a:ln>
                      <a:noFill/>
                    </a:ln>
                    <a:solidFill>
                      <a:schemeClr val="tx1"/>
                    </a:solidFill>
                    <a:effectLst/>
                    <a:latin typeface="Calibri" panose="020F0502020204030204" pitchFamily="34" charset="0"/>
                    <a:ea typeface="SimSun" pitchFamily="2" charset="-122"/>
                    <a:cs typeface="Calibri" panose="020F0502020204030204" pitchFamily="34" charset="0"/>
                  </a:rPr>
                  <a:t>2</a:t>
                </a:r>
                <a:endParaRPr kumimoji="0" lang="en-US" sz="11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grpSp>
      </p:grpSp>
      <p:graphicFrame>
        <p:nvGraphicFramePr>
          <p:cNvPr id="31" name="Object 41"/>
          <p:cNvGraphicFramePr>
            <a:graphicFrameLocks noChangeAspect="1"/>
          </p:cNvGraphicFramePr>
          <p:nvPr/>
        </p:nvGraphicFramePr>
        <p:xfrm>
          <a:off x="1752600" y="2548465"/>
          <a:ext cx="1981200" cy="423863"/>
        </p:xfrm>
        <a:graphic>
          <a:graphicData uri="http://schemas.openxmlformats.org/presentationml/2006/ole">
            <mc:AlternateContent xmlns:mc="http://schemas.openxmlformats.org/markup-compatibility/2006">
              <mc:Choice xmlns:v="urn:schemas-microsoft-com:vml" Requires="v">
                <p:oleObj name="Equation" r:id="rId2" imgW="1066800" imgH="228600" progId="Equation.3">
                  <p:embed/>
                </p:oleObj>
              </mc:Choice>
              <mc:Fallback>
                <p:oleObj name="Equation" r:id="rId2" imgW="1066800" imgH="228600" progId="Equation.3">
                  <p:embed/>
                  <p:pic>
                    <p:nvPicPr>
                      <p:cNvPr id="0"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548465"/>
                        <a:ext cx="1981200" cy="423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2" name="Rectangle 31"/>
          <p:cNvSpPr/>
          <p:nvPr/>
        </p:nvSpPr>
        <p:spPr>
          <a:xfrm>
            <a:off x="4726362" y="2575730"/>
            <a:ext cx="1852238" cy="369332"/>
          </a:xfrm>
          <a:prstGeom prst="rect">
            <a:avLst/>
          </a:prstGeom>
        </p:spPr>
        <p:txBody>
          <a:bodyPr wrap="none">
            <a:spAutoFit/>
          </a:bodyPr>
          <a:lstStyle/>
          <a:p>
            <a:r>
              <a:rPr lang="sr-Latn-RS" i="1" dirty="0">
                <a:solidFill>
                  <a:srgbClr val="0000FF"/>
                </a:solidFill>
                <a:latin typeface="Calibri" panose="020F0502020204030204" pitchFamily="34" charset="0"/>
                <a:cs typeface="Calibri" panose="020F0502020204030204" pitchFamily="34" charset="0"/>
              </a:rPr>
              <a:t>Nested protection</a:t>
            </a:r>
            <a:endParaRPr lang="en-US" i="1" dirty="0">
              <a:solidFill>
                <a:srgbClr val="0000FF"/>
              </a:solidFill>
              <a:latin typeface="Calibri" panose="020F0502020204030204" pitchFamily="34" charset="0"/>
              <a:cs typeface="Calibri" panose="020F0502020204030204" pitchFamily="34" charset="0"/>
            </a:endParaRPr>
          </a:p>
        </p:txBody>
      </p:sp>
      <p:sp>
        <p:nvSpPr>
          <p:cNvPr id="33" name="TextBox 32"/>
          <p:cNvSpPr txBox="1"/>
          <p:nvPr/>
        </p:nvSpPr>
        <p:spPr>
          <a:xfrm>
            <a:off x="1957449" y="5787881"/>
            <a:ext cx="308098" cy="369332"/>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C</a:t>
            </a:r>
          </a:p>
        </p:txBody>
      </p:sp>
      <p:sp>
        <p:nvSpPr>
          <p:cNvPr id="34" name="TextBox 33"/>
          <p:cNvSpPr txBox="1"/>
          <p:nvPr/>
        </p:nvSpPr>
        <p:spPr>
          <a:xfrm>
            <a:off x="6583455" y="5725090"/>
            <a:ext cx="301686" cy="369332"/>
          </a:xfrm>
          <a:prstGeom prst="rect">
            <a:avLst/>
          </a:prstGeom>
          <a:noFill/>
        </p:spPr>
        <p:txBody>
          <a:bodyPr wrap="none" rtlCol="0">
            <a:spAutoFit/>
          </a:bodyPr>
          <a:lstStyle/>
          <a:p>
            <a:r>
              <a:rPr lang="sr-Latn-RS" dirty="0">
                <a:latin typeface="Calibri" panose="020F0502020204030204" pitchFamily="34" charset="0"/>
                <a:cs typeface="Calibri" panose="020F0502020204030204" pitchFamily="34" charset="0"/>
              </a:rPr>
              <a:t>0</a:t>
            </a:r>
            <a:endParaRPr lang="en-US" dirty="0">
              <a:latin typeface="Calibri" panose="020F0502020204030204" pitchFamily="34" charset="0"/>
              <a:cs typeface="Calibri" panose="020F0502020204030204" pitchFamily="34" charset="0"/>
            </a:endParaRPr>
          </a:p>
        </p:txBody>
      </p:sp>
      <p:sp>
        <p:nvSpPr>
          <p:cNvPr id="36" name="Slide Number Placeholder 35"/>
          <p:cNvSpPr>
            <a:spLocks noGrp="1"/>
          </p:cNvSpPr>
          <p:nvPr>
            <p:ph type="sldNum" sz="quarter" idx="11"/>
          </p:nvPr>
        </p:nvSpPr>
        <p:spPr/>
        <p:txBody>
          <a:bodyPr/>
          <a:lstStyle/>
          <a:p>
            <a:fld id="{707FE137-0C1A-4C05-8B34-1D89C94DB814}" type="slidenum">
              <a:rPr lang="en-GB" smtClean="0"/>
              <a:pPr/>
              <a:t>46</a:t>
            </a:fld>
            <a:endParaRPr lang="en-GB" dirty="0"/>
          </a:p>
        </p:txBody>
      </p:sp>
    </p:spTree>
    <p:extLst>
      <p:ext uri="{BB962C8B-B14F-4D97-AF65-F5344CB8AC3E}">
        <p14:creationId xmlns:p14="http://schemas.microsoft.com/office/powerpoint/2010/main" val="32438694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Literature</a:t>
            </a:r>
          </a:p>
        </p:txBody>
      </p:sp>
      <p:sp>
        <p:nvSpPr>
          <p:cNvPr id="3" name="Content Placeholder 2"/>
          <p:cNvSpPr>
            <a:spLocks noGrp="1"/>
          </p:cNvSpPr>
          <p:nvPr>
            <p:ph idx="1"/>
          </p:nvPr>
        </p:nvSpPr>
        <p:spPr/>
        <p:txBody>
          <a:bodyPr/>
          <a:lstStyle/>
          <a:p>
            <a:pPr marL="342900" indent="-342900">
              <a:buFont typeface="+mj-lt"/>
              <a:buAutoNum type="arabicPeriod"/>
            </a:pPr>
            <a:r>
              <a:rPr lang="en-US" dirty="0" err="1"/>
              <a:t>Bazargan</a:t>
            </a:r>
            <a:r>
              <a:rPr lang="en-US" dirty="0"/>
              <a:t>, M., Airline Operations and </a:t>
            </a:r>
            <a:r>
              <a:rPr lang="en-US" dirty="0" err="1"/>
              <a:t>Schedul-ing</a:t>
            </a:r>
            <a:r>
              <a:rPr lang="en-US" dirty="0"/>
              <a:t>. 2nd </a:t>
            </a:r>
            <a:r>
              <a:rPr lang="en-US" dirty="0" err="1"/>
              <a:t>Hrsg</a:t>
            </a:r>
            <a:r>
              <a:rPr lang="en-US" dirty="0"/>
              <a:t>. Burlington: </a:t>
            </a:r>
            <a:r>
              <a:rPr lang="en-US" dirty="0" err="1"/>
              <a:t>Ashgate</a:t>
            </a:r>
            <a:r>
              <a:rPr lang="en-US" dirty="0"/>
              <a:t> Publishing Company, 2010. (pp. 116).</a:t>
            </a:r>
          </a:p>
          <a:p>
            <a:pPr marL="342900" indent="-342900">
              <a:buFont typeface="+mj-lt"/>
              <a:buAutoNum type="arabicPeriod"/>
            </a:pPr>
            <a:r>
              <a:rPr lang="en-US" dirty="0"/>
              <a:t>Holloway</a:t>
            </a:r>
            <a:r>
              <a:rPr lang="sr-Latn-RS" dirty="0"/>
              <a:t>, S. 2008. </a:t>
            </a:r>
            <a:r>
              <a:rPr lang="en-US" dirty="0"/>
              <a:t>Straight and Level</a:t>
            </a:r>
            <a:r>
              <a:rPr lang="sr-Latn-RS" dirty="0"/>
              <a:t>: </a:t>
            </a:r>
            <a:r>
              <a:rPr lang="en-US" dirty="0"/>
              <a:t>Practical Airline Economics</a:t>
            </a:r>
            <a:r>
              <a:rPr lang="sr-Latn-RS" dirty="0"/>
              <a:t>, </a:t>
            </a:r>
            <a:r>
              <a:rPr lang="en-US" dirty="0"/>
              <a:t>Third Edition</a:t>
            </a:r>
            <a:r>
              <a:rPr lang="sr-Latn-RS" dirty="0"/>
              <a:t>, Ashgate</a:t>
            </a:r>
            <a:r>
              <a:rPr lang="en-US" dirty="0"/>
              <a:t>.</a:t>
            </a:r>
            <a:endParaRPr lang="en-GB" dirty="0"/>
          </a:p>
          <a:p>
            <a:pPr marL="342900" indent="-342900">
              <a:buFont typeface="+mj-lt"/>
              <a:buAutoNum type="arabicPeriod"/>
            </a:pPr>
            <a:r>
              <a:rPr lang="en-GB" dirty="0"/>
              <a:t>Shaw, S. 2020. Airline marketing and management. Routledge; 7th edition.</a:t>
            </a:r>
            <a:endParaRPr lang="en-US" dirty="0"/>
          </a:p>
          <a:p>
            <a:pPr marL="342900" indent="-342900">
              <a:buFont typeface="+mj-lt"/>
              <a:buAutoNum type="arabicPeriod"/>
            </a:pPr>
            <a:r>
              <a:rPr lang="en-US" dirty="0" err="1"/>
              <a:t>Vasigh</a:t>
            </a:r>
            <a:r>
              <a:rPr lang="en-US" dirty="0"/>
              <a:t>, B., Fleming, K, Tacker, T. 2008.Introduction to air transport economics: from theory to applications, </a:t>
            </a:r>
            <a:r>
              <a:rPr lang="en-US" dirty="0" err="1"/>
              <a:t>Ashgate</a:t>
            </a:r>
            <a:r>
              <a:rPr lang="en-US" dirty="0"/>
              <a:t>, Chapter 11.</a:t>
            </a:r>
            <a:endParaRPr lang="en-GB" dirty="0"/>
          </a:p>
          <a:p>
            <a:pPr marL="342900" indent="-342900">
              <a:buFont typeface="+mj-lt"/>
              <a:buAutoNum type="arabicPeriod"/>
            </a:pPr>
            <a:r>
              <a:rPr lang="en-GB" dirty="0" err="1"/>
              <a:t>Wensveen</a:t>
            </a:r>
            <a:r>
              <a:rPr lang="en-GB" dirty="0"/>
              <a:t>, J. 2015. Air Transportation: A Management Perspective. Publisher: Routledge; 8th edition.</a:t>
            </a:r>
            <a:endParaRPr lang="en-US" dirty="0"/>
          </a:p>
          <a:p>
            <a:pPr marL="342900" indent="-342900">
              <a:buFont typeface="+mj-lt"/>
              <a:buAutoNum type="arabicPeriod"/>
            </a:pP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47</a:t>
            </a:fld>
            <a:endParaRPr lang="en-GB" dirty="0"/>
          </a:p>
        </p:txBody>
      </p:sp>
    </p:spTree>
    <p:extLst>
      <p:ext uri="{BB962C8B-B14F-4D97-AF65-F5344CB8AC3E}">
        <p14:creationId xmlns:p14="http://schemas.microsoft.com/office/powerpoint/2010/main" val="20094913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81458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Pricing</a:t>
            </a:r>
            <a:endParaRPr lang="en-US" dirty="0"/>
          </a:p>
        </p:txBody>
      </p:sp>
      <p:sp>
        <p:nvSpPr>
          <p:cNvPr id="3" name="Content Placeholder 2"/>
          <p:cNvSpPr>
            <a:spLocks noGrp="1"/>
          </p:cNvSpPr>
          <p:nvPr>
            <p:ph idx="1"/>
          </p:nvPr>
        </p:nvSpPr>
        <p:spPr/>
        <p:txBody>
          <a:bodyPr>
            <a:normAutofit/>
          </a:bodyPr>
          <a:lstStyle/>
          <a:p>
            <a:pPr marL="285750" indent="-285750">
              <a:buFont typeface="Arial" panose="020B0604020202020204" pitchFamily="34" charset="0"/>
              <a:buChar char="•"/>
            </a:pPr>
            <a:r>
              <a:rPr lang="en-US" sz="2400" dirty="0"/>
              <a:t>Uniform</a:t>
            </a:r>
            <a:endParaRPr lang="sr-Latn-RS" sz="2400" dirty="0"/>
          </a:p>
          <a:p>
            <a:pPr marL="285750" indent="-285750">
              <a:buFont typeface="Arial" panose="020B0604020202020204" pitchFamily="34" charset="0"/>
              <a:buChar char="•"/>
            </a:pPr>
            <a:r>
              <a:rPr lang="en-US" sz="2400" dirty="0"/>
              <a:t>Discriminatory, and</a:t>
            </a:r>
          </a:p>
          <a:p>
            <a:pPr marL="285750" indent="-285750">
              <a:buFont typeface="Arial" panose="020B0604020202020204" pitchFamily="34" charset="0"/>
              <a:buChar char="•"/>
            </a:pPr>
            <a:r>
              <a:rPr lang="en-US" sz="2400" dirty="0"/>
              <a:t>Differential</a:t>
            </a:r>
            <a:r>
              <a:rPr lang="sr-Latn-RS" sz="2400" dirty="0"/>
              <a:t> </a:t>
            </a:r>
            <a:endParaRPr lang="en-US" sz="24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5</a:t>
            </a:fld>
            <a:endParaRPr lang="en-GB" dirty="0"/>
          </a:p>
        </p:txBody>
      </p:sp>
    </p:spTree>
    <p:extLst>
      <p:ext uri="{BB962C8B-B14F-4D97-AF65-F5344CB8AC3E}">
        <p14:creationId xmlns:p14="http://schemas.microsoft.com/office/powerpoint/2010/main" val="2949465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ltLang="en-US" dirty="0"/>
              <a:t>Uniform Pricing</a:t>
            </a:r>
            <a:endParaRPr lang="en-US" dirty="0"/>
          </a:p>
        </p:txBody>
      </p:sp>
      <p:sp>
        <p:nvSpPr>
          <p:cNvPr id="3" name="Content Placeholder 2"/>
          <p:cNvSpPr>
            <a:spLocks noGrp="1"/>
          </p:cNvSpPr>
          <p:nvPr>
            <p:ph idx="1"/>
          </p:nvPr>
        </p:nvSpPr>
        <p:spPr/>
        <p:txBody>
          <a:bodyPr>
            <a:normAutofit/>
          </a:bodyPr>
          <a:lstStyle/>
          <a:p>
            <a:pPr marL="285750" indent="-285750" algn="just">
              <a:spcBef>
                <a:spcPts val="600"/>
              </a:spcBef>
              <a:spcAft>
                <a:spcPts val="1200"/>
              </a:spcAft>
              <a:buFont typeface="Arial" panose="020B0604020202020204" pitchFamily="34" charset="0"/>
              <a:buChar char="•"/>
            </a:pPr>
            <a:r>
              <a:rPr lang="sr-Latn-RS" altLang="en-US" sz="2400" dirty="0"/>
              <a:t>Uniform pricing means that e</a:t>
            </a:r>
            <a:r>
              <a:rPr lang="en-US" altLang="en-US" sz="2400" dirty="0"/>
              <a:t>very customer pays the same price for a given service</a:t>
            </a:r>
            <a:endParaRPr lang="sr-Latn-RS" altLang="en-US" sz="2400" dirty="0"/>
          </a:p>
          <a:p>
            <a:pPr marL="285750" indent="-285750" algn="just">
              <a:spcBef>
                <a:spcPts val="600"/>
              </a:spcBef>
              <a:spcAft>
                <a:spcPts val="1200"/>
              </a:spcAft>
              <a:buFont typeface="Arial" panose="020B0604020202020204" pitchFamily="34" charset="0"/>
              <a:buChar char="•"/>
            </a:pPr>
            <a:r>
              <a:rPr lang="en-US" altLang="en-US" sz="2400" dirty="0"/>
              <a:t>The difference between the price the consumer is willing to pay and the price he actually pays is the consumer surplus</a:t>
            </a:r>
            <a:endParaRPr lang="sr-Latn-RS" altLang="en-US" sz="2400" dirty="0"/>
          </a:p>
          <a:p>
            <a:pPr marL="1028700" lvl="1" algn="just">
              <a:spcBef>
                <a:spcPts val="600"/>
              </a:spcBef>
              <a:spcAft>
                <a:spcPts val="1200"/>
              </a:spcAft>
              <a:buFont typeface="Arial" panose="020B0604020202020204" pitchFamily="34" charset="0"/>
              <a:buChar char="•"/>
            </a:pPr>
            <a:r>
              <a:rPr lang="en-US" altLang="en-US" sz="2000" dirty="0"/>
              <a:t>the sum of all these surpluses is, from the carrier's perspective, lost revenue</a:t>
            </a:r>
            <a:endParaRPr lang="sr-Latn-RS" altLang="en-US" sz="2000" dirty="0"/>
          </a:p>
          <a:p>
            <a:pPr marL="285750" indent="-285750" algn="just">
              <a:spcBef>
                <a:spcPts val="600"/>
              </a:spcBef>
              <a:spcAft>
                <a:spcPts val="1200"/>
              </a:spcAft>
              <a:buFont typeface="Arial" panose="020B0604020202020204" pitchFamily="34" charset="0"/>
              <a:buChar char="•"/>
            </a:pPr>
            <a:r>
              <a:rPr lang="en-US" altLang="en-US" sz="2400" dirty="0"/>
              <a:t>Producer surplus is equal to the difference between the price obtained for a particular goods or service and the price that the producer is willing to offer</a:t>
            </a:r>
            <a:endParaRPr lang="sr-Latn-RS" altLang="en-US" sz="24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6</a:t>
            </a:fld>
            <a:endParaRPr lang="en-GB" dirty="0"/>
          </a:p>
        </p:txBody>
      </p:sp>
    </p:spTree>
    <p:extLst>
      <p:ext uri="{BB962C8B-B14F-4D97-AF65-F5344CB8AC3E}">
        <p14:creationId xmlns:p14="http://schemas.microsoft.com/office/powerpoint/2010/main" val="1466889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uniform pricing structure</a:t>
            </a:r>
          </a:p>
        </p:txBody>
      </p:sp>
      <p:sp>
        <p:nvSpPr>
          <p:cNvPr id="5" name="Slide Number Placeholder 4"/>
          <p:cNvSpPr>
            <a:spLocks noGrp="1"/>
          </p:cNvSpPr>
          <p:nvPr>
            <p:ph type="sldNum" sz="quarter" idx="11"/>
          </p:nvPr>
        </p:nvSpPr>
        <p:spPr/>
        <p:txBody>
          <a:bodyPr/>
          <a:lstStyle/>
          <a:p>
            <a:fld id="{707FE137-0C1A-4C05-8B34-1D89C94DB814}" type="slidenum">
              <a:rPr lang="en-GB" smtClean="0"/>
              <a:pPr/>
              <a:t>7</a:t>
            </a:fld>
            <a:endParaRPr lang="en-GB" dirty="0"/>
          </a:p>
        </p:txBody>
      </p:sp>
      <p:grpSp>
        <p:nvGrpSpPr>
          <p:cNvPr id="6" name="Group 42"/>
          <p:cNvGrpSpPr>
            <a:grpSpLocks/>
          </p:cNvGrpSpPr>
          <p:nvPr/>
        </p:nvGrpSpPr>
        <p:grpSpPr bwMode="auto">
          <a:xfrm>
            <a:off x="1524000" y="1488585"/>
            <a:ext cx="5721350" cy="4778375"/>
            <a:chOff x="960" y="1219"/>
            <a:chExt cx="3604" cy="3010"/>
          </a:xfrm>
        </p:grpSpPr>
        <p:grpSp>
          <p:nvGrpSpPr>
            <p:cNvPr id="7" name="Group 7"/>
            <p:cNvGrpSpPr>
              <a:grpSpLocks/>
            </p:cNvGrpSpPr>
            <p:nvPr/>
          </p:nvGrpSpPr>
          <p:grpSpPr bwMode="auto">
            <a:xfrm>
              <a:off x="1160" y="1219"/>
              <a:ext cx="3404" cy="365"/>
              <a:chOff x="2952" y="4128"/>
              <a:chExt cx="6720" cy="720"/>
            </a:xfrm>
          </p:grpSpPr>
          <p:sp>
            <p:nvSpPr>
              <p:cNvPr id="34" name="Rectangle 8"/>
              <p:cNvSpPr>
                <a:spLocks noChangeArrowheads="1"/>
              </p:cNvSpPr>
              <p:nvPr/>
            </p:nvSpPr>
            <p:spPr bwMode="auto">
              <a:xfrm>
                <a:off x="2952" y="4308"/>
                <a:ext cx="1680" cy="540"/>
              </a:xfrm>
              <a:prstGeom prst="rect">
                <a:avLst/>
              </a:prstGeom>
              <a:solidFill>
                <a:srgbClr val="FFFFFF"/>
              </a:solidFill>
              <a:ln w="9525">
                <a:solidFill>
                  <a:srgbClr val="000000"/>
                </a:solidFill>
                <a:miter lim="800000"/>
                <a:headEnd/>
                <a:tailEnd/>
              </a:ln>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600" i="0" dirty="0"/>
                  <a:t>Service</a:t>
                </a:r>
                <a:endParaRPr lang="en-US" altLang="en-US" sz="1600" i="0" dirty="0"/>
              </a:p>
            </p:txBody>
          </p:sp>
          <p:sp>
            <p:nvSpPr>
              <p:cNvPr id="35" name="Rectangle 9"/>
              <p:cNvSpPr>
                <a:spLocks noChangeArrowheads="1"/>
              </p:cNvSpPr>
              <p:nvPr/>
            </p:nvSpPr>
            <p:spPr bwMode="auto">
              <a:xfrm>
                <a:off x="7992" y="4308"/>
                <a:ext cx="1680" cy="540"/>
              </a:xfrm>
              <a:prstGeom prst="rect">
                <a:avLst/>
              </a:prstGeom>
              <a:solidFill>
                <a:srgbClr val="FFFFFF"/>
              </a:solidFill>
              <a:ln w="9525">
                <a:solidFill>
                  <a:srgbClr val="000000"/>
                </a:solidFill>
                <a:miter lim="800000"/>
                <a:headEnd/>
                <a:tailEnd/>
              </a:ln>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600" i="0" dirty="0"/>
                  <a:t>Market</a:t>
                </a:r>
                <a:endParaRPr lang="en-US" altLang="en-US" sz="1600" i="0" dirty="0"/>
              </a:p>
            </p:txBody>
          </p:sp>
          <p:cxnSp>
            <p:nvCxnSpPr>
              <p:cNvPr id="36" name="AutoShape 10"/>
              <p:cNvCxnSpPr>
                <a:cxnSpLocks noChangeShapeType="1"/>
                <a:stCxn id="34" idx="3"/>
                <a:endCxn id="35" idx="1"/>
              </p:cNvCxnSpPr>
              <p:nvPr/>
            </p:nvCxnSpPr>
            <p:spPr bwMode="auto">
              <a:xfrm>
                <a:off x="4632" y="4578"/>
                <a:ext cx="3360" cy="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7" name="Text Box 11"/>
              <p:cNvSpPr txBox="1">
                <a:spLocks noChangeArrowheads="1"/>
              </p:cNvSpPr>
              <p:nvPr/>
            </p:nvSpPr>
            <p:spPr bwMode="auto">
              <a:xfrm>
                <a:off x="5832" y="4128"/>
                <a:ext cx="14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600" i="0" dirty="0"/>
                  <a:t>Price</a:t>
                </a:r>
                <a:endParaRPr lang="en-US" altLang="en-US" sz="1600" i="0" dirty="0"/>
              </a:p>
            </p:txBody>
          </p:sp>
        </p:grpSp>
        <p:sp>
          <p:nvSpPr>
            <p:cNvPr id="8" name="Text Box 14"/>
            <p:cNvSpPr txBox="1">
              <a:spLocks noChangeArrowheads="1"/>
            </p:cNvSpPr>
            <p:nvPr/>
          </p:nvSpPr>
          <p:spPr bwMode="auto">
            <a:xfrm>
              <a:off x="3287" y="3864"/>
              <a:ext cx="365"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en-US" altLang="en-US" sz="1600" i="0" dirty="0">
                  <a:solidFill>
                    <a:srgbClr val="FF0000"/>
                  </a:solidFill>
                </a:rPr>
                <a:t>D</a:t>
              </a:r>
              <a:endParaRPr lang="en-US" altLang="en-US" sz="1600" i="0" dirty="0"/>
            </a:p>
          </p:txBody>
        </p:sp>
        <p:sp>
          <p:nvSpPr>
            <p:cNvPr id="9" name="AutoShape 15"/>
            <p:cNvSpPr>
              <a:spLocks noChangeArrowheads="1"/>
            </p:cNvSpPr>
            <p:nvPr/>
          </p:nvSpPr>
          <p:spPr bwMode="auto">
            <a:xfrm rot="5400000">
              <a:off x="1706" y="3226"/>
              <a:ext cx="821" cy="821"/>
            </a:xfrm>
            <a:prstGeom prst="rtTriangle">
              <a:avLst/>
            </a:prstGeom>
            <a:solidFill>
              <a:srgbClr val="000080">
                <a:alpha val="4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endParaRPr lang="en-US" altLang="en-US" dirty="0"/>
            </a:p>
          </p:txBody>
        </p:sp>
        <p:sp>
          <p:nvSpPr>
            <p:cNvPr id="10" name="Line 16"/>
            <p:cNvSpPr>
              <a:spLocks noChangeShapeType="1"/>
            </p:cNvSpPr>
            <p:nvPr/>
          </p:nvSpPr>
          <p:spPr bwMode="auto">
            <a:xfrm>
              <a:off x="1706" y="2041"/>
              <a:ext cx="0" cy="2006"/>
            </a:xfrm>
            <a:prstGeom prst="line">
              <a:avLst/>
            </a:prstGeom>
            <a:noFill/>
            <a:ln w="9525">
              <a:solidFill>
                <a:srgbClr val="000000"/>
              </a:solidFill>
              <a:round/>
              <a:headEnd type="triangle" w="med" len="med"/>
              <a:tailEnd type="none" w="med" len="med"/>
            </a:ln>
            <a:extLst>
              <a:ext uri="{909E8E84-426E-40DD-AFC4-6F175D3DCCD1}">
                <a14:hiddenFill xmlns:a14="http://schemas.microsoft.com/office/drawing/2010/main">
                  <a:noFill/>
                </a14:hiddenFill>
              </a:ext>
            </a:extLst>
          </p:spPr>
          <p:txBody>
            <a:bodyPr/>
            <a:lstStyle/>
            <a:p>
              <a:endParaRPr lang="en-US" dirty="0"/>
            </a:p>
          </p:txBody>
        </p:sp>
        <p:sp>
          <p:nvSpPr>
            <p:cNvPr id="11" name="Line 17"/>
            <p:cNvSpPr>
              <a:spLocks noChangeShapeType="1"/>
            </p:cNvSpPr>
            <p:nvPr/>
          </p:nvSpPr>
          <p:spPr bwMode="auto">
            <a:xfrm rot="5400000">
              <a:off x="2709" y="3044"/>
              <a:ext cx="0" cy="2006"/>
            </a:xfrm>
            <a:prstGeom prst="line">
              <a:avLst/>
            </a:prstGeom>
            <a:noFill/>
            <a:ln w="9525">
              <a:solidFill>
                <a:srgbClr val="000000"/>
              </a:solidFill>
              <a:round/>
              <a:headEnd type="triangle" w="med" len="med"/>
              <a:tailEnd type="none" w="med" len="med"/>
            </a:ln>
            <a:extLst>
              <a:ext uri="{909E8E84-426E-40DD-AFC4-6F175D3DCCD1}">
                <a14:hiddenFill xmlns:a14="http://schemas.microsoft.com/office/drawing/2010/main">
                  <a:noFill/>
                </a14:hiddenFill>
              </a:ext>
            </a:extLst>
          </p:spPr>
          <p:txBody>
            <a:bodyPr/>
            <a:lstStyle/>
            <a:p>
              <a:endParaRPr lang="en-US" dirty="0"/>
            </a:p>
          </p:txBody>
        </p:sp>
        <p:sp>
          <p:nvSpPr>
            <p:cNvPr id="12" name="Line 18"/>
            <p:cNvSpPr>
              <a:spLocks noChangeShapeType="1"/>
            </p:cNvSpPr>
            <p:nvPr/>
          </p:nvSpPr>
          <p:spPr bwMode="auto">
            <a:xfrm rot="2700000">
              <a:off x="2426" y="2310"/>
              <a:ext cx="0" cy="2034"/>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 name="Line 19"/>
            <p:cNvSpPr>
              <a:spLocks noChangeShapeType="1"/>
            </p:cNvSpPr>
            <p:nvPr/>
          </p:nvSpPr>
          <p:spPr bwMode="auto">
            <a:xfrm>
              <a:off x="1706" y="2496"/>
              <a:ext cx="1642" cy="1459"/>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4" name="Line 20"/>
            <p:cNvSpPr>
              <a:spLocks noChangeShapeType="1"/>
            </p:cNvSpPr>
            <p:nvPr/>
          </p:nvSpPr>
          <p:spPr bwMode="auto">
            <a:xfrm flipH="1">
              <a:off x="1706" y="3226"/>
              <a:ext cx="821"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5" name="Line 21"/>
            <p:cNvSpPr>
              <a:spLocks noChangeShapeType="1"/>
            </p:cNvSpPr>
            <p:nvPr/>
          </p:nvSpPr>
          <p:spPr bwMode="auto">
            <a:xfrm rot="5400000" flipH="1">
              <a:off x="2117" y="3636"/>
              <a:ext cx="821" cy="1"/>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6" name="AutoShape 22"/>
            <p:cNvSpPr>
              <a:spLocks noChangeArrowheads="1"/>
            </p:cNvSpPr>
            <p:nvPr/>
          </p:nvSpPr>
          <p:spPr bwMode="auto">
            <a:xfrm>
              <a:off x="1706" y="2496"/>
              <a:ext cx="821" cy="730"/>
            </a:xfrm>
            <a:prstGeom prst="rtTriangle">
              <a:avLst/>
            </a:prstGeom>
            <a:solidFill>
              <a:srgbClr val="FF0000">
                <a:alpha val="4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endParaRPr lang="en-US" altLang="en-US" dirty="0"/>
            </a:p>
          </p:txBody>
        </p:sp>
        <p:sp>
          <p:nvSpPr>
            <p:cNvPr id="17" name="Text Box 23"/>
            <p:cNvSpPr txBox="1">
              <a:spLocks noChangeArrowheads="1"/>
            </p:cNvSpPr>
            <p:nvPr/>
          </p:nvSpPr>
          <p:spPr bwMode="auto">
            <a:xfrm>
              <a:off x="3074" y="2496"/>
              <a:ext cx="334"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en-US" altLang="en-US" sz="1600" i="0" dirty="0">
                  <a:solidFill>
                    <a:srgbClr val="000080"/>
                  </a:solidFill>
                </a:rPr>
                <a:t>S</a:t>
              </a:r>
              <a:endParaRPr lang="en-US" altLang="en-US" sz="1600" i="0" dirty="0"/>
            </a:p>
          </p:txBody>
        </p:sp>
        <p:sp>
          <p:nvSpPr>
            <p:cNvPr id="18" name="Text Box 24"/>
            <p:cNvSpPr txBox="1">
              <a:spLocks noChangeArrowheads="1"/>
            </p:cNvSpPr>
            <p:nvPr/>
          </p:nvSpPr>
          <p:spPr bwMode="auto">
            <a:xfrm>
              <a:off x="1248" y="2059"/>
              <a:ext cx="531"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Price</a:t>
              </a:r>
              <a:endParaRPr lang="en-US" altLang="en-US" sz="1400" i="0" dirty="0"/>
            </a:p>
          </p:txBody>
        </p:sp>
        <p:sp>
          <p:nvSpPr>
            <p:cNvPr id="19" name="Text Box 25"/>
            <p:cNvSpPr txBox="1">
              <a:spLocks noChangeArrowheads="1"/>
            </p:cNvSpPr>
            <p:nvPr/>
          </p:nvSpPr>
          <p:spPr bwMode="auto">
            <a:xfrm>
              <a:off x="1402" y="3135"/>
              <a:ext cx="365"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a:t>$250</a:t>
              </a:r>
              <a:endParaRPr lang="en-US" altLang="en-US" sz="1400" i="0" dirty="0"/>
            </a:p>
          </p:txBody>
        </p:sp>
        <p:sp>
          <p:nvSpPr>
            <p:cNvPr id="20" name="Line 26"/>
            <p:cNvSpPr>
              <a:spLocks noChangeShapeType="1"/>
            </p:cNvSpPr>
            <p:nvPr/>
          </p:nvSpPr>
          <p:spPr bwMode="auto">
            <a:xfrm>
              <a:off x="1585" y="3499"/>
              <a:ext cx="243"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1" name="Line 27"/>
            <p:cNvSpPr>
              <a:spLocks noChangeShapeType="1"/>
            </p:cNvSpPr>
            <p:nvPr/>
          </p:nvSpPr>
          <p:spPr bwMode="auto">
            <a:xfrm>
              <a:off x="2083" y="2606"/>
              <a:ext cx="1" cy="27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22" name="Text Box 28"/>
            <p:cNvSpPr txBox="1">
              <a:spLocks noChangeArrowheads="1"/>
            </p:cNvSpPr>
            <p:nvPr/>
          </p:nvSpPr>
          <p:spPr bwMode="auto">
            <a:xfrm>
              <a:off x="1796" y="2239"/>
              <a:ext cx="72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RS" altLang="en-US" sz="1400" i="0" dirty="0"/>
                <a:t>Consumer surplus</a:t>
              </a:r>
              <a:endParaRPr lang="en-US" altLang="en-US" sz="1400" i="0" dirty="0"/>
            </a:p>
          </p:txBody>
        </p:sp>
        <p:sp>
          <p:nvSpPr>
            <p:cNvPr id="23" name="Text Box 29"/>
            <p:cNvSpPr txBox="1">
              <a:spLocks noChangeArrowheads="1"/>
            </p:cNvSpPr>
            <p:nvPr/>
          </p:nvSpPr>
          <p:spPr bwMode="auto">
            <a:xfrm>
              <a:off x="960" y="3367"/>
              <a:ext cx="74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RS" altLang="en-US" sz="1400" i="0" dirty="0"/>
                <a:t>Producer surplus</a:t>
              </a:r>
              <a:endParaRPr lang="en-US" altLang="en-US" sz="1400" i="0" dirty="0"/>
            </a:p>
          </p:txBody>
        </p:sp>
        <p:sp>
          <p:nvSpPr>
            <p:cNvPr id="24" name="Text Box 30"/>
            <p:cNvSpPr txBox="1">
              <a:spLocks noChangeArrowheads="1"/>
            </p:cNvSpPr>
            <p:nvPr/>
          </p:nvSpPr>
          <p:spPr bwMode="auto">
            <a:xfrm>
              <a:off x="1392" y="2880"/>
              <a:ext cx="387"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a:t>$400</a:t>
              </a:r>
              <a:endParaRPr lang="en-US" altLang="en-US" sz="1400" i="0" dirty="0"/>
            </a:p>
          </p:txBody>
        </p:sp>
        <p:sp>
          <p:nvSpPr>
            <p:cNvPr id="25" name="Text Box 31"/>
            <p:cNvSpPr txBox="1">
              <a:spLocks noChangeArrowheads="1"/>
            </p:cNvSpPr>
            <p:nvPr/>
          </p:nvSpPr>
          <p:spPr bwMode="auto">
            <a:xfrm>
              <a:off x="1392" y="2606"/>
              <a:ext cx="387"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a:t>$500</a:t>
              </a:r>
              <a:endParaRPr lang="en-US" altLang="en-US" sz="1400" i="0" dirty="0"/>
            </a:p>
          </p:txBody>
        </p:sp>
        <p:sp>
          <p:nvSpPr>
            <p:cNvPr id="26" name="Line 32"/>
            <p:cNvSpPr>
              <a:spLocks noChangeShapeType="1"/>
            </p:cNvSpPr>
            <p:nvPr/>
          </p:nvSpPr>
          <p:spPr bwMode="auto">
            <a:xfrm rot="5400000" flipH="1">
              <a:off x="1205" y="3363"/>
              <a:ext cx="1368"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7" name="Line 33"/>
            <p:cNvSpPr>
              <a:spLocks noChangeShapeType="1"/>
            </p:cNvSpPr>
            <p:nvPr/>
          </p:nvSpPr>
          <p:spPr bwMode="auto">
            <a:xfrm rot="5400000" flipH="1">
              <a:off x="1645" y="3500"/>
              <a:ext cx="1095"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8" name="Line 34"/>
            <p:cNvSpPr>
              <a:spLocks noChangeShapeType="1"/>
            </p:cNvSpPr>
            <p:nvPr/>
          </p:nvSpPr>
          <p:spPr bwMode="auto">
            <a:xfrm flipH="1">
              <a:off x="1718" y="2698"/>
              <a:ext cx="183"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29" name="Line 35"/>
            <p:cNvSpPr>
              <a:spLocks noChangeShapeType="1"/>
            </p:cNvSpPr>
            <p:nvPr/>
          </p:nvSpPr>
          <p:spPr bwMode="auto">
            <a:xfrm flipH="1">
              <a:off x="1718" y="2971"/>
              <a:ext cx="494" cy="1"/>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30" name="Text Box 36"/>
            <p:cNvSpPr txBox="1">
              <a:spLocks noChangeArrowheads="1"/>
            </p:cNvSpPr>
            <p:nvPr/>
          </p:nvSpPr>
          <p:spPr bwMode="auto">
            <a:xfrm>
              <a:off x="3409" y="4047"/>
              <a:ext cx="63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eaLnBrk="1" hangingPunct="1"/>
              <a:r>
                <a:rPr lang="sr-Latn-CS" altLang="en-US" sz="1400" i="0" dirty="0"/>
                <a:t>Quantity</a:t>
              </a:r>
              <a:endParaRPr lang="en-US" altLang="en-US" sz="1400" i="0" dirty="0"/>
            </a:p>
          </p:txBody>
        </p:sp>
        <p:sp>
          <p:nvSpPr>
            <p:cNvPr id="31" name="Text Box 37"/>
            <p:cNvSpPr txBox="1">
              <a:spLocks noChangeArrowheads="1"/>
            </p:cNvSpPr>
            <p:nvPr/>
          </p:nvSpPr>
          <p:spPr bwMode="auto">
            <a:xfrm>
              <a:off x="2380" y="4047"/>
              <a:ext cx="548"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100" i="0" dirty="0"/>
                <a:t>Consumer  3</a:t>
              </a:r>
              <a:endParaRPr lang="en-US" altLang="en-US" sz="1100" i="0" dirty="0"/>
            </a:p>
          </p:txBody>
        </p:sp>
        <p:sp>
          <p:nvSpPr>
            <p:cNvPr id="32" name="Text Box 38"/>
            <p:cNvSpPr txBox="1">
              <a:spLocks noChangeArrowheads="1"/>
            </p:cNvSpPr>
            <p:nvPr/>
          </p:nvSpPr>
          <p:spPr bwMode="auto">
            <a:xfrm>
              <a:off x="1950" y="4047"/>
              <a:ext cx="547"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100" i="0" dirty="0"/>
                <a:t>Consumer  2</a:t>
              </a:r>
              <a:endParaRPr lang="en-US" altLang="en-US" sz="1100" i="0" dirty="0"/>
            </a:p>
          </p:txBody>
        </p:sp>
        <p:sp>
          <p:nvSpPr>
            <p:cNvPr id="33" name="Text Box 39"/>
            <p:cNvSpPr txBox="1">
              <a:spLocks noChangeArrowheads="1"/>
            </p:cNvSpPr>
            <p:nvPr/>
          </p:nvSpPr>
          <p:spPr bwMode="auto">
            <a:xfrm>
              <a:off x="1536" y="4047"/>
              <a:ext cx="547"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panose="02020603050405020304" pitchFamily="18" charset="0"/>
                </a:defRPr>
              </a:lvl1pPr>
              <a:lvl2pPr marL="742950" indent="-285750" eaLnBrk="0" hangingPunct="0">
                <a:defRPr sz="2400" i="1">
                  <a:solidFill>
                    <a:schemeClr val="tx1"/>
                  </a:solidFill>
                  <a:latin typeface="Times New Roman" panose="02020603050405020304" pitchFamily="18" charset="0"/>
                </a:defRPr>
              </a:lvl2pPr>
              <a:lvl3pPr marL="1143000" indent="-228600" eaLnBrk="0" hangingPunct="0">
                <a:defRPr sz="2400" i="1">
                  <a:solidFill>
                    <a:schemeClr val="tx1"/>
                  </a:solidFill>
                  <a:latin typeface="Times New Roman" panose="02020603050405020304" pitchFamily="18" charset="0"/>
                </a:defRPr>
              </a:lvl3pPr>
              <a:lvl4pPr marL="1600200" indent="-228600" eaLnBrk="0" hangingPunct="0">
                <a:defRPr sz="2400" i="1">
                  <a:solidFill>
                    <a:schemeClr val="tx1"/>
                  </a:solidFill>
                  <a:latin typeface="Times New Roman" panose="02020603050405020304" pitchFamily="18" charset="0"/>
                </a:defRPr>
              </a:lvl4pPr>
              <a:lvl5pPr marL="2057400" indent="-228600" eaLnBrk="0" hangingPunct="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eaLnBrk="1" hangingPunct="1"/>
              <a:r>
                <a:rPr lang="sr-Latn-CS" altLang="en-US" sz="1100" i="0" dirty="0"/>
                <a:t>Consumer  1</a:t>
              </a:r>
              <a:endParaRPr lang="en-US" altLang="en-US" sz="1100" i="0" dirty="0"/>
            </a:p>
          </p:txBody>
        </p:sp>
      </p:grpSp>
    </p:spTree>
    <p:extLst>
      <p:ext uri="{BB962C8B-B14F-4D97-AF65-F5344CB8AC3E}">
        <p14:creationId xmlns:p14="http://schemas.microsoft.com/office/powerpoint/2010/main" val="2483284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Discriminatory</a:t>
            </a:r>
            <a:r>
              <a:rPr lang="en-US" altLang="en-US" dirty="0"/>
              <a:t> </a:t>
            </a:r>
            <a:r>
              <a:rPr lang="sr-Latn-RS" altLang="en-US" dirty="0" err="1"/>
              <a:t>Pricing</a:t>
            </a:r>
            <a:endParaRPr lang="en-US" dirty="0"/>
          </a:p>
        </p:txBody>
      </p:sp>
      <p:sp>
        <p:nvSpPr>
          <p:cNvPr id="3" name="Content Placeholder 2"/>
          <p:cNvSpPr>
            <a:spLocks noGrp="1"/>
          </p:cNvSpPr>
          <p:nvPr>
            <p:ph idx="1"/>
          </p:nvPr>
        </p:nvSpPr>
        <p:spPr/>
        <p:txBody>
          <a:bodyPr>
            <a:normAutofit fontScale="92500"/>
          </a:bodyPr>
          <a:lstStyle/>
          <a:p>
            <a:pPr marL="285750" indent="-285750" algn="just">
              <a:spcBef>
                <a:spcPts val="600"/>
              </a:spcBef>
              <a:spcAft>
                <a:spcPts val="600"/>
              </a:spcAft>
              <a:buFont typeface="Arial" panose="020B0604020202020204" pitchFamily="34" charset="0"/>
              <a:buChar char="•"/>
            </a:pPr>
            <a:r>
              <a:rPr lang="en-US" sz="2400" dirty="0"/>
              <a:t>Price discrimination occurs</a:t>
            </a:r>
            <a:r>
              <a:rPr lang="sr-Latn-RS" sz="2400" dirty="0"/>
              <a:t> when consumers </a:t>
            </a:r>
            <a:r>
              <a:rPr lang="en-US" altLang="en-US" sz="2400" dirty="0"/>
              <a:t>pay different prices for the same service</a:t>
            </a:r>
            <a:r>
              <a:rPr lang="sr-Latn-RS" altLang="en-US" sz="2400" dirty="0"/>
              <a:t> (</a:t>
            </a:r>
            <a:r>
              <a:rPr lang="en-US" sz="2400" dirty="0"/>
              <a:t>customers</a:t>
            </a:r>
            <a:r>
              <a:rPr lang="sr-Latn-RS" sz="2400" dirty="0"/>
              <a:t> </a:t>
            </a:r>
            <a:r>
              <a:rPr lang="en-US" sz="2400" dirty="0"/>
              <a:t>who cost more or less the same to serve are nonetheless paying different prices</a:t>
            </a:r>
            <a:r>
              <a:rPr lang="sr-Latn-RS" sz="2400" dirty="0"/>
              <a:t>)</a:t>
            </a:r>
            <a:endParaRPr lang="sr-Latn-RS" altLang="en-US" sz="2400" dirty="0"/>
          </a:p>
          <a:p>
            <a:pPr marL="285750" indent="-285750" algn="just">
              <a:spcBef>
                <a:spcPts val="600"/>
              </a:spcBef>
              <a:spcAft>
                <a:spcPts val="600"/>
              </a:spcAft>
              <a:buFont typeface="Arial" panose="020B0604020202020204" pitchFamily="34" charset="0"/>
              <a:buChar char="•"/>
            </a:pPr>
            <a:r>
              <a:rPr lang="sr-Latn-RS" altLang="en-US" sz="2400" dirty="0"/>
              <a:t>The </a:t>
            </a:r>
            <a:r>
              <a:rPr lang="en-US" altLang="en-US" sz="2400" dirty="0"/>
              <a:t>purpose of price</a:t>
            </a:r>
            <a:r>
              <a:rPr lang="sr-Latn-RS" altLang="en-US" sz="2400" dirty="0"/>
              <a:t> </a:t>
            </a:r>
            <a:r>
              <a:rPr lang="en-US" sz="2400" dirty="0"/>
              <a:t>discrimination</a:t>
            </a:r>
            <a:r>
              <a:rPr lang="sr-Latn-RS" altLang="en-US" sz="2400" dirty="0"/>
              <a:t> is to</a:t>
            </a:r>
          </a:p>
          <a:p>
            <a:pPr marL="1028700" lvl="1" algn="just">
              <a:spcBef>
                <a:spcPts val="600"/>
              </a:spcBef>
              <a:spcAft>
                <a:spcPts val="600"/>
              </a:spcAft>
              <a:buFont typeface="Arial" panose="020B0604020202020204" pitchFamily="34" charset="0"/>
              <a:buChar char="•"/>
            </a:pPr>
            <a:r>
              <a:rPr lang="en-US" altLang="en-US" sz="2000" dirty="0"/>
              <a:t>attract as much consumer surplus as possible</a:t>
            </a:r>
            <a:r>
              <a:rPr lang="sr-Latn-RS" altLang="en-US" sz="2000" dirty="0"/>
              <a:t>	</a:t>
            </a:r>
          </a:p>
          <a:p>
            <a:pPr marL="1028700" lvl="1" algn="just">
              <a:spcBef>
                <a:spcPts val="600"/>
              </a:spcBef>
              <a:spcAft>
                <a:spcPts val="600"/>
              </a:spcAft>
              <a:buFont typeface="Arial" panose="020B0604020202020204" pitchFamily="34" charset="0"/>
              <a:buChar char="•"/>
            </a:pPr>
            <a:r>
              <a:rPr lang="sr-Latn-RS" altLang="en-US" sz="2000" dirty="0"/>
              <a:t>Induce demand by</a:t>
            </a:r>
            <a:r>
              <a:rPr lang="en-US" altLang="en-US" sz="2000" dirty="0"/>
              <a:t> attract</a:t>
            </a:r>
            <a:r>
              <a:rPr lang="sr-Latn-RS" altLang="en-US" sz="2000" dirty="0"/>
              <a:t>ing</a:t>
            </a:r>
            <a:r>
              <a:rPr lang="en-US" altLang="en-US" sz="2000" dirty="0"/>
              <a:t> as many </a:t>
            </a:r>
            <a:r>
              <a:rPr lang="sr-Latn-RS" sz="2000" dirty="0"/>
              <a:t>consumers</a:t>
            </a:r>
            <a:r>
              <a:rPr lang="en-US" altLang="en-US" sz="2000" dirty="0"/>
              <a:t> as possible</a:t>
            </a:r>
            <a:r>
              <a:rPr lang="sr-Latn-RS" altLang="en-US" sz="2000" dirty="0"/>
              <a:t>, but </a:t>
            </a:r>
            <a:r>
              <a:rPr lang="sr-Latn-RS" sz="2000" dirty="0"/>
              <a:t>consumers</a:t>
            </a:r>
            <a:r>
              <a:rPr lang="en-US" altLang="en-US" sz="2000" dirty="0"/>
              <a:t> whose willingness to pay the price </a:t>
            </a:r>
            <a:r>
              <a:rPr lang="sr-Latn-RS" altLang="en-US" sz="2000" dirty="0"/>
              <a:t>offered is </a:t>
            </a:r>
            <a:r>
              <a:rPr lang="en-US" sz="2000" dirty="0"/>
              <a:t>so low that they</a:t>
            </a:r>
            <a:r>
              <a:rPr lang="sr-Latn-RS" sz="2000" dirty="0"/>
              <a:t> </a:t>
            </a:r>
            <a:r>
              <a:rPr lang="en-US" sz="2000" dirty="0"/>
              <a:t>might otherwise be excluded were only a single uniform fare offered</a:t>
            </a:r>
            <a:endParaRPr lang="sr-Latn-RS" altLang="en-US" sz="2000" dirty="0"/>
          </a:p>
          <a:p>
            <a:pPr marL="1028700" lvl="1" algn="just">
              <a:spcBef>
                <a:spcPts val="600"/>
              </a:spcBef>
              <a:spcAft>
                <a:spcPts val="600"/>
              </a:spcAft>
              <a:buFont typeface="Arial" panose="020B0604020202020204" pitchFamily="34" charset="0"/>
              <a:buChar char="•"/>
            </a:pPr>
            <a:r>
              <a:rPr lang="en-US" altLang="en-US" sz="2000" dirty="0"/>
              <a:t>redirect the demand of those </a:t>
            </a:r>
            <a:r>
              <a:rPr lang="sr-Latn-RS" sz="2000" dirty="0"/>
              <a:t>consumers</a:t>
            </a:r>
            <a:r>
              <a:rPr lang="en-US" altLang="en-US" sz="2000" dirty="0"/>
              <a:t> who </a:t>
            </a:r>
            <a:r>
              <a:rPr lang="sr-Latn-RS" altLang="en-US" sz="2000" dirty="0"/>
              <a:t>have </a:t>
            </a:r>
            <a:r>
              <a:rPr lang="en-US" sz="2000" dirty="0"/>
              <a:t>weak time-preferences and high price</a:t>
            </a:r>
            <a:r>
              <a:rPr lang="sr-Latn-RS" sz="2000" dirty="0"/>
              <a:t> </a:t>
            </a:r>
            <a:r>
              <a:rPr lang="en-US" sz="2000" dirty="0"/>
              <a:t>elasticity</a:t>
            </a:r>
            <a:r>
              <a:rPr lang="sr-Latn-RS" sz="2000" dirty="0"/>
              <a:t>, </a:t>
            </a:r>
            <a:r>
              <a:rPr lang="en-US" sz="2000" dirty="0"/>
              <a:t>away from peak periods and towards more lightly loaded flights</a:t>
            </a:r>
            <a:endParaRPr lang="sr-Latn-RS" sz="2000"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8</a:t>
            </a:fld>
            <a:endParaRPr lang="en-GB" dirty="0"/>
          </a:p>
        </p:txBody>
      </p:sp>
    </p:spTree>
    <p:extLst>
      <p:ext uri="{BB962C8B-B14F-4D97-AF65-F5344CB8AC3E}">
        <p14:creationId xmlns:p14="http://schemas.microsoft.com/office/powerpoint/2010/main" val="1401695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Discriminatory</a:t>
            </a:r>
            <a:r>
              <a:rPr lang="en-US" altLang="en-US" dirty="0"/>
              <a:t> </a:t>
            </a:r>
            <a:r>
              <a:rPr lang="sr-Latn-RS" altLang="en-US" dirty="0" err="1"/>
              <a:t>Pricing</a:t>
            </a:r>
            <a:endParaRPr lang="en-US" dirty="0"/>
          </a:p>
        </p:txBody>
      </p:sp>
      <p:sp>
        <p:nvSpPr>
          <p:cNvPr id="3" name="Content Placeholder 2"/>
          <p:cNvSpPr>
            <a:spLocks noGrp="1"/>
          </p:cNvSpPr>
          <p:nvPr>
            <p:ph idx="1"/>
          </p:nvPr>
        </p:nvSpPr>
        <p:spPr>
          <a:xfrm>
            <a:off x="457199" y="1600200"/>
            <a:ext cx="7959213" cy="4525963"/>
          </a:xfrm>
        </p:spPr>
        <p:txBody>
          <a:bodyPr/>
          <a:lstStyle/>
          <a:p>
            <a:pPr marL="285750" indent="-285750" algn="just">
              <a:lnSpc>
                <a:spcPct val="90000"/>
              </a:lnSpc>
              <a:spcBef>
                <a:spcPts val="1200"/>
              </a:spcBef>
              <a:spcAft>
                <a:spcPts val="600"/>
              </a:spcAft>
              <a:buFont typeface="Arial" panose="020B0604020202020204" pitchFamily="34" charset="0"/>
              <a:buChar char="•"/>
            </a:pPr>
            <a:r>
              <a:rPr lang="en-US" altLang="en-US" sz="2400" dirty="0"/>
              <a:t>Passengers sensitive to departure time</a:t>
            </a:r>
            <a:endParaRPr lang="sr-Latn-CS" altLang="en-US" sz="2400" dirty="0"/>
          </a:p>
          <a:p>
            <a:pPr lvl="1" algn="just">
              <a:lnSpc>
                <a:spcPct val="90000"/>
              </a:lnSpc>
              <a:spcBef>
                <a:spcPts val="1200"/>
              </a:spcBef>
              <a:spcAft>
                <a:spcPts val="600"/>
              </a:spcAft>
            </a:pPr>
            <a:r>
              <a:rPr lang="en-US" altLang="en-US" sz="2000" dirty="0"/>
              <a:t>Peak period </a:t>
            </a:r>
            <a:r>
              <a:rPr lang="sr-Latn-CS" altLang="en-US" sz="2000" dirty="0"/>
              <a:t>→ </a:t>
            </a:r>
            <a:r>
              <a:rPr lang="en-US" altLang="en-US" sz="2000" dirty="0"/>
              <a:t>higher price</a:t>
            </a:r>
            <a:r>
              <a:rPr lang="sr-Latn-CS" altLang="en-US" sz="2000" dirty="0"/>
              <a:t>, covering higher marginal costs</a:t>
            </a:r>
          </a:p>
          <a:p>
            <a:pPr lvl="1" algn="just">
              <a:lnSpc>
                <a:spcPct val="90000"/>
              </a:lnSpc>
              <a:spcBef>
                <a:spcPts val="1200"/>
              </a:spcBef>
              <a:spcAft>
                <a:spcPts val="600"/>
              </a:spcAft>
            </a:pPr>
            <a:r>
              <a:rPr lang="en-US" altLang="en-US" sz="2000" dirty="0"/>
              <a:t>Passengers who are not time-sensitive are transferred to flights  away from the peak period</a:t>
            </a:r>
            <a:endParaRPr lang="sr-Latn-CS" altLang="en-US" sz="2000" dirty="0"/>
          </a:p>
          <a:p>
            <a:pPr marL="285750" indent="-285750" algn="just">
              <a:lnSpc>
                <a:spcPct val="90000"/>
              </a:lnSpc>
              <a:spcBef>
                <a:spcPts val="1200"/>
              </a:spcBef>
              <a:spcAft>
                <a:spcPts val="600"/>
              </a:spcAft>
              <a:buFont typeface="Arial" panose="020B0604020202020204" pitchFamily="34" charset="0"/>
              <a:buChar char="•"/>
            </a:pPr>
            <a:r>
              <a:rPr lang="en-US" altLang="en-US" sz="2400" dirty="0"/>
              <a:t>Varying price elasticities of demand for passengers</a:t>
            </a:r>
            <a:endParaRPr lang="sr-Latn-CS" altLang="en-US" sz="2400" dirty="0"/>
          </a:p>
          <a:p>
            <a:pPr lvl="1" algn="just">
              <a:lnSpc>
                <a:spcPct val="90000"/>
              </a:lnSpc>
              <a:spcBef>
                <a:spcPts val="1200"/>
              </a:spcBef>
              <a:spcAft>
                <a:spcPts val="600"/>
              </a:spcAft>
            </a:pPr>
            <a:r>
              <a:rPr lang="en-US" sz="2000" dirty="0"/>
              <a:t>Appropriate number of seats at higher and lower price</a:t>
            </a:r>
            <a:r>
              <a:rPr lang="sr-Latn-CS" altLang="en-US" sz="2000" dirty="0"/>
              <a:t> → </a:t>
            </a:r>
            <a:r>
              <a:rPr lang="en-US" sz="2000" dirty="0"/>
              <a:t>revenue maximization</a:t>
            </a:r>
            <a:endParaRPr lang="sr-Latn-CS" altLang="en-US" sz="2000" dirty="0"/>
          </a:p>
          <a:p>
            <a:pPr lvl="1" algn="just">
              <a:lnSpc>
                <a:spcPct val="90000"/>
              </a:lnSpc>
              <a:spcBef>
                <a:spcPts val="1200"/>
              </a:spcBef>
              <a:spcAft>
                <a:spcPts val="600"/>
              </a:spcAft>
            </a:pPr>
            <a:r>
              <a:rPr lang="en-US" sz="2000" dirty="0"/>
              <a:t>Clearly defined passengers segments</a:t>
            </a:r>
            <a:endParaRPr lang="sr-Latn-CS" altLang="en-US" sz="2000" dirty="0"/>
          </a:p>
          <a:p>
            <a:pPr lvl="1" algn="just">
              <a:lnSpc>
                <a:spcPct val="90000"/>
              </a:lnSpc>
              <a:spcBef>
                <a:spcPts val="1200"/>
              </a:spcBef>
              <a:spcAft>
                <a:spcPts val="600"/>
              </a:spcAft>
            </a:pPr>
            <a:r>
              <a:rPr lang="en-US" sz="2000" dirty="0"/>
              <a:t>Controlled spillover from higher to lower prices </a:t>
            </a:r>
            <a:r>
              <a:rPr lang="sr-Latn-CS" altLang="en-US" sz="2000" dirty="0"/>
              <a:t>→</a:t>
            </a:r>
            <a:r>
              <a:rPr lang="en-US" altLang="en-US" sz="2000" dirty="0"/>
              <a:t> </a:t>
            </a:r>
            <a:r>
              <a:rPr lang="en-US" sz="2000" dirty="0"/>
              <a:t>minimizing revenue lost</a:t>
            </a:r>
          </a:p>
        </p:txBody>
      </p:sp>
      <p:sp>
        <p:nvSpPr>
          <p:cNvPr id="5" name="Slide Number Placeholder 4"/>
          <p:cNvSpPr>
            <a:spLocks noGrp="1"/>
          </p:cNvSpPr>
          <p:nvPr>
            <p:ph type="sldNum" sz="quarter" idx="11"/>
          </p:nvPr>
        </p:nvSpPr>
        <p:spPr/>
        <p:txBody>
          <a:bodyPr/>
          <a:lstStyle/>
          <a:p>
            <a:fld id="{707FE137-0C1A-4C05-8B34-1D89C94DB814}" type="slidenum">
              <a:rPr lang="en-GB" smtClean="0"/>
              <a:pPr/>
              <a:t>9</a:t>
            </a:fld>
            <a:endParaRPr lang="en-GB" dirty="0"/>
          </a:p>
        </p:txBody>
      </p:sp>
    </p:spTree>
    <p:extLst>
      <p:ext uri="{BB962C8B-B14F-4D97-AF65-F5344CB8AC3E}">
        <p14:creationId xmlns:p14="http://schemas.microsoft.com/office/powerpoint/2010/main" val="440100509"/>
      </p:ext>
    </p:extLst>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01D6BEF6-6CD2-4659-B731-980294D7FAB2}">
  <ds:schemaRefs>
    <ds:schemaRef ds:uri="http://schemas.microsoft.com/office/2006/documentManagement/types"/>
    <ds:schemaRef ds:uri="http://purl.org/dc/dcmitype/"/>
    <ds:schemaRef ds:uri="http://schemas.openxmlformats.org/package/2006/metadata/core-properties"/>
    <ds:schemaRef ds:uri="http://www.w3.org/XML/1998/namespace"/>
    <ds:schemaRef ds:uri="a301ac7b-a095-4703-8ac1-0954f10782bf"/>
    <ds:schemaRef ds:uri="http://purl.org/dc/terms/"/>
    <ds:schemaRef ds:uri="http://purl.org/dc/elements/1.1/"/>
    <ds:schemaRef ds:uri="http://schemas.microsoft.com/office/2006/metadata/properties"/>
  </ds:schemaRefs>
</ds:datastoreItem>
</file>

<file path=customXml/itemProps3.xml><?xml version="1.0" encoding="utf-8"?>
<ds:datastoreItem xmlns:ds="http://schemas.openxmlformats.org/officeDocument/2006/customXml" ds:itemID="{29691848-7B53-4310-AC46-941E5CFAB05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5792</TotalTime>
  <Words>3141</Words>
  <Application>Microsoft Office PowerPoint</Application>
  <PresentationFormat>On-screen Show (4:3)</PresentationFormat>
  <Paragraphs>542</Paragraphs>
  <Slides>48</Slides>
  <Notes>16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6" baseType="lpstr">
      <vt:lpstr>Arial</vt:lpstr>
      <vt:lpstr>Arial Narrow</vt:lpstr>
      <vt:lpstr>Calibri</vt:lpstr>
      <vt:lpstr>Cambria Math</vt:lpstr>
      <vt:lpstr>Times New Roman</vt:lpstr>
      <vt:lpstr>Wingdings</vt:lpstr>
      <vt:lpstr>SESAR ER Presentation template</vt:lpstr>
      <vt:lpstr>Equation</vt:lpstr>
      <vt:lpstr>Airline Planning and Operations Airline Pricing</vt:lpstr>
      <vt:lpstr>Yield</vt:lpstr>
      <vt:lpstr>Pricing Department</vt:lpstr>
      <vt:lpstr>Revenue Management Department</vt:lpstr>
      <vt:lpstr>Pricing</vt:lpstr>
      <vt:lpstr>Uniform Pricing</vt:lpstr>
      <vt:lpstr>A uniform pricing structure</vt:lpstr>
      <vt:lpstr>Discriminatory Pricing</vt:lpstr>
      <vt:lpstr>Discriminatory Pricing</vt:lpstr>
      <vt:lpstr>A discriminatory pricing structure under a single demand curve</vt:lpstr>
      <vt:lpstr>Differential Pricing</vt:lpstr>
      <vt:lpstr>Price Differentiation Between Segments of Demand, Augmented by Price Discrimination Within Segments</vt:lpstr>
      <vt:lpstr>Tariff Structure</vt:lpstr>
      <vt:lpstr>Tariff Structure</vt:lpstr>
      <vt:lpstr>Tariff Structure</vt:lpstr>
      <vt:lpstr>Special (discounted) Fares</vt:lpstr>
      <vt:lpstr>Preferential Fares – Permanent Discounts</vt:lpstr>
      <vt:lpstr>Preferential Fares – Permanent Discounts</vt:lpstr>
      <vt:lpstr>Unpublished Fares</vt:lpstr>
      <vt:lpstr>Restrictions</vt:lpstr>
      <vt:lpstr>Restrictions</vt:lpstr>
      <vt:lpstr>Factors Influencing the Price of Passenger Tickets</vt:lpstr>
      <vt:lpstr>Factors Influencing the Price of Passenger Tickets</vt:lpstr>
      <vt:lpstr>Revenue Management</vt:lpstr>
      <vt:lpstr>Revenue management system</vt:lpstr>
      <vt:lpstr>Revenue Management System</vt:lpstr>
      <vt:lpstr>Revenue Management and  Load Factors</vt:lpstr>
      <vt:lpstr>Revenue Management Application </vt:lpstr>
      <vt:lpstr>Airline Revenue Management</vt:lpstr>
      <vt:lpstr>Revenue Management- Key Objective</vt:lpstr>
      <vt:lpstr>Seat-Inventory Control Problem</vt:lpstr>
      <vt:lpstr>Tariff classes – examples</vt:lpstr>
      <vt:lpstr>Tariffs Grouping - Passenger Cabin</vt:lpstr>
      <vt:lpstr>Approach to Allocating Seats By Class</vt:lpstr>
      <vt:lpstr>Non-nested Seat-Allocation</vt:lpstr>
      <vt:lpstr>Nested Seat-Allocation</vt:lpstr>
      <vt:lpstr>Nested and Non-Nested  Airline Seat-Allocations</vt:lpstr>
      <vt:lpstr>Expected Marginal Revenue</vt:lpstr>
      <vt:lpstr>Expected Marginal Revenue</vt:lpstr>
      <vt:lpstr>Expected Marginal Revenue</vt:lpstr>
      <vt:lpstr>Single-Leg Seat-Inventory Control Problem Non-nested model</vt:lpstr>
      <vt:lpstr>Single-Leg Seat-Inventory Control Problem Non-nested model</vt:lpstr>
      <vt:lpstr>Single-Leg Seat-Inventory Control Problem Nested model</vt:lpstr>
      <vt:lpstr>Single-Leg Seat-Inventory Control Problem Nested model</vt:lpstr>
      <vt:lpstr>Single-Leg Seat-Inventory Control Problem Nested model</vt:lpstr>
      <vt:lpstr>Single-Leg Seat-Inventory Control Problem Nested model</vt:lpstr>
      <vt:lpstr>Literature</vt:lpstr>
      <vt:lpstr>PowerPoint Presentation</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Graham Tanner</cp:lastModifiedBy>
  <cp:revision>275</cp:revision>
  <dcterms:created xsi:type="dcterms:W3CDTF">2016-04-13T13:39:24Z</dcterms:created>
  <dcterms:modified xsi:type="dcterms:W3CDTF">2021-07-08T23:24:20Z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