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1"/>
  </p:notesMasterIdLst>
  <p:handoutMasterIdLst>
    <p:handoutMasterId r:id="rId42"/>
  </p:handoutMasterIdLst>
  <p:sldIdLst>
    <p:sldId id="308" r:id="rId5"/>
    <p:sldId id="337" r:id="rId6"/>
    <p:sldId id="367" r:id="rId7"/>
    <p:sldId id="348" r:id="rId8"/>
    <p:sldId id="294" r:id="rId9"/>
    <p:sldId id="343" r:id="rId10"/>
    <p:sldId id="350" r:id="rId11"/>
    <p:sldId id="346" r:id="rId12"/>
    <p:sldId id="347" r:id="rId13"/>
    <p:sldId id="376" r:id="rId14"/>
    <p:sldId id="378" r:id="rId15"/>
    <p:sldId id="335" r:id="rId16"/>
    <p:sldId id="379" r:id="rId17"/>
    <p:sldId id="380" r:id="rId18"/>
    <p:sldId id="381" r:id="rId19"/>
    <p:sldId id="382" r:id="rId20"/>
    <p:sldId id="383" r:id="rId21"/>
    <p:sldId id="385" r:id="rId22"/>
    <p:sldId id="386" r:id="rId23"/>
    <p:sldId id="387" r:id="rId24"/>
    <p:sldId id="326" r:id="rId25"/>
    <p:sldId id="327" r:id="rId26"/>
    <p:sldId id="330" r:id="rId27"/>
    <p:sldId id="331" r:id="rId28"/>
    <p:sldId id="333" r:id="rId29"/>
    <p:sldId id="334" r:id="rId30"/>
    <p:sldId id="360" r:id="rId31"/>
    <p:sldId id="366" r:id="rId32"/>
    <p:sldId id="355" r:id="rId33"/>
    <p:sldId id="389" r:id="rId34"/>
    <p:sldId id="368" r:id="rId35"/>
    <p:sldId id="369" r:id="rId36"/>
    <p:sldId id="370" r:id="rId37"/>
    <p:sldId id="371" r:id="rId38"/>
    <p:sldId id="321" r:id="rId39"/>
    <p:sldId id="260"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9">
          <p15:clr>
            <a:srgbClr val="A4A3A4"/>
          </p15:clr>
        </p15:guide>
        <p15:guide id="2" pos="542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uk Tosic" initials="VT"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85435" autoAdjust="0"/>
  </p:normalViewPr>
  <p:slideViewPr>
    <p:cSldViewPr snapToGrid="0" snapToObjects="1">
      <p:cViewPr varScale="1">
        <p:scale>
          <a:sx n="73" d="100"/>
          <a:sy n="73" d="100"/>
        </p:scale>
        <p:origin x="1738" y="58"/>
      </p:cViewPr>
      <p:guideLst>
        <p:guide orient="horz" pos="479"/>
        <p:guide pos="5424"/>
      </p:guideLst>
    </p:cSldViewPr>
  </p:slideViewPr>
  <p:outlineViewPr>
    <p:cViewPr>
      <p:scale>
        <a:sx n="33" d="100"/>
        <a:sy n="33" d="100"/>
      </p:scale>
      <p:origin x="0" y="1998"/>
    </p:cViewPr>
  </p:outlineViewPr>
  <p:notesTextViewPr>
    <p:cViewPr>
      <p:scale>
        <a:sx n="100" d="100"/>
        <a:sy n="100" d="100"/>
      </p:scale>
      <p:origin x="0" y="0"/>
    </p:cViewPr>
  </p:notesTextViewPr>
  <p:notesViewPr>
    <p:cSldViewPr snapToGrid="0" snapToObjects="1">
      <p:cViewPr varScale="1">
        <p:scale>
          <a:sx n="83" d="100"/>
          <a:sy n="83" d="100"/>
        </p:scale>
        <p:origin x="255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xVal>
            <c:numRef>
              <c:f>Sheet1!$R$4:$BL$4</c:f>
              <c:numCache>
                <c:formatCode>General</c:formatCode>
                <c:ptCount val="47"/>
                <c:pt idx="0">
                  <c:v>1973</c:v>
                </c:pt>
                <c:pt idx="1">
                  <c:v>1974</c:v>
                </c:pt>
                <c:pt idx="2">
                  <c:v>1975</c:v>
                </c:pt>
                <c:pt idx="3">
                  <c:v>1976</c:v>
                </c:pt>
                <c:pt idx="4">
                  <c:v>1977</c:v>
                </c:pt>
                <c:pt idx="5">
                  <c:v>1978</c:v>
                </c:pt>
                <c:pt idx="6">
                  <c:v>1979</c:v>
                </c:pt>
                <c:pt idx="7">
                  <c:v>1980</c:v>
                </c:pt>
                <c:pt idx="8">
                  <c:v>1981</c:v>
                </c:pt>
                <c:pt idx="9">
                  <c:v>1982</c:v>
                </c:pt>
                <c:pt idx="10">
                  <c:v>1983</c:v>
                </c:pt>
                <c:pt idx="11">
                  <c:v>1984</c:v>
                </c:pt>
                <c:pt idx="12">
                  <c:v>1985</c:v>
                </c:pt>
                <c:pt idx="13">
                  <c:v>1986</c:v>
                </c:pt>
                <c:pt idx="14">
                  <c:v>1987</c:v>
                </c:pt>
                <c:pt idx="15">
                  <c:v>1988</c:v>
                </c:pt>
                <c:pt idx="16">
                  <c:v>1989</c:v>
                </c:pt>
                <c:pt idx="17">
                  <c:v>1990</c:v>
                </c:pt>
                <c:pt idx="18">
                  <c:v>1991</c:v>
                </c:pt>
                <c:pt idx="19">
                  <c:v>1992</c:v>
                </c:pt>
                <c:pt idx="20">
                  <c:v>1993</c:v>
                </c:pt>
                <c:pt idx="21">
                  <c:v>1994</c:v>
                </c:pt>
                <c:pt idx="22">
                  <c:v>1995</c:v>
                </c:pt>
                <c:pt idx="23">
                  <c:v>1996</c:v>
                </c:pt>
                <c:pt idx="24">
                  <c:v>1997</c:v>
                </c:pt>
                <c:pt idx="25">
                  <c:v>1998</c:v>
                </c:pt>
                <c:pt idx="26">
                  <c:v>1999</c:v>
                </c:pt>
                <c:pt idx="27">
                  <c:v>2000</c:v>
                </c:pt>
                <c:pt idx="28">
                  <c:v>2001</c:v>
                </c:pt>
                <c:pt idx="29">
                  <c:v>2002</c:v>
                </c:pt>
                <c:pt idx="30">
                  <c:v>2003</c:v>
                </c:pt>
                <c:pt idx="31">
                  <c:v>2004</c:v>
                </c:pt>
                <c:pt idx="32">
                  <c:v>2005</c:v>
                </c:pt>
                <c:pt idx="33">
                  <c:v>2006</c:v>
                </c:pt>
                <c:pt idx="34">
                  <c:v>2007</c:v>
                </c:pt>
                <c:pt idx="35">
                  <c:v>2008</c:v>
                </c:pt>
                <c:pt idx="36">
                  <c:v>2009</c:v>
                </c:pt>
                <c:pt idx="37">
                  <c:v>2010</c:v>
                </c:pt>
                <c:pt idx="38">
                  <c:v>2011</c:v>
                </c:pt>
                <c:pt idx="39">
                  <c:v>2012</c:v>
                </c:pt>
                <c:pt idx="40">
                  <c:v>2013</c:v>
                </c:pt>
                <c:pt idx="41">
                  <c:v>2014</c:v>
                </c:pt>
                <c:pt idx="42">
                  <c:v>2015</c:v>
                </c:pt>
                <c:pt idx="43">
                  <c:v>2016</c:v>
                </c:pt>
                <c:pt idx="44">
                  <c:v>2017</c:v>
                </c:pt>
                <c:pt idx="45">
                  <c:v>2018</c:v>
                </c:pt>
                <c:pt idx="46">
                  <c:v>2019</c:v>
                </c:pt>
              </c:numCache>
            </c:numRef>
          </c:xVal>
          <c:yVal>
            <c:numRef>
              <c:f>Sheet1!$R$5:$BL$5</c:f>
              <c:numCache>
                <c:formatCode>General</c:formatCode>
                <c:ptCount val="47"/>
                <c:pt idx="0">
                  <c:v>15568.700122676602</c:v>
                </c:pt>
                <c:pt idx="1">
                  <c:v>16955.199908264094</c:v>
                </c:pt>
                <c:pt idx="2">
                  <c:v>17236.200138278895</c:v>
                </c:pt>
                <c:pt idx="3">
                  <c:v>19300.300376907406</c:v>
                </c:pt>
                <c:pt idx="4">
                  <c:v>21322.800091073499</c:v>
                </c:pt>
                <c:pt idx="5">
                  <c:v>23579.899777025195</c:v>
                </c:pt>
                <c:pt idx="6">
                  <c:v>25626.699709125402</c:v>
                </c:pt>
                <c:pt idx="7">
                  <c:v>26825.200362629999</c:v>
                </c:pt>
                <c:pt idx="8">
                  <c:v>28360.500301726199</c:v>
                </c:pt>
                <c:pt idx="9">
                  <c:v>29046.299785875191</c:v>
                </c:pt>
                <c:pt idx="10">
                  <c:v>32407.8999070598</c:v>
                </c:pt>
                <c:pt idx="11">
                  <c:v>36841.999604247692</c:v>
                </c:pt>
                <c:pt idx="12">
                  <c:v>37061.700174778904</c:v>
                </c:pt>
                <c:pt idx="13">
                  <c:v>40331.80008595439</c:v>
                </c:pt>
                <c:pt idx="14">
                  <c:v>45392.700137727283</c:v>
                </c:pt>
                <c:pt idx="15">
                  <c:v>50418.599994026197</c:v>
                </c:pt>
                <c:pt idx="16">
                  <c:v>54428.200294874725</c:v>
                </c:pt>
                <c:pt idx="17">
                  <c:v>56124.900350108423</c:v>
                </c:pt>
                <c:pt idx="18">
                  <c:v>56142.300080954701</c:v>
                </c:pt>
                <c:pt idx="19">
                  <c:v>61025.199738494695</c:v>
                </c:pt>
                <c:pt idx="20">
                  <c:v>67522.600189991703</c:v>
                </c:pt>
                <c:pt idx="21">
                  <c:v>77183.300331168095</c:v>
                </c:pt>
                <c:pt idx="22">
                  <c:v>83098.200397834487</c:v>
                </c:pt>
                <c:pt idx="23">
                  <c:v>89164.599980599989</c:v>
                </c:pt>
                <c:pt idx="24">
                  <c:v>102876.10121963178</c:v>
                </c:pt>
                <c:pt idx="25">
                  <c:v>101788.27430563663</c:v>
                </c:pt>
                <c:pt idx="26">
                  <c:v>108629.61824587316</c:v>
                </c:pt>
                <c:pt idx="27">
                  <c:v>118257.21100000001</c:v>
                </c:pt>
                <c:pt idx="28">
                  <c:v>110860.83500009541</c:v>
                </c:pt>
                <c:pt idx="29">
                  <c:v>117506.67300000001</c:v>
                </c:pt>
                <c:pt idx="30">
                  <c:v>124203.19900000004</c:v>
                </c:pt>
                <c:pt idx="31">
                  <c:v>139032.94</c:v>
                </c:pt>
                <c:pt idx="32">
                  <c:v>141483.60299999997</c:v>
                </c:pt>
                <c:pt idx="33">
                  <c:v>148937.60399999996</c:v>
                </c:pt>
                <c:pt idx="34">
                  <c:v>158205.94599999997</c:v>
                </c:pt>
                <c:pt idx="35">
                  <c:v>158487.87400000007</c:v>
                </c:pt>
                <c:pt idx="36">
                  <c:v>175509.34365439595</c:v>
                </c:pt>
                <c:pt idx="37">
                  <c:v>182025.62707796987</c:v>
                </c:pt>
                <c:pt idx="38">
                  <c:v>183037.23005902264</c:v>
                </c:pt>
                <c:pt idx="39">
                  <c:v>175051.34224884296</c:v>
                </c:pt>
                <c:pt idx="40">
                  <c:v>175829.55781354749</c:v>
                </c:pt>
                <c:pt idx="41">
                  <c:v>184831.10946141928</c:v>
                </c:pt>
                <c:pt idx="42">
                  <c:v>187769.41631234463</c:v>
                </c:pt>
                <c:pt idx="43">
                  <c:v>194898.27509403409</c:v>
                </c:pt>
                <c:pt idx="44">
                  <c:v>212866.64717206242</c:v>
                </c:pt>
                <c:pt idx="45">
                  <c:v>221165.70077933493</c:v>
                </c:pt>
                <c:pt idx="46">
                  <c:v>215169.23539650027</c:v>
                </c:pt>
              </c:numCache>
            </c:numRef>
          </c:yVal>
          <c:smooth val="0"/>
          <c:extLst>
            <c:ext xmlns:c16="http://schemas.microsoft.com/office/drawing/2014/chart" uri="{C3380CC4-5D6E-409C-BE32-E72D297353CC}">
              <c16:uniqueId val="{00000000-53FE-B741-98FE-D0F3D0F55BC0}"/>
            </c:ext>
          </c:extLst>
        </c:ser>
        <c:dLbls>
          <c:showLegendKey val="0"/>
          <c:showVal val="0"/>
          <c:showCatName val="0"/>
          <c:showSerName val="0"/>
          <c:showPercent val="0"/>
          <c:showBubbleSize val="0"/>
        </c:dLbls>
        <c:axId val="99612160"/>
        <c:axId val="99614080"/>
      </c:scatterChart>
      <c:valAx>
        <c:axId val="99612160"/>
        <c:scaling>
          <c:orientation val="minMax"/>
          <c:max val="2020"/>
        </c:scaling>
        <c:delete val="0"/>
        <c:axPos val="b"/>
        <c:numFmt formatCode="General" sourceLinked="1"/>
        <c:majorTickMark val="out"/>
        <c:minorTickMark val="none"/>
        <c:tickLblPos val="nextTo"/>
        <c:txPr>
          <a:bodyPr/>
          <a:lstStyle/>
          <a:p>
            <a:pPr>
              <a:defRPr sz="1100">
                <a:solidFill>
                  <a:schemeClr val="accent4"/>
                </a:solidFill>
              </a:defRPr>
            </a:pPr>
            <a:endParaRPr lang="en-US"/>
          </a:p>
        </c:txPr>
        <c:crossAx val="99614080"/>
        <c:crosses val="autoZero"/>
        <c:crossBetween val="midCat"/>
      </c:valAx>
      <c:valAx>
        <c:axId val="99614080"/>
        <c:scaling>
          <c:orientation val="minMax"/>
          <c:max val="240000"/>
        </c:scaling>
        <c:delete val="0"/>
        <c:axPos val="l"/>
        <c:majorGridlines/>
        <c:title>
          <c:tx>
            <c:rich>
              <a:bodyPr rot="-5400000" vert="horz"/>
              <a:lstStyle/>
              <a:p>
                <a:pPr>
                  <a:defRPr sz="1400">
                    <a:solidFill>
                      <a:schemeClr val="accent4"/>
                    </a:solidFill>
                  </a:defRPr>
                </a:pPr>
                <a:r>
                  <a:rPr lang="en-GB" sz="1400">
                    <a:solidFill>
                      <a:schemeClr val="accent4"/>
                    </a:solidFill>
                  </a:rPr>
                  <a:t>Freight tonne-kilometres (millions)</a:t>
                </a:r>
              </a:p>
            </c:rich>
          </c:tx>
          <c:layout>
            <c:manualLayout>
              <c:xMode val="edge"/>
              <c:yMode val="edge"/>
              <c:x val="9.141203768467554E-3"/>
              <c:y val="7.8342800984088037E-2"/>
            </c:manualLayout>
          </c:layout>
          <c:overlay val="0"/>
        </c:title>
        <c:numFmt formatCode="#,##0" sourceLinked="0"/>
        <c:majorTickMark val="out"/>
        <c:minorTickMark val="none"/>
        <c:tickLblPos val="nextTo"/>
        <c:txPr>
          <a:bodyPr/>
          <a:lstStyle/>
          <a:p>
            <a:pPr>
              <a:defRPr sz="1100">
                <a:solidFill>
                  <a:schemeClr val="accent4"/>
                </a:solidFill>
              </a:defRPr>
            </a:pPr>
            <a:endParaRPr lang="en-US"/>
          </a:p>
        </c:txPr>
        <c:crossAx val="99612160"/>
        <c:crosses val="autoZero"/>
        <c:crossBetween val="midCat"/>
        <c:majorUnit val="20000"/>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rPr lang="en-US"/>
              <a:pPr/>
              <a:t>8/5/2021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rPr/>
              <a:pPr/>
              <a:t>‹#›</a:t>
            </a:fld>
            <a:endParaRPr lang="en-US"/>
          </a:p>
        </p:txBody>
      </p:sp>
    </p:spTree>
    <p:extLst>
      <p:ext uri="{BB962C8B-B14F-4D97-AF65-F5344CB8AC3E}">
        <p14:creationId xmlns:p14="http://schemas.microsoft.com/office/powerpoint/2010/main"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rPr lang="en-US"/>
              <a:pPr/>
              <a:t>8/5/2021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rPr/>
              <a:pPr/>
              <a:t>‹#›</a:t>
            </a:fld>
            <a:endParaRPr lang="en-US"/>
          </a:p>
        </p:txBody>
      </p:sp>
    </p:spTree>
    <p:extLst>
      <p:ext uri="{BB962C8B-B14F-4D97-AF65-F5344CB8AC3E}">
        <p14:creationId xmlns:p14="http://schemas.microsoft.com/office/powerpoint/2010/main"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solidFill>
                <a:srgbClr val="FF0000"/>
              </a:solidFill>
            </a:endParaRPr>
          </a:p>
        </p:txBody>
      </p:sp>
      <p:sp>
        <p:nvSpPr>
          <p:cNvPr id="4" name="Slide Number Placeholder 3"/>
          <p:cNvSpPr>
            <a:spLocks noGrp="1"/>
          </p:cNvSpPr>
          <p:nvPr>
            <p:ph type="sldNum" sz="quarter" idx="10"/>
          </p:nvPr>
        </p:nvSpPr>
        <p:spPr/>
        <p:txBody>
          <a:bodyPr/>
          <a:lstStyle/>
          <a:p>
            <a:fld id="{EB47F0A2-6473-444C-9FF8-4995CA1D7A55}"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43E39286-1182-484A-BB9F-6D716B2D9409}" type="slidenum">
              <a:rPr lang="en-GB" smtClean="0"/>
              <a:pPr/>
              <a:t>11</a:t>
            </a:fld>
            <a:endParaRPr lang="en-GB"/>
          </a:p>
        </p:txBody>
      </p:sp>
    </p:spTree>
    <p:extLst>
      <p:ext uri="{BB962C8B-B14F-4D97-AF65-F5344CB8AC3E}">
        <p14:creationId xmlns:p14="http://schemas.microsoft.com/office/powerpoint/2010/main" val="1256963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EB47F0A2-6473-444C-9FF8-4995CA1D7A55}"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13</a:t>
            </a:fld>
            <a:endParaRPr lang="en-GB"/>
          </a:p>
        </p:txBody>
      </p:sp>
    </p:spTree>
    <p:extLst>
      <p:ext uri="{BB962C8B-B14F-4D97-AF65-F5344CB8AC3E}">
        <p14:creationId xmlns:p14="http://schemas.microsoft.com/office/powerpoint/2010/main" val="1091415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14</a:t>
            </a:fld>
            <a:endParaRPr lang="en-GB"/>
          </a:p>
        </p:txBody>
      </p:sp>
    </p:spTree>
    <p:extLst>
      <p:ext uri="{BB962C8B-B14F-4D97-AF65-F5344CB8AC3E}">
        <p14:creationId xmlns:p14="http://schemas.microsoft.com/office/powerpoint/2010/main" val="1091415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GB" altLang="en-US" sz="1200"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15</a:t>
            </a:fld>
            <a:endParaRPr lang="en-GB"/>
          </a:p>
        </p:txBody>
      </p:sp>
    </p:spTree>
    <p:extLst>
      <p:ext uri="{BB962C8B-B14F-4D97-AF65-F5344CB8AC3E}">
        <p14:creationId xmlns:p14="http://schemas.microsoft.com/office/powerpoint/2010/main" val="340911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16</a:t>
            </a:fld>
            <a:endParaRPr lang="en-GB"/>
          </a:p>
        </p:txBody>
      </p:sp>
    </p:spTree>
    <p:extLst>
      <p:ext uri="{BB962C8B-B14F-4D97-AF65-F5344CB8AC3E}">
        <p14:creationId xmlns:p14="http://schemas.microsoft.com/office/powerpoint/2010/main" val="1919973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17</a:t>
            </a:fld>
            <a:endParaRPr lang="en-GB"/>
          </a:p>
        </p:txBody>
      </p:sp>
    </p:spTree>
    <p:extLst>
      <p:ext uri="{BB962C8B-B14F-4D97-AF65-F5344CB8AC3E}">
        <p14:creationId xmlns:p14="http://schemas.microsoft.com/office/powerpoint/2010/main" val="2543347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18</a:t>
            </a:fld>
            <a:endParaRPr lang="en-GB"/>
          </a:p>
        </p:txBody>
      </p:sp>
    </p:spTree>
    <p:extLst>
      <p:ext uri="{BB962C8B-B14F-4D97-AF65-F5344CB8AC3E}">
        <p14:creationId xmlns:p14="http://schemas.microsoft.com/office/powerpoint/2010/main" val="722346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19</a:t>
            </a:fld>
            <a:endParaRPr lang="en-GB"/>
          </a:p>
        </p:txBody>
      </p:sp>
    </p:spTree>
    <p:extLst>
      <p:ext uri="{BB962C8B-B14F-4D97-AF65-F5344CB8AC3E}">
        <p14:creationId xmlns:p14="http://schemas.microsoft.com/office/powerpoint/2010/main" val="1267488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20</a:t>
            </a:fld>
            <a:endParaRPr lang="en-GB"/>
          </a:p>
        </p:txBody>
      </p:sp>
    </p:spTree>
    <p:extLst>
      <p:ext uri="{BB962C8B-B14F-4D97-AF65-F5344CB8AC3E}">
        <p14:creationId xmlns:p14="http://schemas.microsoft.com/office/powerpoint/2010/main" val="1256963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3</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21</a:t>
            </a:fld>
            <a:endParaRPr lang="en-GB"/>
          </a:p>
        </p:txBody>
      </p:sp>
    </p:spTree>
    <p:extLst>
      <p:ext uri="{BB962C8B-B14F-4D97-AF65-F5344CB8AC3E}">
        <p14:creationId xmlns:p14="http://schemas.microsoft.com/office/powerpoint/2010/main" val="34764473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23</a:t>
            </a:fld>
            <a:endParaRPr lang="en-GB"/>
          </a:p>
        </p:txBody>
      </p:sp>
    </p:spTree>
    <p:extLst>
      <p:ext uri="{BB962C8B-B14F-4D97-AF65-F5344CB8AC3E}">
        <p14:creationId xmlns:p14="http://schemas.microsoft.com/office/powerpoint/2010/main" val="8156860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mj-lt"/>
              <a:buNone/>
              <a:tabLst/>
              <a:defRPr/>
            </a:pPr>
            <a:endParaRPr lang="en-US" altLang="en-US" sz="1200"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24</a:t>
            </a:fld>
            <a:endParaRPr lang="en-GB"/>
          </a:p>
        </p:txBody>
      </p:sp>
    </p:spTree>
    <p:extLst>
      <p:ext uri="{BB962C8B-B14F-4D97-AF65-F5344CB8AC3E}">
        <p14:creationId xmlns:p14="http://schemas.microsoft.com/office/powerpoint/2010/main" val="10791373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baseline="0" dirty="0"/>
          </a:p>
        </p:txBody>
      </p:sp>
      <p:sp>
        <p:nvSpPr>
          <p:cNvPr id="4" name="Slide Number Placeholder 3"/>
          <p:cNvSpPr>
            <a:spLocks noGrp="1"/>
          </p:cNvSpPr>
          <p:nvPr>
            <p:ph type="sldNum" sz="quarter" idx="10"/>
          </p:nvPr>
        </p:nvSpPr>
        <p:spPr/>
        <p:txBody>
          <a:bodyPr/>
          <a:lstStyle/>
          <a:p>
            <a:fld id="{99E52022-4ABB-4C22-BED2-4E8DE9976712}" type="slidenum">
              <a:rPr lang="en-GB" smtClean="0"/>
              <a:pPr/>
              <a:t>25</a:t>
            </a:fld>
            <a:endParaRPr lang="en-GB"/>
          </a:p>
        </p:txBody>
      </p:sp>
    </p:spTree>
    <p:extLst>
      <p:ext uri="{BB962C8B-B14F-4D97-AF65-F5344CB8AC3E}">
        <p14:creationId xmlns:p14="http://schemas.microsoft.com/office/powerpoint/2010/main" val="9021631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9E52022-4ABB-4C22-BED2-4E8DE9976712}" type="slidenum">
              <a:rPr lang="en-GB" smtClean="0"/>
              <a:pPr/>
              <a:t>26</a:t>
            </a:fld>
            <a:endParaRPr lang="en-GB"/>
          </a:p>
        </p:txBody>
      </p:sp>
    </p:spTree>
    <p:extLst>
      <p:ext uri="{BB962C8B-B14F-4D97-AF65-F5344CB8AC3E}">
        <p14:creationId xmlns:p14="http://schemas.microsoft.com/office/powerpoint/2010/main" val="2398608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GB" altLang="en-US" sz="1200"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27</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28</a:t>
            </a:fld>
            <a:endParaRPr lang="en-GB"/>
          </a:p>
        </p:txBody>
      </p:sp>
    </p:spTree>
    <p:extLst>
      <p:ext uri="{BB962C8B-B14F-4D97-AF65-F5344CB8AC3E}">
        <p14:creationId xmlns:p14="http://schemas.microsoft.com/office/powerpoint/2010/main" val="4568172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ChangeArrowheads="1" noTextEdit="1"/>
          </p:cNvSpPr>
          <p:nvPr>
            <p:ph type="sldImg"/>
          </p:nvPr>
        </p:nvSpPr>
        <p:spPr>
          <a:ln/>
        </p:spPr>
      </p:sp>
      <p:sp>
        <p:nvSpPr>
          <p:cNvPr id="2253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200" u="none" dirty="0"/>
          </a:p>
        </p:txBody>
      </p:sp>
      <p:sp>
        <p:nvSpPr>
          <p:cNvPr id="2253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2950" indent="-285750">
              <a:spcBef>
                <a:spcPct val="30000"/>
              </a:spcBef>
              <a:defRPr sz="1200">
                <a:solidFill>
                  <a:schemeClr val="tx1"/>
                </a:solidFill>
                <a:latin typeface="Calibri" pitchFamily="34" charset="0"/>
              </a:defRPr>
            </a:lvl2pPr>
            <a:lvl3pPr marL="1143000" indent="-228600">
              <a:spcBef>
                <a:spcPct val="30000"/>
              </a:spcBef>
              <a:defRPr sz="1200">
                <a:solidFill>
                  <a:schemeClr val="tx1"/>
                </a:solidFill>
                <a:latin typeface="Calibri" pitchFamily="34" charset="0"/>
              </a:defRPr>
            </a:lvl3pPr>
            <a:lvl4pPr marL="1600200" indent="-228600">
              <a:spcBef>
                <a:spcPct val="30000"/>
              </a:spcBef>
              <a:defRPr sz="1200">
                <a:solidFill>
                  <a:schemeClr val="tx1"/>
                </a:solidFill>
                <a:latin typeface="Calibri" pitchFamily="34" charset="0"/>
              </a:defRPr>
            </a:lvl4pPr>
            <a:lvl5pPr marL="2057400" indent="-22860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1AE9E16E-F5CE-47B8-8EC5-431B4993FF1B}" type="slidenum">
              <a:rPr lang="en-US" altLang="en-US">
                <a:latin typeface="Arial" pitchFamily="34" charset="0"/>
              </a:rPr>
              <a:pPr>
                <a:spcBef>
                  <a:spcPct val="0"/>
                </a:spcBef>
              </a:pPr>
              <a:t>29</a:t>
            </a:fld>
            <a:endParaRPr lang="en-US" altLang="en-US">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ChangeArrowheads="1" noTextEdit="1"/>
          </p:cNvSpPr>
          <p:nvPr>
            <p:ph type="sldImg"/>
          </p:nvPr>
        </p:nvSpPr>
        <p:spPr>
          <a:ln/>
        </p:spPr>
      </p:sp>
      <p:sp>
        <p:nvSpPr>
          <p:cNvPr id="2253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sz="1200" dirty="0"/>
          </a:p>
        </p:txBody>
      </p:sp>
      <p:sp>
        <p:nvSpPr>
          <p:cNvPr id="2253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2950" indent="-285750">
              <a:spcBef>
                <a:spcPct val="30000"/>
              </a:spcBef>
              <a:defRPr sz="1200">
                <a:solidFill>
                  <a:schemeClr val="tx1"/>
                </a:solidFill>
                <a:latin typeface="Calibri" pitchFamily="34" charset="0"/>
              </a:defRPr>
            </a:lvl2pPr>
            <a:lvl3pPr marL="1143000" indent="-228600">
              <a:spcBef>
                <a:spcPct val="30000"/>
              </a:spcBef>
              <a:defRPr sz="1200">
                <a:solidFill>
                  <a:schemeClr val="tx1"/>
                </a:solidFill>
                <a:latin typeface="Calibri" pitchFamily="34" charset="0"/>
              </a:defRPr>
            </a:lvl3pPr>
            <a:lvl4pPr marL="1600200" indent="-228600">
              <a:spcBef>
                <a:spcPct val="30000"/>
              </a:spcBef>
              <a:defRPr sz="1200">
                <a:solidFill>
                  <a:schemeClr val="tx1"/>
                </a:solidFill>
                <a:latin typeface="Calibri" pitchFamily="34" charset="0"/>
              </a:defRPr>
            </a:lvl4pPr>
            <a:lvl5pPr marL="2057400" indent="-22860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1AE9E16E-F5CE-47B8-8EC5-431B4993FF1B}" type="slidenum">
              <a:rPr lang="en-US" altLang="en-US">
                <a:latin typeface="Arial" pitchFamily="34" charset="0"/>
              </a:rPr>
              <a:pPr>
                <a:spcBef>
                  <a:spcPct val="0"/>
                </a:spcBef>
              </a:pPr>
              <a:t>30</a:t>
            </a:fld>
            <a:endParaRPr lang="en-US" altLang="en-US">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31</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4</a:t>
            </a:fld>
            <a:endParaRPr lang="en-GB"/>
          </a:p>
        </p:txBody>
      </p:sp>
    </p:spTree>
    <p:extLst>
      <p:ext uri="{BB962C8B-B14F-4D97-AF65-F5344CB8AC3E}">
        <p14:creationId xmlns:p14="http://schemas.microsoft.com/office/powerpoint/2010/main" val="21658896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43E39286-1182-484A-BB9F-6D716B2D9409}" type="slidenum">
              <a:rPr lang="en-GB" smtClean="0"/>
              <a:pPr/>
              <a:t>32</a:t>
            </a:fld>
            <a:endParaRPr lang="en-GB"/>
          </a:p>
        </p:txBody>
      </p:sp>
    </p:spTree>
    <p:extLst>
      <p:ext uri="{BB962C8B-B14F-4D97-AF65-F5344CB8AC3E}">
        <p14:creationId xmlns:p14="http://schemas.microsoft.com/office/powerpoint/2010/main" val="2139905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ltLang="en-US" dirty="0"/>
          </a:p>
        </p:txBody>
      </p:sp>
      <p:sp>
        <p:nvSpPr>
          <p:cNvPr id="4" name="Slide Number Placeholder 3"/>
          <p:cNvSpPr>
            <a:spLocks noGrp="1"/>
          </p:cNvSpPr>
          <p:nvPr>
            <p:ph type="sldNum" sz="quarter" idx="10"/>
          </p:nvPr>
        </p:nvSpPr>
        <p:spPr/>
        <p:txBody>
          <a:bodyPr/>
          <a:lstStyle/>
          <a:p>
            <a:fld id="{EB47F0A2-6473-444C-9FF8-4995CA1D7A55}"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ltLang="en-US"/>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753968E-87AD-42B0-BB25-750C82318BDF}" type="slidenum">
              <a:rPr lang="en-GB" altLang="en-US" smtClean="0"/>
              <a:pPr/>
              <a:t>6</a:t>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ltLang="en-US"/>
          </a:p>
        </p:txBody>
      </p:sp>
      <p:sp>
        <p:nvSpPr>
          <p:cNvPr id="778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0782A49-E8B1-4B8A-9DCA-6E53EC5D95C0}" type="slidenum">
              <a:rPr lang="en-GB" altLang="en-US" smtClean="0"/>
              <a:pPr/>
              <a:t>8</a:t>
            </a:fld>
            <a:endParaRPr lang="en-GB"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ltLang="en-US"/>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ED2E8A7-3EE9-4AAF-9B0D-A21D7E4E43D3}" type="slidenum">
              <a:rPr lang="en-GB" altLang="en-US" smtClean="0"/>
              <a:pPr/>
              <a:t>9</a:t>
            </a:fld>
            <a:endParaRPr lang="en-GB"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E39286-1182-484A-BB9F-6D716B2D9409}" type="slidenum">
              <a:rPr lang="en-GB" smtClean="0"/>
              <a:pPr/>
              <a:t>10</a:t>
            </a:fld>
            <a:endParaRPr lang="en-GB"/>
          </a:p>
        </p:txBody>
      </p:sp>
    </p:spTree>
    <p:extLst>
      <p:ext uri="{BB962C8B-B14F-4D97-AF65-F5344CB8AC3E}">
        <p14:creationId xmlns:p14="http://schemas.microsoft.com/office/powerpoint/2010/main" val="12569639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a:t>Airports: Part 1 - Introduction</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057710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noChangeArrowheads="1"/>
          </p:cNvSpPr>
          <p:nvPr>
            <p:ph type="dt" sz="half" idx="10"/>
          </p:nvPr>
        </p:nvSpPr>
        <p:spPr>
          <a:xfrm>
            <a:off x="457200" y="6356350"/>
            <a:ext cx="2133600" cy="365125"/>
          </a:xfrm>
          <a:prstGeom prst="rect">
            <a:avLst/>
          </a:prstGeom>
          <a:ln/>
        </p:spPr>
        <p:txBody>
          <a:bodyPr/>
          <a:lstStyle>
            <a:lvl1pPr>
              <a:defRPr/>
            </a:lvl1pPr>
          </a:lstStyle>
          <a:p>
            <a:pPr>
              <a:defRPr/>
            </a:pPr>
            <a:fld id="{E073438F-2C35-4055-940E-5C63F9628CD9}" type="datetimeFigureOut">
              <a:rPr lang="en-US" altLang="en-US"/>
              <a:pPr>
                <a:defRPr/>
              </a:pPr>
              <a:t>8/5/2021</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B5671AA8-083A-4303-A352-E99A95961B14}" type="slidenum">
              <a:rPr lang="en-US" altLang="en-US"/>
              <a:pPr/>
              <a:t>‹#›</a:t>
            </a:fld>
            <a:endParaRPr lang="en-US" altLang="en-US"/>
          </a:p>
        </p:txBody>
      </p:sp>
    </p:spTree>
    <p:extLst>
      <p:ext uri="{BB962C8B-B14F-4D97-AF65-F5344CB8AC3E}">
        <p14:creationId xmlns:p14="http://schemas.microsoft.com/office/powerpoint/2010/main" val="2489984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a:t>Airports: Part 1 - Introduction</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552341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dirty="0">
                <a:solidFill>
                  <a:schemeClr val="bg1"/>
                </a:solidFill>
              </a:rPr>
              <a:t>This network has received funding from the SESAR Joint Undertaking under the European Union’s Horizon 2020 research and innovation </a:t>
            </a:r>
            <a:r>
              <a:rPr lang="en-US" sz="700" dirty="0" err="1">
                <a:solidFill>
                  <a:schemeClr val="bg1"/>
                </a:solidFill>
              </a:rPr>
              <a:t>programme</a:t>
            </a:r>
            <a:r>
              <a:rPr lang="en-US" sz="700" dirty="0">
                <a:solidFill>
                  <a:schemeClr val="bg1"/>
                </a:solidFill>
              </a:rPr>
              <a:t>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dirty="0"/>
              <a:t>The opinions expressed herein reflect the author’s view only. </a:t>
            </a:r>
          </a:p>
          <a:p>
            <a:r>
              <a:rPr lang="en-GB" sz="900" dirty="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en-US"/>
              <a:t>Airports: Part 1 - Introduction</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r>
              <a:rPr lang="en-US"/>
              <a:t>Airports: Part 1 - Introduction</a:t>
            </a:r>
            <a:endParaRPr lang="en-US" dirty="0"/>
          </a:p>
        </p:txBody>
      </p:sp>
      <p:sp>
        <p:nvSpPr>
          <p:cNvPr id="8" name="Slide Number Placeholder 7"/>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en-US"/>
              <a:t>Airports: Part 1 - Introduction</a:t>
            </a: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Airports: Part 1 - Introduction</a:t>
            </a:r>
            <a:endParaRPr lang="en-US" dirty="0"/>
          </a:p>
        </p:txBody>
      </p:sp>
      <p:sp>
        <p:nvSpPr>
          <p:cNvPr id="3" name="Slide Number Placeholder 2"/>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r>
              <a:rPr lang="en-US"/>
              <a:t>Airports: Part 1 - Introduction</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p>
            <a:r>
              <a:rPr lang="en-US"/>
              <a:t>Airports: Part 1 - Introduction</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en-US"/>
              <a:t>Airports: Part 1 - Introduction</a:t>
            </a:r>
            <a:endParaRPr lang="en-US" dirty="0"/>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a:t>
            </a:fld>
            <a:endParaRPr lang="en-GB" dirty="0"/>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0" r:id="rId11"/>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wmf"/><Relationship Id="rId5" Type="http://schemas.openxmlformats.org/officeDocument/2006/relationships/image" Target="../media/image17.e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www.iata.org/en/programs/cargo/"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err="1"/>
              <a:t>Radosav</a:t>
            </a:r>
            <a:r>
              <a:rPr lang="en-US" dirty="0"/>
              <a:t> Jovanović</a:t>
            </a:r>
          </a:p>
        </p:txBody>
      </p:sp>
      <p:sp>
        <p:nvSpPr>
          <p:cNvPr id="3" name="Title 2"/>
          <p:cNvSpPr>
            <a:spLocks noGrp="1"/>
          </p:cNvSpPr>
          <p:nvPr>
            <p:ph type="title"/>
          </p:nvPr>
        </p:nvSpPr>
        <p:spPr>
          <a:xfrm>
            <a:off x="1080488" y="2713038"/>
            <a:ext cx="7405785" cy="1143000"/>
          </a:xfrm>
        </p:spPr>
        <p:txBody>
          <a:bodyPr>
            <a:normAutofit/>
          </a:bodyPr>
          <a:lstStyle/>
          <a:p>
            <a:r>
              <a:rPr lang="en-US" sz="3200" dirty="0"/>
              <a:t>Airline Planning and Operations</a:t>
            </a:r>
            <a:br>
              <a:rPr lang="en-US" dirty="0"/>
            </a:br>
            <a:r>
              <a:rPr lang="en-US" dirty="0"/>
              <a:t>Air cargo</a:t>
            </a:r>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val="2085274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en-US" dirty="0"/>
              <a:t>Cargo Handling Classification</a:t>
            </a:r>
            <a:endParaRPr lang="en-US" altLang="en-US" dirty="0"/>
          </a:p>
        </p:txBody>
      </p:sp>
      <p:sp>
        <p:nvSpPr>
          <p:cNvPr id="39939" name="Rectangle 3"/>
          <p:cNvSpPr>
            <a:spLocks noGrp="1" noChangeArrowheads="1"/>
          </p:cNvSpPr>
          <p:nvPr>
            <p:ph type="body" idx="4294967295"/>
          </p:nvPr>
        </p:nvSpPr>
        <p:spPr>
          <a:xfrm>
            <a:off x="457200" y="1430338"/>
            <a:ext cx="8229600" cy="4951412"/>
          </a:xfrm>
        </p:spPr>
        <p:txBody>
          <a:bodyPr>
            <a:normAutofit fontScale="92500" lnSpcReduction="10000"/>
          </a:bodyPr>
          <a:lstStyle/>
          <a:p>
            <a:pPr marL="342900" indent="-342900">
              <a:buFont typeface="Arial" panose="020B0604020202020204" pitchFamily="34" charset="0"/>
              <a:buChar char="•"/>
            </a:pPr>
            <a:r>
              <a:rPr lang="en-US" altLang="en-US" sz="2000" b="1"/>
              <a:t>General cargo – </a:t>
            </a:r>
            <a:r>
              <a:rPr lang="en-GB" sz="2000"/>
              <a:t>ordinary shipment items; does not normally require special handling. Examples: household goods, office equipment, sports equipment, clothing (garment, textiles), etc.</a:t>
            </a:r>
            <a:endParaRPr lang="en-US" altLang="en-US" sz="2000" b="1"/>
          </a:p>
          <a:p>
            <a:pPr marL="342900" indent="-342900">
              <a:buFont typeface="Arial" panose="020B0604020202020204" pitchFamily="34" charset="0"/>
              <a:buChar char="•"/>
            </a:pPr>
            <a:r>
              <a:rPr lang="en-US" altLang="en-US" sz="2000" b="1"/>
              <a:t>Special cargo – </a:t>
            </a:r>
            <a:r>
              <a:rPr lang="en-US" altLang="en-US" sz="2000"/>
              <a:t>because of its nature and/or value requires special treatment: handling procedures, ambiental characteristics, etc. Further classified as:</a:t>
            </a:r>
          </a:p>
          <a:p>
            <a:pPr marL="1085850" lvl="1" indent="-342900">
              <a:buFont typeface="Arial" panose="020B0604020202020204" pitchFamily="34" charset="0"/>
              <a:buChar char="•"/>
            </a:pPr>
            <a:r>
              <a:rPr lang="en-US" altLang="en-US" sz="2000"/>
              <a:t>Perishable cargo (load information code: PER)</a:t>
            </a:r>
          </a:p>
          <a:p>
            <a:pPr marL="1085850" lvl="1" indent="-342900">
              <a:buFont typeface="Arial" panose="020B0604020202020204" pitchFamily="34" charset="0"/>
              <a:buChar char="•"/>
            </a:pPr>
            <a:r>
              <a:rPr lang="en-US" altLang="en-US" sz="2000"/>
              <a:t>Valuable goods (VAL)</a:t>
            </a:r>
          </a:p>
          <a:p>
            <a:pPr marL="1085850" lvl="1" indent="-342900">
              <a:buFont typeface="Arial" panose="020B0604020202020204" pitchFamily="34" charset="0"/>
              <a:buChar char="•"/>
            </a:pPr>
            <a:r>
              <a:rPr lang="en-US" altLang="en-US" sz="2000"/>
              <a:t>Dangerous goods (DGR)</a:t>
            </a:r>
          </a:p>
          <a:p>
            <a:pPr marL="1085850" lvl="1" indent="-342900">
              <a:buFont typeface="Arial" panose="020B0604020202020204" pitchFamily="34" charset="0"/>
              <a:buChar char="•"/>
            </a:pPr>
            <a:r>
              <a:rPr lang="en-US" altLang="en-US" sz="2000"/>
              <a:t>Live animals (AVI)</a:t>
            </a:r>
          </a:p>
          <a:p>
            <a:pPr marL="1085850" lvl="1" indent="-342900">
              <a:buFont typeface="Arial" panose="020B0604020202020204" pitchFamily="34" charset="0"/>
              <a:buChar char="•"/>
            </a:pPr>
            <a:r>
              <a:rPr lang="en-US" altLang="en-US" sz="2000"/>
              <a:t>Heavy / oversized cargo (HEA/BIG)</a:t>
            </a:r>
          </a:p>
          <a:p>
            <a:pPr marL="1085850" lvl="1" indent="-342900">
              <a:buFont typeface="Arial" panose="020B0604020202020204" pitchFamily="34" charset="0"/>
              <a:buChar char="•"/>
            </a:pPr>
            <a:r>
              <a:rPr lang="en-US" altLang="en-US" sz="2000"/>
              <a:t>Human remains (HUM)</a:t>
            </a:r>
          </a:p>
          <a:p>
            <a:pPr marL="1085850" lvl="1" indent="-342900">
              <a:buFont typeface="Arial" panose="020B0604020202020204" pitchFamily="34" charset="0"/>
              <a:buChar char="•"/>
            </a:pPr>
            <a:r>
              <a:rPr lang="en-US" altLang="en-US" sz="2000"/>
              <a:t>Diplomatic cargo/mail (DIP)</a:t>
            </a:r>
          </a:p>
          <a:p>
            <a:pPr marL="1085850" lvl="1" indent="-342900">
              <a:buFont typeface="Arial" panose="020B0604020202020204" pitchFamily="34" charset="0"/>
              <a:buChar char="•"/>
            </a:pPr>
            <a:r>
              <a:rPr lang="en-US" altLang="en-US" sz="2000"/>
              <a:t>Vulnerable cargo (VUN)</a:t>
            </a:r>
          </a:p>
          <a:p>
            <a:pPr marL="1085850" lvl="1" indent="-342900">
              <a:buFont typeface="Arial" panose="020B0604020202020204" pitchFamily="34" charset="0"/>
              <a:buChar char="•"/>
            </a:pPr>
            <a:r>
              <a:rPr lang="en-US" altLang="en-US" sz="2000"/>
              <a:t>Service cargo (AOG)</a:t>
            </a:r>
          </a:p>
          <a:p>
            <a:pPr marL="1085850" lvl="1" indent="-342900">
              <a:buFont typeface="Arial" panose="020B0604020202020204" pitchFamily="34" charset="0"/>
              <a:buChar char="•"/>
            </a:pPr>
            <a:r>
              <a:rPr lang="en-US" altLang="en-US" sz="2000"/>
              <a:t>Express shipments (XPS)</a:t>
            </a:r>
          </a:p>
          <a:p>
            <a:pPr marL="1085850" lvl="1" indent="-342900">
              <a:buFont typeface="Arial" panose="020B0604020202020204" pitchFamily="34" charset="0"/>
              <a:buChar char="•"/>
            </a:pPr>
            <a:endParaRPr lang="en-US" altLang="en-US" sz="2000"/>
          </a:p>
        </p:txBody>
      </p:sp>
    </p:spTree>
    <p:extLst>
      <p:ext uri="{BB962C8B-B14F-4D97-AF65-F5344CB8AC3E}">
        <p14:creationId xmlns:p14="http://schemas.microsoft.com/office/powerpoint/2010/main" val="486525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en-US" dirty="0"/>
              <a:t>Special Cargo – Rules and Regulations</a:t>
            </a:r>
            <a:endParaRPr lang="en-US" altLang="en-US" dirty="0"/>
          </a:p>
        </p:txBody>
      </p:sp>
      <p:sp>
        <p:nvSpPr>
          <p:cNvPr id="39939" name="Rectangle 3"/>
          <p:cNvSpPr>
            <a:spLocks noGrp="1" noChangeArrowheads="1"/>
          </p:cNvSpPr>
          <p:nvPr>
            <p:ph type="body" idx="4294967295"/>
          </p:nvPr>
        </p:nvSpPr>
        <p:spPr>
          <a:xfrm>
            <a:off x="457200" y="1430338"/>
            <a:ext cx="8229600" cy="4951412"/>
          </a:xfrm>
        </p:spPr>
        <p:txBody>
          <a:bodyPr>
            <a:normAutofit lnSpcReduction="10000"/>
          </a:bodyPr>
          <a:lstStyle/>
          <a:p>
            <a:pPr marL="342900" indent="-342900">
              <a:buFont typeface="Arial" panose="020B0604020202020204" pitchFamily="34" charset="0"/>
              <a:buChar char="•"/>
            </a:pPr>
            <a:r>
              <a:rPr lang="en-US" altLang="en-US" sz="2000"/>
              <a:t>Special cargo handling addressed in international, national regulations and company rules &amp; manuals</a:t>
            </a:r>
          </a:p>
          <a:p>
            <a:pPr marL="342900" indent="-342900">
              <a:buFont typeface="Arial" panose="020B0604020202020204" pitchFamily="34" charset="0"/>
              <a:buChar char="•"/>
            </a:pPr>
            <a:r>
              <a:rPr lang="en-US" altLang="en-US" sz="2000"/>
              <a:t>ICAO Annex 18: </a:t>
            </a:r>
            <a:r>
              <a:rPr lang="en-US" altLang="en-US" sz="2000" i="1"/>
              <a:t>Technical instructions for the carriage of dangerous goods by air</a:t>
            </a:r>
          </a:p>
          <a:p>
            <a:pPr marL="342900" indent="-342900">
              <a:buFont typeface="Arial" panose="020B0604020202020204" pitchFamily="34" charset="0"/>
              <a:buChar char="•"/>
            </a:pPr>
            <a:r>
              <a:rPr lang="en-US" altLang="en-US" sz="2000"/>
              <a:t>IATA manuals:</a:t>
            </a:r>
          </a:p>
          <a:p>
            <a:pPr marL="1085850" lvl="1" indent="-342900">
              <a:buFont typeface="Arial" panose="020B0604020202020204" pitchFamily="34" charset="0"/>
              <a:buChar char="•"/>
            </a:pPr>
            <a:r>
              <a:rPr lang="en-US" altLang="en-US" sz="2000" i="1"/>
              <a:t>Dangerous Goods Regulations (DGR)</a:t>
            </a:r>
          </a:p>
          <a:p>
            <a:pPr marL="1085850" lvl="1" indent="-342900">
              <a:buFont typeface="Arial" panose="020B0604020202020204" pitchFamily="34" charset="0"/>
              <a:buChar char="•"/>
            </a:pPr>
            <a:r>
              <a:rPr lang="en-US" altLang="en-US" sz="2000" i="1"/>
              <a:t>Perishable Cargo Regulations (PCR)</a:t>
            </a:r>
          </a:p>
          <a:p>
            <a:pPr marL="1085850" lvl="1" indent="-342900">
              <a:buFont typeface="Arial" panose="020B0604020202020204" pitchFamily="34" charset="0"/>
              <a:buChar char="•"/>
            </a:pPr>
            <a:r>
              <a:rPr lang="en-US" altLang="en-US" sz="2000" i="1"/>
              <a:t>Temperature Control Regulations (TCR)</a:t>
            </a:r>
          </a:p>
          <a:p>
            <a:pPr marL="1085850" lvl="1" indent="-342900">
              <a:buFont typeface="Arial" panose="020B0604020202020204" pitchFamily="34" charset="0"/>
              <a:buChar char="•"/>
            </a:pPr>
            <a:r>
              <a:rPr lang="en-US" altLang="en-US" sz="2000" i="1"/>
              <a:t>Live Animals Regulations (LAR)</a:t>
            </a:r>
          </a:p>
          <a:p>
            <a:pPr marL="1085850" lvl="1" indent="-342900">
              <a:buFont typeface="Arial" panose="020B0604020202020204" pitchFamily="34" charset="0"/>
              <a:buChar char="•"/>
            </a:pPr>
            <a:r>
              <a:rPr lang="en-US" altLang="en-US" sz="2000" i="1"/>
              <a:t>…</a:t>
            </a:r>
          </a:p>
          <a:p>
            <a:pPr marL="342900" indent="-342900">
              <a:buFont typeface="Arial" panose="020B0604020202020204" pitchFamily="34" charset="0"/>
              <a:buChar char="•"/>
            </a:pPr>
            <a:r>
              <a:rPr lang="en-US" altLang="en-US" sz="2000"/>
              <a:t>National legislations</a:t>
            </a:r>
          </a:p>
          <a:p>
            <a:pPr marL="342900" indent="-342900">
              <a:buFont typeface="Arial" panose="020B0604020202020204" pitchFamily="34" charset="0"/>
              <a:buChar char="•"/>
            </a:pPr>
            <a:r>
              <a:rPr lang="en-US" altLang="en-US" sz="2000"/>
              <a:t>Company (airline) rules</a:t>
            </a:r>
          </a:p>
          <a:p>
            <a:pPr marL="1085850" lvl="1" indent="-342900">
              <a:buFont typeface="Arial" panose="020B0604020202020204" pitchFamily="34" charset="0"/>
              <a:buChar char="•"/>
            </a:pPr>
            <a:r>
              <a:rPr lang="en-US" altLang="en-US" sz="2000"/>
              <a:t>Ground Operations Manual (GOM) – compliant with IATA manuals or more restrictive</a:t>
            </a:r>
          </a:p>
          <a:p>
            <a:pPr marL="1085850" lvl="1" indent="-342900">
              <a:buFont typeface="Arial" panose="020B0604020202020204" pitchFamily="34" charset="0"/>
              <a:buChar char="•"/>
            </a:pPr>
            <a:endParaRPr lang="en-US" altLang="en-US" sz="2000"/>
          </a:p>
        </p:txBody>
      </p:sp>
    </p:spTree>
    <p:extLst>
      <p:ext uri="{BB962C8B-B14F-4D97-AF65-F5344CB8AC3E}">
        <p14:creationId xmlns:p14="http://schemas.microsoft.com/office/powerpoint/2010/main" val="3363176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Air</a:t>
            </a:r>
            <a:r>
              <a:rPr lang="sr-Latn-RS" dirty="0"/>
              <a:t> </a:t>
            </a:r>
            <a:r>
              <a:rPr lang="sr-Latn-RS" dirty="0" err="1"/>
              <a:t>Cargo</a:t>
            </a:r>
            <a:r>
              <a:rPr lang="sr-Latn-RS" dirty="0"/>
              <a:t> </a:t>
            </a:r>
            <a:r>
              <a:rPr lang="en-GB" dirty="0"/>
              <a:t>Capacities – Options  </a:t>
            </a:r>
          </a:p>
        </p:txBody>
      </p:sp>
      <p:sp>
        <p:nvSpPr>
          <p:cNvPr id="3" name="Content Placeholder 2"/>
          <p:cNvSpPr>
            <a:spLocks noGrp="1"/>
          </p:cNvSpPr>
          <p:nvPr>
            <p:ph idx="1"/>
          </p:nvPr>
        </p:nvSpPr>
        <p:spPr>
          <a:xfrm>
            <a:off x="457199" y="1277008"/>
            <a:ext cx="8056179" cy="4849156"/>
          </a:xfrm>
        </p:spPr>
        <p:txBody>
          <a:bodyPr>
            <a:normAutofit/>
          </a:bodyPr>
          <a:lstStyle/>
          <a:p>
            <a:pPr marL="285750" indent="-285750">
              <a:buFont typeface="Arial" panose="020B0604020202020204" pitchFamily="34" charset="0"/>
              <a:buChar char="•"/>
            </a:pPr>
            <a:r>
              <a:rPr lang="sr-Latn-RS" dirty="0" err="1"/>
              <a:t>Hold</a:t>
            </a:r>
            <a:r>
              <a:rPr lang="sr-Latn-RS" dirty="0"/>
              <a:t> </a:t>
            </a:r>
            <a:r>
              <a:rPr lang="sr-Latn-RS" dirty="0" err="1"/>
              <a:t>of</a:t>
            </a:r>
            <a:r>
              <a:rPr lang="sr-Latn-RS" dirty="0"/>
              <a:t> </a:t>
            </a:r>
            <a:r>
              <a:rPr lang="sr-Latn-RS" dirty="0" err="1"/>
              <a:t>passenger</a:t>
            </a:r>
            <a:r>
              <a:rPr lang="sr-Latn-RS" dirty="0"/>
              <a:t> </a:t>
            </a:r>
            <a:r>
              <a:rPr lang="sr-Latn-RS" dirty="0" err="1"/>
              <a:t>aircraft</a:t>
            </a:r>
            <a:r>
              <a:rPr lang="en-GB" dirty="0"/>
              <a:t> (i.e. pax on main deck; baggage and cargo on lower deck)</a:t>
            </a:r>
            <a:endParaRPr lang="sr-Latn-RS" dirty="0"/>
          </a:p>
          <a:p>
            <a:pPr marL="285750" indent="-285750">
              <a:buFont typeface="Arial" panose="020B0604020202020204" pitchFamily="34" charset="0"/>
              <a:buChar char="•"/>
            </a:pPr>
            <a:r>
              <a:rPr lang="sr-Latn-RS" dirty="0" err="1"/>
              <a:t>All-cargo</a:t>
            </a:r>
            <a:r>
              <a:rPr lang="sr-Latn-RS" dirty="0"/>
              <a:t> </a:t>
            </a:r>
            <a:r>
              <a:rPr lang="en-GB" dirty="0"/>
              <a:t>(freighter) </a:t>
            </a:r>
            <a:r>
              <a:rPr lang="sr-Latn-RS" dirty="0" err="1"/>
              <a:t>aircraft</a:t>
            </a:r>
            <a:r>
              <a:rPr lang="sr-Latn-RS" dirty="0"/>
              <a:t> ( </a:t>
            </a:r>
            <a:r>
              <a:rPr lang="sr-Latn-RS" dirty="0" err="1"/>
              <a:t>converted</a:t>
            </a:r>
            <a:r>
              <a:rPr lang="en-GB" dirty="0"/>
              <a:t> passenger aircraft</a:t>
            </a:r>
            <a:r>
              <a:rPr lang="sr-Latn-RS" dirty="0"/>
              <a:t>)</a:t>
            </a:r>
            <a:r>
              <a:rPr lang="en-GB" dirty="0"/>
              <a:t> – cargo on both decks</a:t>
            </a:r>
            <a:endParaRPr lang="sr-Latn-RS" dirty="0"/>
          </a:p>
          <a:p>
            <a:pPr marL="285750" indent="-285750">
              <a:buFont typeface="Arial" panose="020B0604020202020204" pitchFamily="34" charset="0"/>
              <a:buChar char="•"/>
            </a:pPr>
            <a:r>
              <a:rPr lang="sr-Latn-RS" dirty="0" err="1"/>
              <a:t>Combi-aircraft</a:t>
            </a:r>
            <a:r>
              <a:rPr lang="en-GB" dirty="0"/>
              <a:t> (both cargo and passengers on main deck, in separate compartments; baggage and cargo on lower deck)</a:t>
            </a:r>
            <a:endParaRPr lang="sr-Latn-RS" dirty="0"/>
          </a:p>
          <a:p>
            <a:endParaRPr lang="en-GB" b="1" dirty="0"/>
          </a:p>
          <a:p>
            <a:pPr marL="285750" indent="-285750">
              <a:buFont typeface="Arial" panose="020B0604020202020204" pitchFamily="34" charset="0"/>
              <a:buChar char="•"/>
            </a:pPr>
            <a:r>
              <a:rPr lang="en-GB" dirty="0"/>
              <a:t>55-60% of FTK carried on freighter </a:t>
            </a:r>
            <a:br>
              <a:rPr lang="en-GB" dirty="0"/>
            </a:br>
            <a:r>
              <a:rPr lang="en-GB" dirty="0"/>
              <a:t>aircraft, the remaining part in </a:t>
            </a:r>
            <a:br>
              <a:rPr lang="en-GB" dirty="0"/>
            </a:br>
            <a:r>
              <a:rPr lang="en-GB" dirty="0" err="1"/>
              <a:t>bellyholds</a:t>
            </a:r>
            <a:r>
              <a:rPr lang="en-GB" dirty="0"/>
              <a:t> of passenger aircraft</a:t>
            </a:r>
          </a:p>
          <a:p>
            <a:pPr marL="285750" indent="-285750">
              <a:buFont typeface="Arial" panose="020B0604020202020204" pitchFamily="34" charset="0"/>
              <a:buChar char="•"/>
            </a:pPr>
            <a:r>
              <a:rPr lang="en-GB" dirty="0"/>
              <a:t>Widebody freighters represent vast </a:t>
            </a:r>
            <a:br>
              <a:rPr lang="en-GB" dirty="0"/>
            </a:br>
            <a:r>
              <a:rPr lang="en-GB" dirty="0"/>
              <a:t>majority of cargo capacity (in ATK)</a:t>
            </a:r>
          </a:p>
          <a:p>
            <a:endParaRPr lang="en-GB" b="1" dirty="0"/>
          </a:p>
          <a:p>
            <a:endParaRPr lang="sr-Latn-R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2814" y="3268934"/>
            <a:ext cx="4713888" cy="3166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Holds of Passenger Aircraft – Indicative Cargo Capacities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729495108"/>
              </p:ext>
            </p:extLst>
          </p:nvPr>
        </p:nvGraphicFramePr>
        <p:xfrm>
          <a:off x="457200" y="1430338"/>
          <a:ext cx="5076497" cy="4526280"/>
        </p:xfrm>
        <a:graphic>
          <a:graphicData uri="http://schemas.openxmlformats.org/drawingml/2006/table">
            <a:tbl>
              <a:tblPr firstRow="1" bandRow="1">
                <a:tableStyleId>{5C22544A-7EE6-4342-B048-85BDC9FD1C3A}</a:tableStyleId>
              </a:tblPr>
              <a:tblGrid>
                <a:gridCol w="1481766">
                  <a:extLst>
                    <a:ext uri="{9D8B030D-6E8A-4147-A177-3AD203B41FA5}">
                      <a16:colId xmlns:a16="http://schemas.microsoft.com/office/drawing/2014/main" val="20000"/>
                    </a:ext>
                  </a:extLst>
                </a:gridCol>
                <a:gridCol w="1939351">
                  <a:extLst>
                    <a:ext uri="{9D8B030D-6E8A-4147-A177-3AD203B41FA5}">
                      <a16:colId xmlns:a16="http://schemas.microsoft.com/office/drawing/2014/main" val="20001"/>
                    </a:ext>
                  </a:extLst>
                </a:gridCol>
                <a:gridCol w="1655380">
                  <a:extLst>
                    <a:ext uri="{9D8B030D-6E8A-4147-A177-3AD203B41FA5}">
                      <a16:colId xmlns:a16="http://schemas.microsoft.com/office/drawing/2014/main" val="20002"/>
                    </a:ext>
                  </a:extLst>
                </a:gridCol>
              </a:tblGrid>
              <a:tr h="370840">
                <a:tc>
                  <a:txBody>
                    <a:bodyPr/>
                    <a:lstStyle/>
                    <a:p>
                      <a:endParaRPr lang="en-GB"/>
                    </a:p>
                  </a:txBody>
                  <a:tcPr/>
                </a:tc>
                <a:tc>
                  <a:txBody>
                    <a:bodyPr/>
                    <a:lstStyle/>
                    <a:p>
                      <a:r>
                        <a:rPr lang="en-GB"/>
                        <a:t>Payload remaining, assuming max. passenger load (t)</a:t>
                      </a:r>
                    </a:p>
                  </a:txBody>
                  <a:tcPr/>
                </a:tc>
                <a:tc>
                  <a:txBody>
                    <a:bodyPr/>
                    <a:lstStyle/>
                    <a:p>
                      <a:r>
                        <a:rPr lang="en-GB"/>
                        <a:t>Cargo</a:t>
                      </a:r>
                      <a:r>
                        <a:rPr lang="en-GB" baseline="0"/>
                        <a:t> volume (m</a:t>
                      </a:r>
                      <a:r>
                        <a:rPr lang="en-GB" baseline="30000"/>
                        <a:t>3</a:t>
                      </a:r>
                      <a:r>
                        <a:rPr lang="en-GB" baseline="0"/>
                        <a:t>)</a:t>
                      </a:r>
                      <a:endParaRPr lang="en-GB" baseline="30000"/>
                    </a:p>
                  </a:txBody>
                  <a:tcPr/>
                </a:tc>
                <a:extLst>
                  <a:ext uri="{0D108BD9-81ED-4DB2-BD59-A6C34878D82A}">
                    <a16:rowId xmlns:a16="http://schemas.microsoft.com/office/drawing/2014/main" val="10000"/>
                  </a:ext>
                </a:extLst>
              </a:tr>
              <a:tr h="370840">
                <a:tc>
                  <a:txBody>
                    <a:bodyPr/>
                    <a:lstStyle/>
                    <a:p>
                      <a:pPr>
                        <a:spcAft>
                          <a:spcPts val="0"/>
                        </a:spcAft>
                      </a:pPr>
                      <a:r>
                        <a:rPr lang="sr-Latn-CS" sz="1800">
                          <a:effectLst/>
                          <a:latin typeface="+mn-lt"/>
                          <a:ea typeface="Times New Roman"/>
                        </a:rPr>
                        <a:t>A320</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1</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3.6</a:t>
                      </a:r>
                      <a:endParaRPr lang="en-GB" sz="2800">
                        <a:effectLst/>
                        <a:latin typeface="+mn-lt"/>
                        <a:ea typeface="Times New Roman"/>
                      </a:endParaRPr>
                    </a:p>
                  </a:txBody>
                  <a:tcPr marL="68580" marR="68580" marT="0" marB="0"/>
                </a:tc>
                <a:extLst>
                  <a:ext uri="{0D108BD9-81ED-4DB2-BD59-A6C34878D82A}">
                    <a16:rowId xmlns:a16="http://schemas.microsoft.com/office/drawing/2014/main" val="10001"/>
                  </a:ext>
                </a:extLst>
              </a:tr>
              <a:tr h="370840">
                <a:tc>
                  <a:txBody>
                    <a:bodyPr/>
                    <a:lstStyle/>
                    <a:p>
                      <a:pPr>
                        <a:spcAft>
                          <a:spcPts val="0"/>
                        </a:spcAft>
                      </a:pPr>
                      <a:r>
                        <a:rPr lang="sr-Latn-CS" sz="1800">
                          <a:effectLst/>
                          <a:latin typeface="+mn-lt"/>
                          <a:ea typeface="Times New Roman"/>
                        </a:rPr>
                        <a:t>B737-300</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2.3</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21</a:t>
                      </a:r>
                      <a:endParaRPr lang="en-GB" sz="2800">
                        <a:effectLst/>
                        <a:latin typeface="+mn-lt"/>
                        <a:ea typeface="Times New Roman"/>
                      </a:endParaRPr>
                    </a:p>
                  </a:txBody>
                  <a:tcPr marL="68580" marR="68580" marT="0" marB="0"/>
                </a:tc>
                <a:extLst>
                  <a:ext uri="{0D108BD9-81ED-4DB2-BD59-A6C34878D82A}">
                    <a16:rowId xmlns:a16="http://schemas.microsoft.com/office/drawing/2014/main" val="10002"/>
                  </a:ext>
                </a:extLst>
              </a:tr>
              <a:tr h="370840">
                <a:tc>
                  <a:txBody>
                    <a:bodyPr/>
                    <a:lstStyle/>
                    <a:p>
                      <a:pPr>
                        <a:spcAft>
                          <a:spcPts val="0"/>
                        </a:spcAft>
                      </a:pPr>
                      <a:r>
                        <a:rPr lang="sr-Latn-CS" sz="1800">
                          <a:effectLst/>
                          <a:latin typeface="+mn-lt"/>
                          <a:ea typeface="Times New Roman"/>
                        </a:rPr>
                        <a:t>B737-400</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2.9</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24</a:t>
                      </a:r>
                      <a:endParaRPr lang="en-GB" sz="2800">
                        <a:effectLst/>
                        <a:latin typeface="+mn-lt"/>
                        <a:ea typeface="Times New Roman"/>
                      </a:endParaRPr>
                    </a:p>
                  </a:txBody>
                  <a:tcPr marL="68580" marR="68580" marT="0" marB="0"/>
                </a:tc>
                <a:extLst>
                  <a:ext uri="{0D108BD9-81ED-4DB2-BD59-A6C34878D82A}">
                    <a16:rowId xmlns:a16="http://schemas.microsoft.com/office/drawing/2014/main" val="10003"/>
                  </a:ext>
                </a:extLst>
              </a:tr>
              <a:tr h="370840">
                <a:tc>
                  <a:txBody>
                    <a:bodyPr/>
                    <a:lstStyle/>
                    <a:p>
                      <a:pPr>
                        <a:spcAft>
                          <a:spcPts val="0"/>
                        </a:spcAft>
                      </a:pPr>
                      <a:r>
                        <a:rPr lang="sr-Latn-CS" sz="1800">
                          <a:effectLst/>
                          <a:latin typeface="+mn-lt"/>
                          <a:ea typeface="Times New Roman"/>
                        </a:rPr>
                        <a:t>B737-800</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3.6</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28</a:t>
                      </a:r>
                      <a:endParaRPr lang="en-GB" sz="2800">
                        <a:effectLst/>
                        <a:latin typeface="+mn-lt"/>
                        <a:ea typeface="Times New Roman"/>
                      </a:endParaRPr>
                    </a:p>
                  </a:txBody>
                  <a:tcPr marL="68580" marR="68580" marT="0" marB="0"/>
                </a:tc>
                <a:extLst>
                  <a:ext uri="{0D108BD9-81ED-4DB2-BD59-A6C34878D82A}">
                    <a16:rowId xmlns:a16="http://schemas.microsoft.com/office/drawing/2014/main" val="10004"/>
                  </a:ext>
                </a:extLst>
              </a:tr>
              <a:tr h="370840">
                <a:tc>
                  <a:txBody>
                    <a:bodyPr/>
                    <a:lstStyle/>
                    <a:p>
                      <a:pPr>
                        <a:spcAft>
                          <a:spcPts val="0"/>
                        </a:spcAft>
                      </a:pPr>
                      <a:r>
                        <a:rPr lang="sr-Latn-CS" sz="1800">
                          <a:effectLst/>
                          <a:latin typeface="+mn-lt"/>
                          <a:ea typeface="Times New Roman"/>
                        </a:rPr>
                        <a:t>A330-200</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14.1</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61.8</a:t>
                      </a:r>
                      <a:endParaRPr lang="en-GB" sz="2800">
                        <a:effectLst/>
                        <a:latin typeface="+mn-lt"/>
                        <a:ea typeface="Times New Roman"/>
                      </a:endParaRPr>
                    </a:p>
                  </a:txBody>
                  <a:tcPr marL="68580" marR="68580" marT="0" marB="0"/>
                </a:tc>
                <a:extLst>
                  <a:ext uri="{0D108BD9-81ED-4DB2-BD59-A6C34878D82A}">
                    <a16:rowId xmlns:a16="http://schemas.microsoft.com/office/drawing/2014/main" val="10005"/>
                  </a:ext>
                </a:extLst>
              </a:tr>
              <a:tr h="370840">
                <a:tc>
                  <a:txBody>
                    <a:bodyPr/>
                    <a:lstStyle/>
                    <a:p>
                      <a:pPr>
                        <a:spcAft>
                          <a:spcPts val="0"/>
                        </a:spcAft>
                      </a:pPr>
                      <a:r>
                        <a:rPr lang="sr-Latn-CS" sz="1800">
                          <a:effectLst/>
                          <a:latin typeface="+mn-lt"/>
                          <a:ea typeface="Times New Roman"/>
                        </a:rPr>
                        <a:t>A330-300</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15</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80.2</a:t>
                      </a:r>
                      <a:endParaRPr lang="en-GB" sz="2800">
                        <a:effectLst/>
                        <a:latin typeface="+mn-lt"/>
                        <a:ea typeface="Times New Roman"/>
                      </a:endParaRPr>
                    </a:p>
                  </a:txBody>
                  <a:tcPr marL="68580" marR="68580" marT="0" marB="0"/>
                </a:tc>
                <a:extLst>
                  <a:ext uri="{0D108BD9-81ED-4DB2-BD59-A6C34878D82A}">
                    <a16:rowId xmlns:a16="http://schemas.microsoft.com/office/drawing/2014/main" val="10006"/>
                  </a:ext>
                </a:extLst>
              </a:tr>
              <a:tr h="370840">
                <a:tc>
                  <a:txBody>
                    <a:bodyPr/>
                    <a:lstStyle/>
                    <a:p>
                      <a:pPr>
                        <a:spcAft>
                          <a:spcPts val="0"/>
                        </a:spcAft>
                      </a:pPr>
                      <a:r>
                        <a:rPr lang="sr-Latn-CS" sz="1800">
                          <a:effectLst/>
                          <a:latin typeface="+mn-lt"/>
                          <a:ea typeface="Times New Roman"/>
                        </a:rPr>
                        <a:t>B767-300</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16.5</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63</a:t>
                      </a:r>
                      <a:endParaRPr lang="en-GB" sz="2800">
                        <a:effectLst/>
                        <a:latin typeface="+mn-lt"/>
                        <a:ea typeface="Times New Roman"/>
                      </a:endParaRPr>
                    </a:p>
                  </a:txBody>
                  <a:tcPr marL="68580" marR="68580" marT="0" marB="0"/>
                </a:tc>
                <a:extLst>
                  <a:ext uri="{0D108BD9-81ED-4DB2-BD59-A6C34878D82A}">
                    <a16:rowId xmlns:a16="http://schemas.microsoft.com/office/drawing/2014/main" val="10007"/>
                  </a:ext>
                </a:extLst>
              </a:tr>
              <a:tr h="370840">
                <a:tc>
                  <a:txBody>
                    <a:bodyPr/>
                    <a:lstStyle/>
                    <a:p>
                      <a:pPr>
                        <a:spcAft>
                          <a:spcPts val="0"/>
                        </a:spcAft>
                      </a:pPr>
                      <a:r>
                        <a:rPr lang="sr-Latn-CS" sz="1800">
                          <a:effectLst/>
                          <a:latin typeface="+mn-lt"/>
                          <a:ea typeface="Times New Roman"/>
                        </a:rPr>
                        <a:t>B747-400</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20</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73.4</a:t>
                      </a:r>
                      <a:endParaRPr lang="en-GB" sz="2800">
                        <a:effectLst/>
                        <a:latin typeface="+mn-lt"/>
                        <a:ea typeface="Times New Roman"/>
                      </a:endParaRPr>
                    </a:p>
                  </a:txBody>
                  <a:tcPr marL="68580" marR="68580" marT="0" marB="0"/>
                </a:tc>
                <a:extLst>
                  <a:ext uri="{0D108BD9-81ED-4DB2-BD59-A6C34878D82A}">
                    <a16:rowId xmlns:a16="http://schemas.microsoft.com/office/drawing/2014/main" val="10008"/>
                  </a:ext>
                </a:extLst>
              </a:tr>
              <a:tr h="370840">
                <a:tc>
                  <a:txBody>
                    <a:bodyPr/>
                    <a:lstStyle/>
                    <a:p>
                      <a:pPr>
                        <a:spcAft>
                          <a:spcPts val="0"/>
                        </a:spcAft>
                      </a:pPr>
                      <a:r>
                        <a:rPr lang="sr-Latn-CS" sz="1800">
                          <a:effectLst/>
                          <a:latin typeface="+mn-lt"/>
                          <a:ea typeface="Times New Roman"/>
                        </a:rPr>
                        <a:t>A380</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20</a:t>
                      </a:r>
                      <a:endParaRPr lang="en-GB" sz="2800">
                        <a:effectLst/>
                        <a:latin typeface="+mn-lt"/>
                        <a:ea typeface="Times New Roman"/>
                      </a:endParaRPr>
                    </a:p>
                  </a:txBody>
                  <a:tcPr marL="68580" marR="68580" marT="0" marB="0"/>
                </a:tc>
                <a:tc>
                  <a:txBody>
                    <a:bodyPr/>
                    <a:lstStyle/>
                    <a:p>
                      <a:pPr algn="ctr">
                        <a:spcAft>
                          <a:spcPts val="0"/>
                        </a:spcAft>
                      </a:pPr>
                      <a:r>
                        <a:rPr lang="sr-Latn-CS" sz="1800">
                          <a:effectLst/>
                          <a:latin typeface="+mn-lt"/>
                          <a:ea typeface="Times New Roman"/>
                        </a:rPr>
                        <a:t>68</a:t>
                      </a:r>
                      <a:endParaRPr lang="en-GB" sz="2800">
                        <a:effectLst/>
                        <a:latin typeface="+mn-lt"/>
                        <a:ea typeface="Times New Roman"/>
                      </a:endParaRPr>
                    </a:p>
                  </a:txBody>
                  <a:tcPr marL="68580" marR="68580" marT="0" marB="0"/>
                </a:tc>
                <a:extLst>
                  <a:ext uri="{0D108BD9-81ED-4DB2-BD59-A6C34878D82A}">
                    <a16:rowId xmlns:a16="http://schemas.microsoft.com/office/drawing/2014/main" val="10009"/>
                  </a:ext>
                </a:extLst>
              </a:tr>
            </a:tbl>
          </a:graphicData>
        </a:graphic>
      </p:graphicFrame>
      <p:sp>
        <p:nvSpPr>
          <p:cNvPr id="5" name="Slide Number Placeholder 4"/>
          <p:cNvSpPr>
            <a:spLocks noGrp="1"/>
          </p:cNvSpPr>
          <p:nvPr>
            <p:ph type="sldNum" sz="quarter" idx="11"/>
          </p:nvPr>
        </p:nvSpPr>
        <p:spPr/>
        <p:txBody>
          <a:bodyPr/>
          <a:lstStyle/>
          <a:p>
            <a:fld id="{707FE137-0C1A-4C05-8B34-1D89C94DB814}" type="slidenum">
              <a:rPr lang="en-GB" smtClean="0"/>
              <a:pPr/>
              <a:t>13</a:t>
            </a:fld>
            <a:endParaRPr lang="en-GB" dirty="0"/>
          </a:p>
        </p:txBody>
      </p:sp>
      <p:sp>
        <p:nvSpPr>
          <p:cNvPr id="3" name="Right Brace 2"/>
          <p:cNvSpPr/>
          <p:nvPr/>
        </p:nvSpPr>
        <p:spPr>
          <a:xfrm>
            <a:off x="5533697" y="2632841"/>
            <a:ext cx="520262" cy="151349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9" name="Right Brace 8"/>
          <p:cNvSpPr/>
          <p:nvPr/>
        </p:nvSpPr>
        <p:spPr>
          <a:xfrm>
            <a:off x="5533697" y="4146330"/>
            <a:ext cx="520262" cy="1810287"/>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4" name="TextBox 3"/>
          <p:cNvSpPr txBox="1"/>
          <p:nvPr/>
        </p:nvSpPr>
        <p:spPr>
          <a:xfrm>
            <a:off x="6290441" y="3216166"/>
            <a:ext cx="2355415" cy="378372"/>
          </a:xfrm>
          <a:prstGeom prst="rect">
            <a:avLst/>
          </a:prstGeom>
          <a:noFill/>
        </p:spPr>
        <p:txBody>
          <a:bodyPr wrap="square" rtlCol="0">
            <a:spAutoFit/>
          </a:bodyPr>
          <a:lstStyle/>
          <a:p>
            <a:r>
              <a:rPr lang="en-GB"/>
              <a:t>Narrow-bodies</a:t>
            </a:r>
          </a:p>
        </p:txBody>
      </p:sp>
      <p:sp>
        <p:nvSpPr>
          <p:cNvPr id="10" name="TextBox 9"/>
          <p:cNvSpPr txBox="1"/>
          <p:nvPr/>
        </p:nvSpPr>
        <p:spPr>
          <a:xfrm>
            <a:off x="6290440" y="4862287"/>
            <a:ext cx="2355415" cy="378372"/>
          </a:xfrm>
          <a:prstGeom prst="rect">
            <a:avLst/>
          </a:prstGeom>
          <a:noFill/>
        </p:spPr>
        <p:txBody>
          <a:bodyPr wrap="square" rtlCol="0">
            <a:spAutoFit/>
          </a:bodyPr>
          <a:lstStyle/>
          <a:p>
            <a:r>
              <a:rPr lang="en-GB"/>
              <a:t>Wide-bodies</a:t>
            </a:r>
          </a:p>
        </p:txBody>
      </p:sp>
    </p:spTree>
    <p:extLst>
      <p:ext uri="{BB962C8B-B14F-4D97-AF65-F5344CB8AC3E}">
        <p14:creationId xmlns:p14="http://schemas.microsoft.com/office/powerpoint/2010/main" val="2758945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Freighter Aircraft Capacities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28862605"/>
              </p:ext>
            </p:extLst>
          </p:nvPr>
        </p:nvGraphicFramePr>
        <p:xfrm>
          <a:off x="1187023" y="980748"/>
          <a:ext cx="6715014" cy="2494280"/>
        </p:xfrm>
        <a:graphic>
          <a:graphicData uri="http://schemas.openxmlformats.org/drawingml/2006/table">
            <a:tbl>
              <a:tblPr firstRow="1" bandRow="1">
                <a:tableStyleId>{5C22544A-7EE6-4342-B048-85BDC9FD1C3A}</a:tableStyleId>
              </a:tblPr>
              <a:tblGrid>
                <a:gridCol w="1244110">
                  <a:extLst>
                    <a:ext uri="{9D8B030D-6E8A-4147-A177-3AD203B41FA5}">
                      <a16:colId xmlns:a16="http://schemas.microsoft.com/office/drawing/2014/main" val="20000"/>
                    </a:ext>
                  </a:extLst>
                </a:gridCol>
                <a:gridCol w="1454381">
                  <a:extLst>
                    <a:ext uri="{9D8B030D-6E8A-4147-A177-3AD203B41FA5}">
                      <a16:colId xmlns:a16="http://schemas.microsoft.com/office/drawing/2014/main" val="20001"/>
                    </a:ext>
                  </a:extLst>
                </a:gridCol>
                <a:gridCol w="1577039">
                  <a:extLst>
                    <a:ext uri="{9D8B030D-6E8A-4147-A177-3AD203B41FA5}">
                      <a16:colId xmlns:a16="http://schemas.microsoft.com/office/drawing/2014/main" val="20002"/>
                    </a:ext>
                  </a:extLst>
                </a:gridCol>
                <a:gridCol w="2439484">
                  <a:extLst>
                    <a:ext uri="{9D8B030D-6E8A-4147-A177-3AD203B41FA5}">
                      <a16:colId xmlns:a16="http://schemas.microsoft.com/office/drawing/2014/main" val="20003"/>
                    </a:ext>
                  </a:extLst>
                </a:gridCol>
              </a:tblGrid>
              <a:tr h="370840">
                <a:tc>
                  <a:txBody>
                    <a:bodyPr/>
                    <a:lstStyle/>
                    <a:p>
                      <a:r>
                        <a:rPr lang="en-GB"/>
                        <a:t>A/c type</a:t>
                      </a:r>
                    </a:p>
                  </a:txBody>
                  <a:tcPr/>
                </a:tc>
                <a:tc>
                  <a:txBody>
                    <a:bodyPr/>
                    <a:lstStyle/>
                    <a:p>
                      <a:r>
                        <a:rPr lang="en-GB"/>
                        <a:t>Max. payload (t)</a:t>
                      </a:r>
                    </a:p>
                  </a:txBody>
                  <a:tcPr/>
                </a:tc>
                <a:tc>
                  <a:txBody>
                    <a:bodyPr/>
                    <a:lstStyle/>
                    <a:p>
                      <a:r>
                        <a:rPr lang="en-GB"/>
                        <a:t>Cargo</a:t>
                      </a:r>
                      <a:r>
                        <a:rPr lang="en-GB" baseline="0"/>
                        <a:t> hold volume (m</a:t>
                      </a:r>
                      <a:r>
                        <a:rPr lang="en-GB" baseline="30000"/>
                        <a:t>3</a:t>
                      </a:r>
                      <a:r>
                        <a:rPr lang="en-GB" baseline="0"/>
                        <a:t>)</a:t>
                      </a:r>
                      <a:endParaRPr lang="en-GB" baseline="30000"/>
                    </a:p>
                  </a:txBody>
                  <a:tcPr/>
                </a:tc>
                <a:tc>
                  <a:txBody>
                    <a:bodyPr/>
                    <a:lstStyle/>
                    <a:p>
                      <a:r>
                        <a:rPr lang="en-GB" baseline="0"/>
                        <a:t>Main deck cargo door size (W x H, cm)</a:t>
                      </a:r>
                    </a:p>
                  </a:txBody>
                  <a:tcPr/>
                </a:tc>
                <a:extLst>
                  <a:ext uri="{0D108BD9-81ED-4DB2-BD59-A6C34878D82A}">
                    <a16:rowId xmlns:a16="http://schemas.microsoft.com/office/drawing/2014/main" val="10000"/>
                  </a:ext>
                </a:extLst>
              </a:tr>
              <a:tr h="370840">
                <a:tc>
                  <a:txBody>
                    <a:bodyPr/>
                    <a:lstStyle/>
                    <a:p>
                      <a:r>
                        <a:rPr lang="en-GB"/>
                        <a:t>B757-200F</a:t>
                      </a:r>
                    </a:p>
                  </a:txBody>
                  <a:tcPr/>
                </a:tc>
                <a:tc>
                  <a:txBody>
                    <a:bodyPr/>
                    <a:lstStyle/>
                    <a:p>
                      <a:pPr algn="ctr"/>
                      <a:r>
                        <a:rPr lang="en-GB"/>
                        <a:t>32.8</a:t>
                      </a:r>
                    </a:p>
                  </a:txBody>
                  <a:tcPr/>
                </a:tc>
                <a:tc>
                  <a:txBody>
                    <a:bodyPr/>
                    <a:lstStyle/>
                    <a:p>
                      <a:pPr algn="ctr"/>
                      <a:r>
                        <a:rPr lang="en-GB"/>
                        <a:t>187</a:t>
                      </a:r>
                    </a:p>
                  </a:txBody>
                  <a:tcPr/>
                </a:tc>
                <a:tc>
                  <a:txBody>
                    <a:bodyPr/>
                    <a:lstStyle/>
                    <a:p>
                      <a:pPr algn="ctr"/>
                      <a:r>
                        <a:rPr lang="en-GB"/>
                        <a:t>340 x 218</a:t>
                      </a:r>
                    </a:p>
                  </a:txBody>
                  <a:tcPr/>
                </a:tc>
                <a:extLst>
                  <a:ext uri="{0D108BD9-81ED-4DB2-BD59-A6C34878D82A}">
                    <a16:rowId xmlns:a16="http://schemas.microsoft.com/office/drawing/2014/main" val="10001"/>
                  </a:ext>
                </a:extLst>
              </a:tr>
              <a:tr h="370840">
                <a:tc>
                  <a:txBody>
                    <a:bodyPr/>
                    <a:lstStyle/>
                    <a:p>
                      <a:r>
                        <a:rPr lang="en-GB"/>
                        <a:t>A300-600F</a:t>
                      </a:r>
                    </a:p>
                  </a:txBody>
                  <a:tcPr/>
                </a:tc>
                <a:tc>
                  <a:txBody>
                    <a:bodyPr/>
                    <a:lstStyle/>
                    <a:p>
                      <a:pPr algn="ctr"/>
                      <a:r>
                        <a:rPr lang="en-GB"/>
                        <a:t>54.6</a:t>
                      </a:r>
                    </a:p>
                  </a:txBody>
                  <a:tcPr/>
                </a:tc>
                <a:tc>
                  <a:txBody>
                    <a:bodyPr/>
                    <a:lstStyle/>
                    <a:p>
                      <a:pPr algn="ctr"/>
                      <a:r>
                        <a:rPr lang="en-GB"/>
                        <a:t>310</a:t>
                      </a:r>
                    </a:p>
                  </a:txBody>
                  <a:tcPr/>
                </a:tc>
                <a:tc>
                  <a:txBody>
                    <a:bodyPr/>
                    <a:lstStyle/>
                    <a:p>
                      <a:pPr algn="ctr"/>
                      <a:r>
                        <a:rPr lang="en-GB"/>
                        <a:t>360</a:t>
                      </a:r>
                      <a:r>
                        <a:rPr lang="en-GB" baseline="0"/>
                        <a:t> x 260</a:t>
                      </a:r>
                      <a:endParaRPr lang="en-GB"/>
                    </a:p>
                  </a:txBody>
                  <a:tcPr/>
                </a:tc>
                <a:extLst>
                  <a:ext uri="{0D108BD9-81ED-4DB2-BD59-A6C34878D82A}">
                    <a16:rowId xmlns:a16="http://schemas.microsoft.com/office/drawing/2014/main" val="10002"/>
                  </a:ext>
                </a:extLst>
              </a:tr>
              <a:tr h="370840">
                <a:tc>
                  <a:txBody>
                    <a:bodyPr/>
                    <a:lstStyle/>
                    <a:p>
                      <a:r>
                        <a:rPr lang="en-GB"/>
                        <a:t>B777F</a:t>
                      </a:r>
                    </a:p>
                  </a:txBody>
                  <a:tcPr/>
                </a:tc>
                <a:tc>
                  <a:txBody>
                    <a:bodyPr/>
                    <a:lstStyle/>
                    <a:p>
                      <a:pPr algn="ctr"/>
                      <a:r>
                        <a:rPr lang="en-GB"/>
                        <a:t>103.7</a:t>
                      </a:r>
                    </a:p>
                  </a:txBody>
                  <a:tcPr/>
                </a:tc>
                <a:tc>
                  <a:txBody>
                    <a:bodyPr/>
                    <a:lstStyle/>
                    <a:p>
                      <a:pPr algn="ctr"/>
                      <a:r>
                        <a:rPr lang="en-GB"/>
                        <a:t>580</a:t>
                      </a:r>
                    </a:p>
                  </a:txBody>
                  <a:tcPr/>
                </a:tc>
                <a:tc>
                  <a:txBody>
                    <a:bodyPr/>
                    <a:lstStyle/>
                    <a:p>
                      <a:pPr algn="ctr"/>
                      <a:r>
                        <a:rPr lang="en-GB"/>
                        <a:t>372 x 305</a:t>
                      </a:r>
                    </a:p>
                  </a:txBody>
                  <a:tcPr/>
                </a:tc>
                <a:extLst>
                  <a:ext uri="{0D108BD9-81ED-4DB2-BD59-A6C34878D82A}">
                    <a16:rowId xmlns:a16="http://schemas.microsoft.com/office/drawing/2014/main" val="10003"/>
                  </a:ext>
                </a:extLst>
              </a:tr>
              <a:tr h="370840">
                <a:tc>
                  <a:txBody>
                    <a:bodyPr/>
                    <a:lstStyle/>
                    <a:p>
                      <a:r>
                        <a:rPr lang="en-GB"/>
                        <a:t>AN-124</a:t>
                      </a:r>
                    </a:p>
                  </a:txBody>
                  <a:tcPr/>
                </a:tc>
                <a:tc>
                  <a:txBody>
                    <a:bodyPr/>
                    <a:lstStyle/>
                    <a:p>
                      <a:pPr algn="ctr"/>
                      <a:r>
                        <a:rPr lang="en-GB"/>
                        <a:t>120</a:t>
                      </a:r>
                    </a:p>
                  </a:txBody>
                  <a:tcPr/>
                </a:tc>
                <a:tc>
                  <a:txBody>
                    <a:bodyPr/>
                    <a:lstStyle/>
                    <a:p>
                      <a:pPr algn="ctr"/>
                      <a:r>
                        <a:rPr lang="en-GB"/>
                        <a:t>900</a:t>
                      </a:r>
                    </a:p>
                  </a:txBody>
                  <a:tcPr/>
                </a:tc>
                <a:tc>
                  <a:txBody>
                    <a:bodyPr/>
                    <a:lstStyle/>
                    <a:p>
                      <a:pPr algn="ctr"/>
                      <a:r>
                        <a:rPr lang="en-GB"/>
                        <a:t>640 x 440</a:t>
                      </a:r>
                    </a:p>
                  </a:txBody>
                  <a:tcPr/>
                </a:tc>
                <a:extLst>
                  <a:ext uri="{0D108BD9-81ED-4DB2-BD59-A6C34878D82A}">
                    <a16:rowId xmlns:a16="http://schemas.microsoft.com/office/drawing/2014/main" val="10004"/>
                  </a:ext>
                </a:extLst>
              </a:tr>
              <a:tr h="370840">
                <a:tc>
                  <a:txBody>
                    <a:bodyPr/>
                    <a:lstStyle/>
                    <a:p>
                      <a:r>
                        <a:rPr lang="en-GB"/>
                        <a:t>B747-8F</a:t>
                      </a:r>
                    </a:p>
                  </a:txBody>
                  <a:tcPr/>
                </a:tc>
                <a:tc>
                  <a:txBody>
                    <a:bodyPr/>
                    <a:lstStyle/>
                    <a:p>
                      <a:pPr algn="ctr"/>
                      <a:r>
                        <a:rPr lang="en-GB"/>
                        <a:t>134</a:t>
                      </a:r>
                    </a:p>
                  </a:txBody>
                  <a:tcPr/>
                </a:tc>
                <a:tc>
                  <a:txBody>
                    <a:bodyPr/>
                    <a:lstStyle/>
                    <a:p>
                      <a:pPr algn="ctr"/>
                      <a:r>
                        <a:rPr lang="en-GB"/>
                        <a:t>858</a:t>
                      </a:r>
                    </a:p>
                  </a:txBody>
                  <a:tcPr/>
                </a:tc>
                <a:tc>
                  <a:txBody>
                    <a:bodyPr/>
                    <a:lstStyle/>
                    <a:p>
                      <a:pPr algn="ctr"/>
                      <a:r>
                        <a:rPr lang="en-GB"/>
                        <a:t>340 x 305*</a:t>
                      </a:r>
                    </a:p>
                  </a:txBody>
                  <a:tcPr/>
                </a:tc>
                <a:extLst>
                  <a:ext uri="{0D108BD9-81ED-4DB2-BD59-A6C34878D82A}">
                    <a16:rowId xmlns:a16="http://schemas.microsoft.com/office/drawing/2014/main" val="10005"/>
                  </a:ext>
                </a:extLst>
              </a:tr>
            </a:tbl>
          </a:graphicData>
        </a:graphic>
      </p:graphicFrame>
      <p:sp>
        <p:nvSpPr>
          <p:cNvPr id="5" name="Slide Number Placeholder 4"/>
          <p:cNvSpPr>
            <a:spLocks noGrp="1"/>
          </p:cNvSpPr>
          <p:nvPr>
            <p:ph type="sldNum" sz="quarter" idx="11"/>
          </p:nvPr>
        </p:nvSpPr>
        <p:spPr/>
        <p:txBody>
          <a:bodyPr/>
          <a:lstStyle/>
          <a:p>
            <a:fld id="{707FE137-0C1A-4C05-8B34-1D89C94DB814}" type="slidenum">
              <a:rPr lang="en-GB" smtClean="0"/>
              <a:pPr/>
              <a:t>14</a:t>
            </a:fld>
            <a:endParaRPr lang="en-GB" dirty="0"/>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183770" y="3573892"/>
            <a:ext cx="4721521" cy="2887920"/>
          </a:xfrm>
          <a:prstGeom prst="rect">
            <a:avLst/>
          </a:prstGeom>
          <a:noFill/>
        </p:spPr>
      </p:pic>
      <p:sp>
        <p:nvSpPr>
          <p:cNvPr id="3" name="TextBox 2"/>
          <p:cNvSpPr txBox="1"/>
          <p:nvPr/>
        </p:nvSpPr>
        <p:spPr>
          <a:xfrm>
            <a:off x="1481954" y="4280976"/>
            <a:ext cx="2049517" cy="369332"/>
          </a:xfrm>
          <a:prstGeom prst="rect">
            <a:avLst/>
          </a:prstGeom>
          <a:noFill/>
        </p:spPr>
        <p:txBody>
          <a:bodyPr wrap="square" rtlCol="0">
            <a:spAutoFit/>
          </a:bodyPr>
          <a:lstStyle/>
          <a:p>
            <a:r>
              <a:rPr lang="en-GB"/>
              <a:t>B747 cross-section</a:t>
            </a:r>
          </a:p>
        </p:txBody>
      </p:sp>
    </p:spTree>
    <p:extLst>
      <p:ext uri="{BB962C8B-B14F-4D97-AF65-F5344CB8AC3E}">
        <p14:creationId xmlns:p14="http://schemas.microsoft.com/office/powerpoint/2010/main" val="3587237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8370" y="287338"/>
            <a:ext cx="6810703" cy="1143000"/>
          </a:xfrm>
        </p:spPr>
        <p:txBody>
          <a:bodyPr>
            <a:normAutofit/>
          </a:bodyPr>
          <a:lstStyle/>
          <a:p>
            <a:r>
              <a:rPr lang="en-GB" sz="2800" dirty="0"/>
              <a:t>Most Commonly Used Freighter Aircraft</a:t>
            </a:r>
          </a:p>
        </p:txBody>
      </p:sp>
      <p:sp>
        <p:nvSpPr>
          <p:cNvPr id="3" name="Content Placeholder 2"/>
          <p:cNvSpPr>
            <a:spLocks noGrp="1"/>
          </p:cNvSpPr>
          <p:nvPr>
            <p:ph idx="1"/>
          </p:nvPr>
        </p:nvSpPr>
        <p:spPr/>
        <p:txBody>
          <a:bodyPr/>
          <a:lstStyle/>
          <a:p>
            <a:endParaRPr lang="en-GB"/>
          </a:p>
        </p:txBody>
      </p:sp>
      <p:sp>
        <p:nvSpPr>
          <p:cNvPr id="5" name="Slide Number Placeholder 4"/>
          <p:cNvSpPr>
            <a:spLocks noGrp="1"/>
          </p:cNvSpPr>
          <p:nvPr>
            <p:ph type="sldNum" sz="quarter" idx="11"/>
          </p:nvPr>
        </p:nvSpPr>
        <p:spPr/>
        <p:txBody>
          <a:bodyPr/>
          <a:lstStyle/>
          <a:p>
            <a:fld id="{707FE137-0C1A-4C05-8B34-1D89C94DB814}" type="slidenum">
              <a:rPr lang="en-GB" smtClean="0"/>
              <a:pPr/>
              <a:t>15</a:t>
            </a:fld>
            <a:endParaRPr lang="en-GB"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047" y="2272947"/>
            <a:ext cx="4418966" cy="2640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7012" y="4193942"/>
            <a:ext cx="4726733" cy="2295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88047" y="2044348"/>
            <a:ext cx="2570919" cy="369332"/>
          </a:xfrm>
          <a:prstGeom prst="rect">
            <a:avLst/>
          </a:prstGeom>
          <a:noFill/>
        </p:spPr>
        <p:txBody>
          <a:bodyPr wrap="square" rtlCol="0">
            <a:spAutoFit/>
          </a:bodyPr>
          <a:lstStyle/>
          <a:p>
            <a:r>
              <a:rPr lang="en-GB"/>
              <a:t>Wide-bodies</a:t>
            </a:r>
          </a:p>
        </p:txBody>
      </p:sp>
      <p:sp>
        <p:nvSpPr>
          <p:cNvPr id="10" name="TextBox 9"/>
          <p:cNvSpPr txBox="1"/>
          <p:nvPr/>
        </p:nvSpPr>
        <p:spPr>
          <a:xfrm>
            <a:off x="4810836" y="3824610"/>
            <a:ext cx="2570919" cy="369332"/>
          </a:xfrm>
          <a:prstGeom prst="rect">
            <a:avLst/>
          </a:prstGeom>
          <a:noFill/>
        </p:spPr>
        <p:txBody>
          <a:bodyPr wrap="square" rtlCol="0">
            <a:spAutoFit/>
          </a:bodyPr>
          <a:lstStyle/>
          <a:p>
            <a:r>
              <a:rPr lang="en-GB"/>
              <a:t>Narrow-bodies</a:t>
            </a: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1" y="873272"/>
            <a:ext cx="8188656" cy="1194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64060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457200" y="287338"/>
            <a:ext cx="6653213" cy="741344"/>
          </a:xfrm>
        </p:spPr>
        <p:txBody>
          <a:bodyPr/>
          <a:lstStyle/>
          <a:p>
            <a:r>
              <a:rPr lang="en-GB" altLang="en-US"/>
              <a:t>Unit Load Devices (ULD)</a:t>
            </a:r>
          </a:p>
        </p:txBody>
      </p:sp>
      <p:sp>
        <p:nvSpPr>
          <p:cNvPr id="66563" name="Content Placeholder 2"/>
          <p:cNvSpPr>
            <a:spLocks noGrp="1"/>
          </p:cNvSpPr>
          <p:nvPr>
            <p:ph idx="1"/>
          </p:nvPr>
        </p:nvSpPr>
        <p:spPr>
          <a:xfrm>
            <a:off x="373993" y="1028682"/>
            <a:ext cx="4261069" cy="5239202"/>
          </a:xfrm>
        </p:spPr>
        <p:txBody>
          <a:bodyPr>
            <a:normAutofit/>
          </a:bodyPr>
          <a:lstStyle/>
          <a:p>
            <a:pPr marL="285750" indent="-285750">
              <a:buFont typeface="Arial" panose="020B0604020202020204" pitchFamily="34" charset="0"/>
              <a:buChar char="•"/>
            </a:pPr>
            <a:r>
              <a:rPr lang="en-GB"/>
              <a:t>ULD = an assembly typically comprising an aircraft </a:t>
            </a:r>
            <a:r>
              <a:rPr lang="en-GB" b="1"/>
              <a:t>container</a:t>
            </a:r>
            <a:r>
              <a:rPr lang="en-GB"/>
              <a:t>, an aircraft </a:t>
            </a:r>
            <a:r>
              <a:rPr lang="en-GB" b="1"/>
              <a:t>pallet</a:t>
            </a:r>
            <a:r>
              <a:rPr lang="en-GB"/>
              <a:t> and pallet net. </a:t>
            </a:r>
          </a:p>
          <a:p>
            <a:pPr marL="285750" indent="-285750">
              <a:buFont typeface="Arial" panose="020B0604020202020204" pitchFamily="34" charset="0"/>
              <a:buChar char="•"/>
            </a:pPr>
            <a:endParaRPr lang="en-GB" altLang="en-US"/>
          </a:p>
          <a:p>
            <a:pPr marL="285750" indent="-285750">
              <a:buFont typeface="Arial" panose="020B0604020202020204" pitchFamily="34" charset="0"/>
              <a:buChar char="•"/>
            </a:pPr>
            <a:r>
              <a:rPr lang="en-GB" altLang="en-US"/>
              <a:t>Purposes:</a:t>
            </a:r>
          </a:p>
          <a:p>
            <a:pPr marL="633413" lvl="1">
              <a:buFont typeface="Arial" panose="020B0604020202020204" pitchFamily="34" charset="0"/>
              <a:buChar char="•"/>
            </a:pPr>
            <a:r>
              <a:rPr lang="en-GB" altLang="en-US"/>
              <a:t>Secure the loads during flight</a:t>
            </a:r>
          </a:p>
          <a:p>
            <a:pPr marL="633413" lvl="1">
              <a:buFont typeface="Arial" panose="020B0604020202020204" pitchFamily="34" charset="0"/>
              <a:buChar char="•"/>
            </a:pPr>
            <a:r>
              <a:rPr lang="en-GB" altLang="en-US"/>
              <a:t>Eliminate loose loading and unloading of aircraft holds</a:t>
            </a:r>
          </a:p>
          <a:p>
            <a:pPr marL="633413" lvl="1">
              <a:buFont typeface="Arial" panose="020B0604020202020204" pitchFamily="34" charset="0"/>
              <a:buChar char="•"/>
            </a:pPr>
            <a:r>
              <a:rPr lang="en-GB" altLang="en-US"/>
              <a:t>Protect the contents</a:t>
            </a:r>
          </a:p>
          <a:p>
            <a:pPr marL="633413" lvl="1">
              <a:buFont typeface="Arial" panose="020B0604020202020204" pitchFamily="34" charset="0"/>
              <a:buChar char="•"/>
            </a:pPr>
            <a:r>
              <a:rPr lang="en-GB" altLang="en-US"/>
              <a:t>Maximize the use of aircraft contour</a:t>
            </a:r>
          </a:p>
          <a:p>
            <a:pPr marL="633413" lvl="1">
              <a:buFont typeface="Arial" panose="020B0604020202020204" pitchFamily="34" charset="0"/>
              <a:buChar char="•"/>
            </a:pPr>
            <a:r>
              <a:rPr lang="en-GB" altLang="en-US"/>
              <a:t>Allow fast and easy transfer from one aircraft to another</a:t>
            </a:r>
          </a:p>
          <a:p>
            <a:pPr marL="633413" lvl="1">
              <a:buFont typeface="Arial" panose="020B0604020202020204" pitchFamily="34" charset="0"/>
              <a:buChar char="•"/>
            </a:pPr>
            <a:r>
              <a:rPr lang="en-GB" altLang="en-US"/>
              <a:t>Special-purposes ULD (e.g. animals, with temperature control, etc.)</a:t>
            </a:r>
          </a:p>
          <a:p>
            <a:pPr marL="633413" lvl="1">
              <a:buFont typeface="Arial" panose="020B0604020202020204" pitchFamily="34" charset="0"/>
              <a:buChar char="•"/>
            </a:pPr>
            <a:endParaRPr lang="en-GB" altLang="en-US"/>
          </a:p>
        </p:txBody>
      </p:sp>
      <p:pic>
        <p:nvPicPr>
          <p:cNvPr id="7" name="Picture 4" descr="nipponsharyold3vuld001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0781" y="1028682"/>
            <a:ext cx="3955920" cy="2630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800px-Ld7_pall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0781" y="3865050"/>
            <a:ext cx="3955920" cy="2402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556960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ULDs – Containers and Pallets</a:t>
            </a:r>
          </a:p>
        </p:txBody>
      </p:sp>
      <p:sp>
        <p:nvSpPr>
          <p:cNvPr id="5" name="Slide Number Placeholder 4"/>
          <p:cNvSpPr>
            <a:spLocks noGrp="1"/>
          </p:cNvSpPr>
          <p:nvPr>
            <p:ph type="sldNum" sz="quarter" idx="11"/>
          </p:nvPr>
        </p:nvSpPr>
        <p:spPr/>
        <p:txBody>
          <a:bodyPr/>
          <a:lstStyle/>
          <a:p>
            <a:fld id="{707FE137-0C1A-4C05-8B34-1D89C94DB814}" type="slidenum">
              <a:rPr lang="en-GB" smtClean="0"/>
              <a:pPr/>
              <a:t>17</a:t>
            </a:fld>
            <a:endParaRPr lang="en-GB"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522" y="834760"/>
            <a:ext cx="5570883" cy="3698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6"/>
          <p:cNvGraphicFramePr>
            <a:graphicFrameLocks noChangeAspect="1"/>
          </p:cNvGraphicFramePr>
          <p:nvPr>
            <p:extLst>
              <p:ext uri="{D42A27DB-BD31-4B8C-83A1-F6EECF244321}">
                <p14:modId xmlns:p14="http://schemas.microsoft.com/office/powerpoint/2010/main" val="1333348416"/>
              </p:ext>
            </p:extLst>
          </p:nvPr>
        </p:nvGraphicFramePr>
        <p:xfrm>
          <a:off x="111125" y="5154613"/>
          <a:ext cx="5957888" cy="1798637"/>
        </p:xfrm>
        <a:graphic>
          <a:graphicData uri="http://schemas.openxmlformats.org/presentationml/2006/ole">
            <mc:AlternateContent xmlns:mc="http://schemas.openxmlformats.org/markup-compatibility/2006">
              <mc:Choice xmlns:v="urn:schemas-microsoft-com:vml" Requires="v">
                <p:oleObj name="Document" r:id="rId4" imgW="4215229" imgH="1277235" progId="Word.Document.8">
                  <p:embed/>
                </p:oleObj>
              </mc:Choice>
              <mc:Fallback>
                <p:oleObj name="Document" r:id="rId4" imgW="4215229" imgH="1277235" progId="Word.Document.8">
                  <p:embed/>
                  <p:pic>
                    <p:nvPicPr>
                      <p:cNvPr id="0" name=""/>
                      <p:cNvPicPr>
                        <a:picLocks noChangeAspect="1" noChangeArrowheads="1"/>
                      </p:cNvPicPr>
                      <p:nvPr/>
                    </p:nvPicPr>
                    <p:blipFill>
                      <a:blip r:embed="rId5"/>
                      <a:srcRect/>
                      <a:stretch>
                        <a:fillRect/>
                      </a:stretch>
                    </p:blipFill>
                    <p:spPr bwMode="auto">
                      <a:xfrm>
                        <a:off x="111125" y="5154613"/>
                        <a:ext cx="5957888"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TextBox 7"/>
          <p:cNvSpPr txBox="1"/>
          <p:nvPr/>
        </p:nvSpPr>
        <p:spPr>
          <a:xfrm>
            <a:off x="110522" y="4785688"/>
            <a:ext cx="4895603" cy="369332"/>
          </a:xfrm>
          <a:prstGeom prst="rect">
            <a:avLst/>
          </a:prstGeom>
          <a:noFill/>
        </p:spPr>
        <p:txBody>
          <a:bodyPr wrap="square" rtlCol="0">
            <a:spAutoFit/>
          </a:bodyPr>
          <a:lstStyle/>
          <a:p>
            <a:r>
              <a:rPr lang="en-GB">
                <a:solidFill>
                  <a:srgbClr val="000000"/>
                </a:solidFill>
              </a:rPr>
              <a:t>Frequently used </a:t>
            </a:r>
            <a:r>
              <a:rPr lang="en-GB" b="1">
                <a:solidFill>
                  <a:srgbClr val="000000"/>
                </a:solidFill>
              </a:rPr>
              <a:t>lower-deck</a:t>
            </a:r>
            <a:r>
              <a:rPr lang="en-GB">
                <a:solidFill>
                  <a:srgbClr val="000000"/>
                </a:solidFill>
              </a:rPr>
              <a:t> containers</a:t>
            </a:r>
          </a:p>
        </p:txBody>
      </p:sp>
      <p:pic>
        <p:nvPicPr>
          <p:cNvPr id="9"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a:xfrm>
            <a:off x="5797988" y="1316206"/>
            <a:ext cx="3377544" cy="3194431"/>
          </a:xfrm>
          <a:prstGeom prst="rect">
            <a:avLst/>
          </a:prstGeom>
          <a:noFill/>
        </p:spPr>
      </p:pic>
      <p:sp>
        <p:nvSpPr>
          <p:cNvPr id="10" name="TextBox 9"/>
          <p:cNvSpPr txBox="1"/>
          <p:nvPr/>
        </p:nvSpPr>
        <p:spPr>
          <a:xfrm>
            <a:off x="5892746" y="1007423"/>
            <a:ext cx="3065196" cy="369332"/>
          </a:xfrm>
          <a:prstGeom prst="rect">
            <a:avLst/>
          </a:prstGeom>
          <a:noFill/>
        </p:spPr>
        <p:txBody>
          <a:bodyPr wrap="square" rtlCol="0">
            <a:spAutoFit/>
          </a:bodyPr>
          <a:lstStyle/>
          <a:p>
            <a:r>
              <a:rPr lang="en-GB">
                <a:solidFill>
                  <a:srgbClr val="000000"/>
                </a:solidFill>
              </a:rPr>
              <a:t>Example </a:t>
            </a:r>
            <a:r>
              <a:rPr lang="en-GB" b="1">
                <a:solidFill>
                  <a:srgbClr val="000000"/>
                </a:solidFill>
              </a:rPr>
              <a:t>main-deck</a:t>
            </a:r>
            <a:r>
              <a:rPr lang="en-GB">
                <a:solidFill>
                  <a:srgbClr val="000000"/>
                </a:solidFill>
              </a:rPr>
              <a:t> container</a:t>
            </a:r>
          </a:p>
        </p:txBody>
      </p:sp>
      <p:pic>
        <p:nvPicPr>
          <p:cNvPr id="11" name="Picture 5" descr="20FTPalle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02230" y="4785688"/>
            <a:ext cx="3141770" cy="183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5954932" y="4533226"/>
            <a:ext cx="3065196" cy="369332"/>
          </a:xfrm>
          <a:prstGeom prst="rect">
            <a:avLst/>
          </a:prstGeom>
          <a:noFill/>
        </p:spPr>
        <p:txBody>
          <a:bodyPr wrap="square" rtlCol="0">
            <a:spAutoFit/>
          </a:bodyPr>
          <a:lstStyle/>
          <a:p>
            <a:r>
              <a:rPr lang="en-GB">
                <a:solidFill>
                  <a:srgbClr val="000000"/>
                </a:solidFill>
              </a:rPr>
              <a:t>PGE pallet (main deck)</a:t>
            </a:r>
          </a:p>
        </p:txBody>
      </p:sp>
    </p:spTree>
    <p:extLst>
      <p:ext uri="{BB962C8B-B14F-4D97-AF65-F5344CB8AC3E}">
        <p14:creationId xmlns:p14="http://schemas.microsoft.com/office/powerpoint/2010/main" val="42610714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Air Cargo Supply Chain: F</a:t>
            </a:r>
            <a:r>
              <a:rPr lang="sr-Latn-RS" dirty="0" err="1"/>
              <a:t>low</a:t>
            </a:r>
            <a:r>
              <a:rPr lang="en-GB" dirty="0"/>
              <a:t> of Goods</a:t>
            </a:r>
          </a:p>
        </p:txBody>
      </p:sp>
      <p:sp>
        <p:nvSpPr>
          <p:cNvPr id="3" name="Content Placeholder 2"/>
          <p:cNvSpPr>
            <a:spLocks noGrp="1"/>
          </p:cNvSpPr>
          <p:nvPr>
            <p:ph idx="1"/>
          </p:nvPr>
        </p:nvSpPr>
        <p:spPr/>
        <p:txBody>
          <a:bodyPr/>
          <a:lstStyle/>
          <a:p>
            <a:endParaRPr lang="en-GB"/>
          </a:p>
        </p:txBody>
      </p:sp>
      <p:sp>
        <p:nvSpPr>
          <p:cNvPr id="5" name="Slide Number Placeholder 4"/>
          <p:cNvSpPr>
            <a:spLocks noGrp="1"/>
          </p:cNvSpPr>
          <p:nvPr>
            <p:ph type="sldNum" sz="quarter" idx="11"/>
          </p:nvPr>
        </p:nvSpPr>
        <p:spPr/>
        <p:txBody>
          <a:bodyPr/>
          <a:lstStyle/>
          <a:p>
            <a:fld id="{707FE137-0C1A-4C05-8B34-1D89C94DB814}" type="slidenum">
              <a:rPr lang="en-GB" smtClean="0"/>
              <a:pPr/>
              <a:t>18</a:t>
            </a:fld>
            <a:endParaRPr lang="en-GB" dirty="0"/>
          </a:p>
        </p:txBody>
      </p:sp>
      <p:pic>
        <p:nvPicPr>
          <p:cNvPr id="6" name="Picture 5"/>
          <p:cNvPicPr>
            <a:picLocks noChangeAspect="1"/>
          </p:cNvPicPr>
          <p:nvPr/>
        </p:nvPicPr>
        <p:blipFill rotWithShape="1">
          <a:blip r:embed="rId3" cstate="print"/>
          <a:srcRect l="1105" t="1267" r="2798" b="9086"/>
          <a:stretch/>
        </p:blipFill>
        <p:spPr>
          <a:xfrm>
            <a:off x="0" y="1260219"/>
            <a:ext cx="8969418" cy="4865944"/>
          </a:xfrm>
          <a:prstGeom prst="rect">
            <a:avLst/>
          </a:prstGeom>
        </p:spPr>
      </p:pic>
    </p:spTree>
    <p:extLst>
      <p:ext uri="{BB962C8B-B14F-4D97-AF65-F5344CB8AC3E}">
        <p14:creationId xmlns:p14="http://schemas.microsoft.com/office/powerpoint/2010/main" val="1622702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GB" dirty="0"/>
              <a:t>F</a:t>
            </a:r>
            <a:r>
              <a:rPr lang="sr-Latn-RS" dirty="0" err="1"/>
              <a:t>low</a:t>
            </a:r>
            <a:r>
              <a:rPr lang="en-GB" dirty="0"/>
              <a:t> of Goods and Information / documentation</a:t>
            </a:r>
            <a:endParaRPr lang="en-US" altLang="en-US" dirty="0"/>
          </a:p>
        </p:txBody>
      </p:sp>
      <p:sp>
        <p:nvSpPr>
          <p:cNvPr id="6147" name="Rectangle 3"/>
          <p:cNvSpPr>
            <a:spLocks noGrp="1" noChangeArrowheads="1"/>
          </p:cNvSpPr>
          <p:nvPr>
            <p:ph type="body" idx="1"/>
          </p:nvPr>
        </p:nvSpPr>
        <p:spPr/>
        <p:txBody>
          <a:bodyPr/>
          <a:lstStyle/>
          <a:p>
            <a:pPr eaLnBrk="1" hangingPunct="1"/>
            <a:endParaRPr lang="en-US" altLang="en-US"/>
          </a:p>
        </p:txBody>
      </p:sp>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1208789"/>
            <a:ext cx="8496300" cy="527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ext Box 5"/>
          <p:cNvSpPr txBox="1">
            <a:spLocks noChangeArrowheads="1"/>
          </p:cNvSpPr>
          <p:nvPr/>
        </p:nvSpPr>
        <p:spPr bwMode="auto">
          <a:xfrm>
            <a:off x="7110413" y="6524625"/>
            <a:ext cx="19986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GB" altLang="en-US" sz="1400">
                <a:solidFill>
                  <a:schemeClr val="bg1"/>
                </a:solidFill>
              </a:rPr>
              <a:t>Source: </a:t>
            </a:r>
            <a:r>
              <a:rPr lang="sr-Latn-CS" altLang="en-US" sz="1400">
                <a:solidFill>
                  <a:schemeClr val="bg1"/>
                </a:solidFill>
              </a:rPr>
              <a:t>Ehrler, V.</a:t>
            </a:r>
            <a:r>
              <a:rPr lang="en-US" altLang="en-US" sz="1400">
                <a:solidFill>
                  <a:schemeClr val="bg1"/>
                </a:solidFill>
              </a:rPr>
              <a:t> </a:t>
            </a:r>
          </a:p>
        </p:txBody>
      </p:sp>
    </p:spTree>
    <p:extLst>
      <p:ext uri="{BB962C8B-B14F-4D97-AF65-F5344CB8AC3E}">
        <p14:creationId xmlns:p14="http://schemas.microsoft.com/office/powerpoint/2010/main" val="185116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a:t>Definitions – Basic </a:t>
            </a:r>
            <a:r>
              <a:rPr lang="sr-Latn-RS" sz="3600" dirty="0" err="1"/>
              <a:t>Terms</a:t>
            </a:r>
            <a:endParaRPr lang="en-GB" sz="3600" dirty="0"/>
          </a:p>
        </p:txBody>
      </p:sp>
      <p:sp>
        <p:nvSpPr>
          <p:cNvPr id="3" name="Content Placeholder 2"/>
          <p:cNvSpPr>
            <a:spLocks noGrp="1"/>
          </p:cNvSpPr>
          <p:nvPr>
            <p:ph idx="1"/>
          </p:nvPr>
        </p:nvSpPr>
        <p:spPr>
          <a:xfrm>
            <a:off x="685800" y="1430338"/>
            <a:ext cx="8134672" cy="4665662"/>
          </a:xfrm>
        </p:spPr>
        <p:txBody>
          <a:bodyPr>
            <a:normAutofit/>
          </a:bodyPr>
          <a:lstStyle/>
          <a:p>
            <a:pPr marL="361950" indent="-361950">
              <a:buFont typeface="Arial" panose="020B0604020202020204" pitchFamily="34" charset="0"/>
              <a:buChar char="•"/>
            </a:pPr>
            <a:r>
              <a:rPr lang="en-GB" b="1" i="1"/>
              <a:t>Air cargo or freight </a:t>
            </a:r>
            <a:r>
              <a:rPr lang="en-GB" i="1"/>
              <a:t>refers to any property carried on an aircraft other than mail, stores and passenger baggage (ICAO)</a:t>
            </a:r>
            <a:endParaRPr lang="en-GB"/>
          </a:p>
          <a:p>
            <a:pPr marL="361950" indent="-361950">
              <a:buFont typeface="Arial" panose="020B0604020202020204" pitchFamily="34" charset="0"/>
              <a:buChar char="•"/>
            </a:pPr>
            <a:endParaRPr lang="en-GB" b="1"/>
          </a:p>
          <a:p>
            <a:pPr marL="361950" indent="-361950">
              <a:buFont typeface="Arial" panose="020B0604020202020204" pitchFamily="34" charset="0"/>
              <a:buChar char="•"/>
            </a:pPr>
            <a:r>
              <a:rPr lang="en-GB" b="1"/>
              <a:t>Air </a:t>
            </a:r>
            <a:r>
              <a:rPr lang="sr-Latn-RS" b="1"/>
              <a:t>Freight</a:t>
            </a:r>
            <a:r>
              <a:rPr lang="en-GB" b="1"/>
              <a:t> </a:t>
            </a:r>
            <a:r>
              <a:rPr lang="en-GB"/>
              <a:t>= (typically) commercial goods transported by plane</a:t>
            </a:r>
            <a:endParaRPr lang="sr-Latn-RS" dirty="0"/>
          </a:p>
          <a:p>
            <a:pPr marL="361950" indent="-361950">
              <a:buFont typeface="Arial" panose="020B0604020202020204" pitchFamily="34" charset="0"/>
              <a:buChar char="•"/>
            </a:pPr>
            <a:r>
              <a:rPr lang="en-GB" b="1"/>
              <a:t>Air </a:t>
            </a:r>
            <a:r>
              <a:rPr lang="sr-Latn-RS" b="1"/>
              <a:t>Cargo</a:t>
            </a:r>
            <a:r>
              <a:rPr lang="en-GB" b="1"/>
              <a:t> </a:t>
            </a:r>
            <a:r>
              <a:rPr lang="en-GB"/>
              <a:t>= any property (i.e. air freight + mail + express shipments) transported by air except baggage </a:t>
            </a:r>
          </a:p>
          <a:p>
            <a:pPr marL="361950" indent="-361950">
              <a:buFont typeface="Arial" panose="020B0604020202020204" pitchFamily="34" charset="0"/>
              <a:buChar char="•"/>
            </a:pPr>
            <a:r>
              <a:rPr lang="en-GB" b="1"/>
              <a:t>ATK =</a:t>
            </a:r>
            <a:r>
              <a:rPr lang="en-GB"/>
              <a:t> </a:t>
            </a:r>
            <a:r>
              <a:rPr lang="en-GB" b="1"/>
              <a:t>available tonne-kilometres </a:t>
            </a:r>
            <a:r>
              <a:rPr lang="en-GB"/>
              <a:t>. The number of tonnes of capacity available for the carriage of revenue load (passenger and cargo) multiplied by the distance flown. </a:t>
            </a:r>
          </a:p>
          <a:p>
            <a:pPr marL="361950" indent="-361950">
              <a:buFont typeface="Arial" panose="020B0604020202020204" pitchFamily="34" charset="0"/>
              <a:buChar char="•"/>
            </a:pPr>
            <a:r>
              <a:rPr lang="en-GB" b="1"/>
              <a:t>FTK = freight tonne-kilometres </a:t>
            </a:r>
            <a:r>
              <a:rPr lang="en-GB"/>
              <a:t>– measure of performed transport work. The number of revenue tonnes of cargo (freight and mail) carried multiplied by the distance flown. (E.g. carrying 10t of freight over 1,000km generates 10,000 FTK)</a:t>
            </a:r>
          </a:p>
          <a:p>
            <a:pPr marL="361950" indent="-361950">
              <a:buFont typeface="Arial" panose="020B0604020202020204" pitchFamily="34" charset="0"/>
              <a:buChar char="•"/>
            </a:pPr>
            <a:r>
              <a:rPr lang="en-GB" b="1"/>
              <a:t>RTK = revenue tonne-kilometres </a:t>
            </a:r>
            <a:r>
              <a:rPr lang="en-GB"/>
              <a:t>=  measure of the carrier’s output </a:t>
            </a:r>
            <a:r>
              <a:rPr lang="en-GB" b="1"/>
              <a:t>actually sold </a:t>
            </a:r>
            <a:r>
              <a:rPr lang="en-GB"/>
              <a:t>= the revenue load in tonnes multiplied by the distance flown in km.</a:t>
            </a:r>
            <a:endParaRPr lang="sr-Latn-RS" dirty="0"/>
          </a:p>
          <a:p>
            <a:pPr marL="514350" indent="-514350">
              <a:buFont typeface="+mj-lt"/>
              <a:buAutoNum type="arabicPeriod"/>
            </a:pPr>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en-US" dirty="0"/>
              <a:t>Key Actors Involved in Air Cargo Supply Chains</a:t>
            </a:r>
            <a:endParaRPr lang="en-US" altLang="en-US" dirty="0"/>
          </a:p>
        </p:txBody>
      </p:sp>
      <p:sp>
        <p:nvSpPr>
          <p:cNvPr id="39939" name="Rectangle 3"/>
          <p:cNvSpPr>
            <a:spLocks noGrp="1" noChangeArrowheads="1"/>
          </p:cNvSpPr>
          <p:nvPr>
            <p:ph type="body" idx="4294967295"/>
          </p:nvPr>
        </p:nvSpPr>
        <p:spPr>
          <a:xfrm>
            <a:off x="457200" y="1430338"/>
            <a:ext cx="8229600" cy="4951412"/>
          </a:xfrm>
        </p:spPr>
        <p:txBody>
          <a:bodyPr>
            <a:normAutofit/>
          </a:bodyPr>
          <a:lstStyle/>
          <a:p>
            <a:pPr marL="342900" indent="-342900">
              <a:buFont typeface="Arial" panose="020B0604020202020204" pitchFamily="34" charset="0"/>
              <a:buChar char="•"/>
            </a:pPr>
            <a:r>
              <a:rPr lang="en-GB" altLang="en-US" sz="2000" b="1"/>
              <a:t>C</a:t>
            </a:r>
            <a:r>
              <a:rPr lang="sr-Latn-CS" altLang="en-US" sz="2000" b="1"/>
              <a:t>onsigner </a:t>
            </a:r>
            <a:r>
              <a:rPr lang="en-GB" altLang="en-US" sz="2000" b="1"/>
              <a:t>(</a:t>
            </a:r>
            <a:r>
              <a:rPr lang="sr-Latn-CS" altLang="en-US" sz="2000" b="1"/>
              <a:t>shipper)</a:t>
            </a:r>
            <a:r>
              <a:rPr lang="sr-Latn-CS" altLang="en-US" sz="2000"/>
              <a:t> </a:t>
            </a:r>
            <a:r>
              <a:rPr lang="en-GB" altLang="en-US" sz="2000"/>
              <a:t>- person or company that has issued the contract for carriage (i.e. the “air waybill” – see later) of the goods.</a:t>
            </a:r>
          </a:p>
          <a:p>
            <a:pPr marL="342900" indent="-342900">
              <a:buFont typeface="Arial" panose="020B0604020202020204" pitchFamily="34" charset="0"/>
              <a:buChar char="•"/>
            </a:pPr>
            <a:r>
              <a:rPr lang="en-GB" altLang="en-US" sz="2000" b="1"/>
              <a:t>F</a:t>
            </a:r>
            <a:r>
              <a:rPr lang="sr-Latn-CS" altLang="en-US" sz="2000" b="1"/>
              <a:t>reight forwarder </a:t>
            </a:r>
            <a:r>
              <a:rPr lang="sr-Latn-CS" altLang="en-US" sz="2000"/>
              <a:t>– </a:t>
            </a:r>
            <a:r>
              <a:rPr lang="en-GB" altLang="en-US" sz="2000"/>
              <a:t>an intermediary, who acts on behalf of importers, exporters and other companies or persons involved in shipping goods, organising safe, efficient and cost-effective transportation of goods. </a:t>
            </a:r>
            <a:r>
              <a:rPr lang="en-GB" sz="2000"/>
              <a:t>Freight forwarders arrange the best means of transport, using the services of shipping lines, airlines, road and rail freight operators or/and own fleet. </a:t>
            </a:r>
            <a:endParaRPr lang="en-GB" sz="2000">
              <a:solidFill>
                <a:srgbClr val="FF0000"/>
              </a:solidFill>
            </a:endParaRPr>
          </a:p>
          <a:p>
            <a:pPr marL="342900" indent="-342900">
              <a:buFont typeface="Arial" panose="020B0604020202020204" pitchFamily="34" charset="0"/>
              <a:buChar char="•"/>
            </a:pPr>
            <a:r>
              <a:rPr lang="sr-Latn-CS" altLang="en-US" sz="2000" b="1"/>
              <a:t>Ground handler</a:t>
            </a:r>
            <a:r>
              <a:rPr lang="en-GB" altLang="en-US" sz="2000" b="1"/>
              <a:t> </a:t>
            </a:r>
            <a:r>
              <a:rPr lang="en-GB" altLang="en-US" sz="2000"/>
              <a:t>- a</a:t>
            </a:r>
            <a:r>
              <a:rPr lang="en-GB" sz="2000"/>
              <a:t> company specialised in loading and unloading cargo from aircraft and building and breaking down ULDs.</a:t>
            </a:r>
          </a:p>
          <a:p>
            <a:pPr marL="342900" indent="-342900">
              <a:buFont typeface="Arial" panose="020B0604020202020204" pitchFamily="34" charset="0"/>
              <a:buChar char="•"/>
            </a:pPr>
            <a:r>
              <a:rPr lang="en-GB" altLang="en-US" sz="2000" b="1"/>
              <a:t>Air cargo carrier </a:t>
            </a:r>
            <a:r>
              <a:rPr lang="en-GB" altLang="en-US" sz="2000"/>
              <a:t>– a </a:t>
            </a:r>
            <a:r>
              <a:rPr lang="en-GB" sz="2000"/>
              <a:t>company that flies cargo from one airport to another using aircraft*.</a:t>
            </a:r>
            <a:endParaRPr lang="en-GB" altLang="en-US" sz="2000" b="1"/>
          </a:p>
          <a:p>
            <a:pPr marL="342900" indent="-342900">
              <a:buFont typeface="Arial" panose="020B0604020202020204" pitchFamily="34" charset="0"/>
              <a:buChar char="•"/>
            </a:pPr>
            <a:r>
              <a:rPr lang="en-GB" altLang="en-US" sz="2000" b="1"/>
              <a:t>C</a:t>
            </a:r>
            <a:r>
              <a:rPr lang="sr-Latn-CS" altLang="en-US" sz="2000" b="1"/>
              <a:t>onsignee</a:t>
            </a:r>
            <a:r>
              <a:rPr lang="en-GB" altLang="en-US" sz="2000" b="1"/>
              <a:t> - </a:t>
            </a:r>
            <a:r>
              <a:rPr lang="en-GB" altLang="en-US" sz="2000"/>
              <a:t>t</a:t>
            </a:r>
            <a:r>
              <a:rPr lang="en-GB" sz="2000"/>
              <a:t>he person or company whose name appears on the air waybill as the party to whom the goods are to be delivered by the carrier, or the receiver of the shipment.</a:t>
            </a:r>
            <a:endParaRPr lang="en-US" altLang="en-US" sz="2000" b="1"/>
          </a:p>
        </p:txBody>
      </p:sp>
    </p:spTree>
    <p:extLst>
      <p:ext uri="{BB962C8B-B14F-4D97-AF65-F5344CB8AC3E}">
        <p14:creationId xmlns:p14="http://schemas.microsoft.com/office/powerpoint/2010/main" val="734180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6261" y="355397"/>
            <a:ext cx="9011478" cy="1143000"/>
          </a:xfrm>
        </p:spPr>
        <p:txBody>
          <a:bodyPr>
            <a:normAutofit/>
          </a:bodyPr>
          <a:lstStyle/>
          <a:p>
            <a:pPr eaLnBrk="1" hangingPunct="1"/>
            <a:r>
              <a:rPr lang="sr-Latn-CS" altLang="en-US" sz="3600" dirty="0"/>
              <a:t>Transport Supply</a:t>
            </a:r>
            <a:r>
              <a:rPr lang="en-GB" altLang="en-US" sz="3600" dirty="0"/>
              <a:t> – Air Cargo Carriers</a:t>
            </a:r>
            <a:endParaRPr lang="en-US" altLang="en-US" sz="3600" dirty="0"/>
          </a:p>
        </p:txBody>
      </p:sp>
      <p:sp>
        <p:nvSpPr>
          <p:cNvPr id="18435" name="Rectangle 3"/>
          <p:cNvSpPr>
            <a:spLocks noGrp="1" noChangeArrowheads="1"/>
          </p:cNvSpPr>
          <p:nvPr>
            <p:ph type="body" sz="half" idx="1"/>
          </p:nvPr>
        </p:nvSpPr>
        <p:spPr>
          <a:xfrm>
            <a:off x="457200" y="1341438"/>
            <a:ext cx="8291513" cy="5256212"/>
          </a:xfrm>
        </p:spPr>
        <p:txBody>
          <a:bodyPr/>
          <a:lstStyle/>
          <a:p>
            <a:pPr marL="381000" indent="-381000" eaLnBrk="1" hangingPunct="1"/>
            <a:r>
              <a:rPr lang="en-GB" altLang="en-US" sz="2000"/>
              <a:t>Three basic categories</a:t>
            </a:r>
            <a:r>
              <a:rPr lang="sr-Latn-CS" altLang="en-US" sz="2000"/>
              <a:t>:</a:t>
            </a:r>
            <a:endParaRPr lang="sr-Latn-CS" altLang="en-US" sz="2000" dirty="0"/>
          </a:p>
          <a:p>
            <a:pPr marL="800100" lvl="1" indent="-342900">
              <a:buFontTx/>
              <a:buAutoNum type="arabicPeriod"/>
            </a:pPr>
            <a:r>
              <a:rPr lang="en-GB" altLang="en-US"/>
              <a:t>Combination carriers – carrying both passengers and cargo; includes all except low-fare airlines</a:t>
            </a:r>
            <a:endParaRPr lang="sr-Latn-CS" altLang="en-US"/>
          </a:p>
          <a:p>
            <a:pPr marL="800100" lvl="1" indent="-342900" eaLnBrk="1" hangingPunct="1">
              <a:buFontTx/>
              <a:buAutoNum type="arabicPeriod"/>
            </a:pPr>
            <a:r>
              <a:rPr lang="en-GB" altLang="en-US" sz="1800"/>
              <a:t>Non-integrated </a:t>
            </a:r>
            <a:r>
              <a:rPr lang="sr-Latn-CS" altLang="en-US" sz="1800"/>
              <a:t>cargo-only airlines</a:t>
            </a:r>
            <a:r>
              <a:rPr lang="en-GB" altLang="en-US"/>
              <a:t>,</a:t>
            </a:r>
            <a:r>
              <a:rPr lang="sr-Latn-CS" altLang="en-US" sz="1800"/>
              <a:t> </a:t>
            </a:r>
            <a:r>
              <a:rPr lang="en-GB" altLang="en-US" sz="1800"/>
              <a:t>e.g. </a:t>
            </a:r>
            <a:r>
              <a:rPr lang="sr-Latn-CS" altLang="en-US" sz="1800"/>
              <a:t>Cargolux</a:t>
            </a:r>
            <a:r>
              <a:rPr lang="sr-Latn-CS" altLang="en-US" sz="1800" dirty="0"/>
              <a:t>, Nippon Cargo Airlines</a:t>
            </a:r>
          </a:p>
          <a:p>
            <a:pPr marL="800100" lvl="1" indent="-342900" eaLnBrk="1" hangingPunct="1">
              <a:buFontTx/>
              <a:buAutoNum type="arabicPeriod"/>
            </a:pPr>
            <a:r>
              <a:rPr lang="en-GB" altLang="en-US" sz="1800"/>
              <a:t>Integrated cargo-only carriers (</a:t>
            </a:r>
            <a:r>
              <a:rPr lang="sr-Latn-CS" altLang="en-US" sz="1800"/>
              <a:t>“Integrator</a:t>
            </a:r>
            <a:r>
              <a:rPr lang="en-GB" altLang="en-US" sz="1800"/>
              <a:t>s</a:t>
            </a:r>
            <a:r>
              <a:rPr lang="sr-Latn-CS" altLang="en-US" sz="1800"/>
              <a:t>”</a:t>
            </a:r>
            <a:r>
              <a:rPr lang="en-GB" altLang="en-US" sz="1800"/>
              <a:t>)</a:t>
            </a:r>
            <a:r>
              <a:rPr lang="sr-Latn-CS" altLang="en-US" sz="1800"/>
              <a:t> – </a:t>
            </a:r>
            <a:r>
              <a:rPr lang="en-GB" altLang="en-US" sz="1800"/>
              <a:t>focusing on smaller consignments</a:t>
            </a:r>
            <a:r>
              <a:rPr lang="sr-Latn-CS" altLang="en-US" sz="1800"/>
              <a:t>, </a:t>
            </a:r>
            <a:r>
              <a:rPr lang="en-GB" altLang="en-US" sz="1800"/>
              <a:t>integrating the roles of freight forwarders and carriers</a:t>
            </a:r>
            <a:r>
              <a:rPr lang="sr-Latn-CS" altLang="en-US" sz="1800"/>
              <a:t>, </a:t>
            </a:r>
            <a:r>
              <a:rPr lang="en-GB" altLang="en-US" sz="1800"/>
              <a:t>e.g</a:t>
            </a:r>
            <a:r>
              <a:rPr lang="sr-Latn-CS" altLang="en-US" sz="1800"/>
              <a:t>. </a:t>
            </a:r>
            <a:r>
              <a:rPr lang="sr-Latn-CS" altLang="en-US" sz="1800" dirty="0"/>
              <a:t>FedEx, UPS, DHL</a:t>
            </a:r>
          </a:p>
          <a:p>
            <a:pPr marL="800100" lvl="1" indent="-342900" eaLnBrk="1" hangingPunct="1"/>
            <a:endParaRPr lang="sr-Latn-CS" altLang="en-US" sz="1800" dirty="0"/>
          </a:p>
        </p:txBody>
      </p:sp>
      <p:pic>
        <p:nvPicPr>
          <p:cNvPr id="922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33" y="3571843"/>
            <a:ext cx="8024439" cy="293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 Box 9"/>
          <p:cNvSpPr txBox="1">
            <a:spLocks noChangeArrowheads="1"/>
          </p:cNvSpPr>
          <p:nvPr/>
        </p:nvSpPr>
        <p:spPr bwMode="auto">
          <a:xfrm>
            <a:off x="0" y="6521450"/>
            <a:ext cx="1584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50000"/>
              </a:spcBef>
              <a:buFontTx/>
              <a:buNone/>
            </a:pPr>
            <a:r>
              <a:rPr lang="en-GB" altLang="en-US" sz="1600" dirty="0" err="1"/>
              <a:t>Izvor</a:t>
            </a:r>
            <a:r>
              <a:rPr lang="en-GB" altLang="en-US" sz="1600" dirty="0"/>
              <a:t>: SDG</a:t>
            </a:r>
            <a:endParaRPr lang="en-US" altLang="en-US" sz="1600" dirty="0"/>
          </a:p>
        </p:txBody>
      </p:sp>
    </p:spTree>
    <p:extLst>
      <p:ext uri="{BB962C8B-B14F-4D97-AF65-F5344CB8AC3E}">
        <p14:creationId xmlns:p14="http://schemas.microsoft.com/office/powerpoint/2010/main" val="41138526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3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43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noChangeArrowheads="1"/>
          </p:cNvSpPr>
          <p:nvPr>
            <p:ph type="title"/>
          </p:nvPr>
        </p:nvSpPr>
        <p:spPr>
          <a:xfrm>
            <a:off x="395288" y="216415"/>
            <a:ext cx="8229600" cy="908050"/>
          </a:xfrm>
        </p:spPr>
        <p:txBody>
          <a:bodyPr/>
          <a:lstStyle/>
          <a:p>
            <a:r>
              <a:rPr lang="sr-Latn-CS" altLang="en-US" sz="3600" dirty="0"/>
              <a:t>Largest Air Cargo Operators</a:t>
            </a:r>
            <a:endParaRPr lang="en-GB" altLang="en-US" sz="3600" dirty="0"/>
          </a:p>
        </p:txBody>
      </p:sp>
      <p:sp>
        <p:nvSpPr>
          <p:cNvPr id="12291" name="Content Placeholder 2"/>
          <p:cNvSpPr>
            <a:spLocks noGrp="1" noChangeArrowheads="1"/>
          </p:cNvSpPr>
          <p:nvPr>
            <p:ph idx="1"/>
          </p:nvPr>
        </p:nvSpPr>
        <p:spPr/>
        <p:txBody>
          <a:bodyPr/>
          <a:lstStyle/>
          <a:p>
            <a:endParaRPr lang="en-GB" altLang="en-US"/>
          </a:p>
        </p:txBody>
      </p:sp>
      <p:sp>
        <p:nvSpPr>
          <p:cNvPr id="12292" name="Text Box 5"/>
          <p:cNvSpPr txBox="1">
            <a:spLocks noChangeArrowheads="1"/>
          </p:cNvSpPr>
          <p:nvPr/>
        </p:nvSpPr>
        <p:spPr bwMode="auto">
          <a:xfrm>
            <a:off x="6372225" y="6553200"/>
            <a:ext cx="2771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50000"/>
              </a:spcBef>
              <a:buFontTx/>
              <a:buNone/>
            </a:pPr>
            <a:r>
              <a:rPr lang="sr-Latn-RS" altLang="en-US" sz="1400" dirty="0">
                <a:solidFill>
                  <a:schemeClr val="bg1"/>
                </a:solidFill>
              </a:rPr>
              <a:t>Source</a:t>
            </a:r>
            <a:r>
              <a:rPr lang="en-GB" altLang="en-US" sz="1400" dirty="0">
                <a:solidFill>
                  <a:schemeClr val="bg1"/>
                </a:solidFill>
              </a:rPr>
              <a:t>: Airline Business</a:t>
            </a:r>
            <a:endParaRPr lang="en-US" altLang="en-US" sz="1400" dirty="0">
              <a:solidFill>
                <a:schemeClr val="bg1"/>
              </a:solidFill>
            </a:endParaRPr>
          </a:p>
        </p:txBody>
      </p:sp>
      <p:pic>
        <p:nvPicPr>
          <p:cNvPr id="1229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013" y="908050"/>
            <a:ext cx="7229475" cy="564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81013" y="844986"/>
            <a:ext cx="4130568" cy="369332"/>
          </a:xfrm>
          <a:prstGeom prst="rect">
            <a:avLst/>
          </a:prstGeom>
          <a:solidFill>
            <a:schemeClr val="bg1"/>
          </a:solidFill>
        </p:spPr>
        <p:txBody>
          <a:bodyPr wrap="square" rtlCol="0">
            <a:spAutoFit/>
          </a:bodyPr>
          <a:lstStyle/>
          <a:p>
            <a:r>
              <a:rPr lang="en-GB" b="1">
                <a:solidFill>
                  <a:srgbClr val="0070C0"/>
                </a:solidFill>
              </a:rPr>
              <a:t>Top 25 air cargo operators by traffic, 2018</a:t>
            </a:r>
          </a:p>
        </p:txBody>
      </p:sp>
    </p:spTree>
    <p:extLst>
      <p:ext uri="{BB962C8B-B14F-4D97-AF65-F5344CB8AC3E}">
        <p14:creationId xmlns:p14="http://schemas.microsoft.com/office/powerpoint/2010/main" val="7723874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a:bodyPr>
          <a:lstStyle/>
          <a:p>
            <a:r>
              <a:rPr lang="en-US" altLang="en-US" sz="3800" dirty="0"/>
              <a:t>Structure of Transport Chains</a:t>
            </a:r>
          </a:p>
        </p:txBody>
      </p:sp>
      <p:grpSp>
        <p:nvGrpSpPr>
          <p:cNvPr id="2" name="Group 124"/>
          <p:cNvGrpSpPr>
            <a:grpSpLocks/>
          </p:cNvGrpSpPr>
          <p:nvPr/>
        </p:nvGrpSpPr>
        <p:grpSpPr bwMode="auto">
          <a:xfrm>
            <a:off x="458788" y="2287588"/>
            <a:ext cx="8001000" cy="3086100"/>
            <a:chOff x="295" y="1480"/>
            <a:chExt cx="5040" cy="1944"/>
          </a:xfrm>
        </p:grpSpPr>
        <p:grpSp>
          <p:nvGrpSpPr>
            <p:cNvPr id="3" name="Group 91"/>
            <p:cNvGrpSpPr>
              <a:grpSpLocks/>
            </p:cNvGrpSpPr>
            <p:nvPr/>
          </p:nvGrpSpPr>
          <p:grpSpPr bwMode="auto">
            <a:xfrm>
              <a:off x="295" y="1480"/>
              <a:ext cx="5040" cy="1944"/>
              <a:chOff x="1560" y="2157"/>
              <a:chExt cx="12600" cy="4860"/>
            </a:xfrm>
          </p:grpSpPr>
          <p:grpSp>
            <p:nvGrpSpPr>
              <p:cNvPr id="4" name="Group 92"/>
              <p:cNvGrpSpPr>
                <a:grpSpLocks/>
              </p:cNvGrpSpPr>
              <p:nvPr/>
            </p:nvGrpSpPr>
            <p:grpSpPr bwMode="auto">
              <a:xfrm>
                <a:off x="1560" y="2157"/>
                <a:ext cx="12600" cy="4860"/>
                <a:chOff x="1560" y="2157"/>
                <a:chExt cx="12600" cy="4860"/>
              </a:xfrm>
            </p:grpSpPr>
            <p:grpSp>
              <p:nvGrpSpPr>
                <p:cNvPr id="5" name="Group 93"/>
                <p:cNvGrpSpPr>
                  <a:grpSpLocks/>
                </p:cNvGrpSpPr>
                <p:nvPr/>
              </p:nvGrpSpPr>
              <p:grpSpPr bwMode="auto">
                <a:xfrm>
                  <a:off x="6960" y="2157"/>
                  <a:ext cx="2280" cy="720"/>
                  <a:chOff x="6960" y="2157"/>
                  <a:chExt cx="2280" cy="720"/>
                </a:xfrm>
              </p:grpSpPr>
              <p:sp>
                <p:nvSpPr>
                  <p:cNvPr id="38947" name="AutoShape 94"/>
                  <p:cNvSpPr>
                    <a:spLocks noChangeArrowheads="1"/>
                  </p:cNvSpPr>
                  <p:nvPr/>
                </p:nvSpPr>
                <p:spPr bwMode="auto">
                  <a:xfrm>
                    <a:off x="6960" y="2157"/>
                    <a:ext cx="2280" cy="720"/>
                  </a:xfrm>
                  <a:prstGeom prst="flowChartAlternateProcess">
                    <a:avLst/>
                  </a:prstGeom>
                  <a:solidFill>
                    <a:srgbClr val="FFFFFF"/>
                  </a:solidFill>
                  <a:ln w="9525">
                    <a:solidFill>
                      <a:srgbClr val="000000"/>
                    </a:solidFill>
                    <a:miter lim="800000"/>
                    <a:headEnd/>
                    <a:tailEnd/>
                  </a:ln>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endParaRPr lang="en-GB" altLang="en-US" sz="1800"/>
                  </a:p>
                </p:txBody>
              </p:sp>
              <p:sp>
                <p:nvSpPr>
                  <p:cNvPr id="38948" name="Text Box 95"/>
                  <p:cNvSpPr txBox="1">
                    <a:spLocks noChangeArrowheads="1"/>
                  </p:cNvSpPr>
                  <p:nvPr/>
                </p:nvSpPr>
                <p:spPr bwMode="auto">
                  <a:xfrm>
                    <a:off x="7200" y="2337"/>
                    <a:ext cx="1920" cy="3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r>
                      <a:rPr lang="en-US" altLang="en-US" sz="1100"/>
                      <a:t>INTEGRATOR</a:t>
                    </a:r>
                    <a:endParaRPr lang="en-US" altLang="en-US" sz="1800"/>
                  </a:p>
                </p:txBody>
              </p:sp>
            </p:grpSp>
            <p:grpSp>
              <p:nvGrpSpPr>
                <p:cNvPr id="6" name="Group 96"/>
                <p:cNvGrpSpPr>
                  <a:grpSpLocks/>
                </p:cNvGrpSpPr>
                <p:nvPr/>
              </p:nvGrpSpPr>
              <p:grpSpPr bwMode="auto">
                <a:xfrm>
                  <a:off x="6720" y="6297"/>
                  <a:ext cx="2880" cy="720"/>
                  <a:chOff x="6960" y="6837"/>
                  <a:chExt cx="2880" cy="720"/>
                </a:xfrm>
              </p:grpSpPr>
              <p:sp>
                <p:nvSpPr>
                  <p:cNvPr id="38945" name="AutoShape 97"/>
                  <p:cNvSpPr>
                    <a:spLocks noChangeArrowheads="1"/>
                  </p:cNvSpPr>
                  <p:nvPr/>
                </p:nvSpPr>
                <p:spPr bwMode="auto">
                  <a:xfrm>
                    <a:off x="6960" y="6837"/>
                    <a:ext cx="2880" cy="720"/>
                  </a:xfrm>
                  <a:prstGeom prst="flowChartAlternateProcess">
                    <a:avLst/>
                  </a:prstGeom>
                  <a:solidFill>
                    <a:srgbClr val="FFFFFF"/>
                  </a:solidFill>
                  <a:ln w="9525">
                    <a:solidFill>
                      <a:srgbClr val="000000"/>
                    </a:solidFill>
                    <a:miter lim="800000"/>
                    <a:headEnd/>
                    <a:tailEnd/>
                  </a:ln>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endParaRPr lang="en-GB" altLang="en-US" sz="1800"/>
                  </a:p>
                </p:txBody>
              </p:sp>
              <p:sp>
                <p:nvSpPr>
                  <p:cNvPr id="38946" name="Text Box 98"/>
                  <p:cNvSpPr txBox="1">
                    <a:spLocks noChangeArrowheads="1"/>
                  </p:cNvSpPr>
                  <p:nvPr/>
                </p:nvSpPr>
                <p:spPr bwMode="auto">
                  <a:xfrm>
                    <a:off x="7080" y="7017"/>
                    <a:ext cx="2640" cy="3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r>
                      <a:rPr lang="en-US" altLang="en-US" sz="1100"/>
                      <a:t>ALL-CARGO CARRIER</a:t>
                    </a:r>
                    <a:endParaRPr lang="en-US" altLang="en-US" sz="1800"/>
                  </a:p>
                </p:txBody>
              </p:sp>
            </p:grpSp>
            <p:grpSp>
              <p:nvGrpSpPr>
                <p:cNvPr id="7" name="Group 99"/>
                <p:cNvGrpSpPr>
                  <a:grpSpLocks/>
                </p:cNvGrpSpPr>
                <p:nvPr/>
              </p:nvGrpSpPr>
              <p:grpSpPr bwMode="auto">
                <a:xfrm>
                  <a:off x="1560" y="4137"/>
                  <a:ext cx="2160" cy="720"/>
                  <a:chOff x="2280" y="4137"/>
                  <a:chExt cx="2160" cy="720"/>
                </a:xfrm>
              </p:grpSpPr>
              <p:sp>
                <p:nvSpPr>
                  <p:cNvPr id="38943" name="AutoShape 100"/>
                  <p:cNvSpPr>
                    <a:spLocks noChangeArrowheads="1"/>
                  </p:cNvSpPr>
                  <p:nvPr/>
                </p:nvSpPr>
                <p:spPr bwMode="auto">
                  <a:xfrm>
                    <a:off x="2280" y="4137"/>
                    <a:ext cx="2160" cy="720"/>
                  </a:xfrm>
                  <a:prstGeom prst="flowChartAlternateProcess">
                    <a:avLst/>
                  </a:prstGeom>
                  <a:solidFill>
                    <a:srgbClr val="FFFFFF"/>
                  </a:solidFill>
                  <a:ln w="9525">
                    <a:solidFill>
                      <a:srgbClr val="000000"/>
                    </a:solidFill>
                    <a:miter lim="800000"/>
                    <a:headEnd/>
                    <a:tailEnd/>
                  </a:ln>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endParaRPr lang="en-GB" altLang="en-US" sz="1800"/>
                  </a:p>
                </p:txBody>
              </p:sp>
              <p:sp>
                <p:nvSpPr>
                  <p:cNvPr id="38944" name="Text Box 101"/>
                  <p:cNvSpPr txBox="1">
                    <a:spLocks noChangeArrowheads="1"/>
                  </p:cNvSpPr>
                  <p:nvPr/>
                </p:nvSpPr>
                <p:spPr bwMode="auto">
                  <a:xfrm>
                    <a:off x="2520" y="4317"/>
                    <a:ext cx="1680" cy="3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r>
                      <a:rPr lang="en-US" altLang="en-US" sz="1100"/>
                      <a:t>SHIPPER</a:t>
                    </a:r>
                    <a:endParaRPr lang="en-US" altLang="en-US" sz="1800"/>
                  </a:p>
                </p:txBody>
              </p:sp>
            </p:grpSp>
            <p:grpSp>
              <p:nvGrpSpPr>
                <p:cNvPr id="8" name="Group 102"/>
                <p:cNvGrpSpPr>
                  <a:grpSpLocks/>
                </p:cNvGrpSpPr>
                <p:nvPr/>
              </p:nvGrpSpPr>
              <p:grpSpPr bwMode="auto">
                <a:xfrm>
                  <a:off x="4440" y="3957"/>
                  <a:ext cx="2040" cy="1080"/>
                  <a:chOff x="4680" y="3957"/>
                  <a:chExt cx="2040" cy="1080"/>
                </a:xfrm>
              </p:grpSpPr>
              <p:sp>
                <p:nvSpPr>
                  <p:cNvPr id="38941" name="AutoShape 103"/>
                  <p:cNvSpPr>
                    <a:spLocks noChangeArrowheads="1"/>
                  </p:cNvSpPr>
                  <p:nvPr/>
                </p:nvSpPr>
                <p:spPr bwMode="auto">
                  <a:xfrm>
                    <a:off x="4680" y="3957"/>
                    <a:ext cx="2040" cy="1080"/>
                  </a:xfrm>
                  <a:prstGeom prst="flowChartAlternateProcess">
                    <a:avLst/>
                  </a:prstGeom>
                  <a:solidFill>
                    <a:srgbClr val="FFFFFF"/>
                  </a:solidFill>
                  <a:ln w="9525">
                    <a:solidFill>
                      <a:srgbClr val="000000"/>
                    </a:solidFill>
                    <a:miter lim="800000"/>
                    <a:headEnd/>
                    <a:tailEnd/>
                  </a:ln>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endParaRPr lang="en-GB" altLang="en-US" sz="1800"/>
                  </a:p>
                </p:txBody>
              </p:sp>
              <p:sp>
                <p:nvSpPr>
                  <p:cNvPr id="38942" name="Text Box 104"/>
                  <p:cNvSpPr txBox="1">
                    <a:spLocks noChangeArrowheads="1"/>
                  </p:cNvSpPr>
                  <p:nvPr/>
                </p:nvSpPr>
                <p:spPr bwMode="auto">
                  <a:xfrm>
                    <a:off x="4920" y="4137"/>
                    <a:ext cx="168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r>
                      <a:rPr lang="en-US" altLang="en-US" sz="1050"/>
                      <a:t>FREIGHT FORWARDER</a:t>
                    </a:r>
                    <a:endParaRPr lang="en-US" altLang="en-US" sz="1600"/>
                  </a:p>
                </p:txBody>
              </p:sp>
            </p:grpSp>
            <p:grpSp>
              <p:nvGrpSpPr>
                <p:cNvPr id="9" name="Group 105"/>
                <p:cNvGrpSpPr>
                  <a:grpSpLocks/>
                </p:cNvGrpSpPr>
                <p:nvPr/>
              </p:nvGrpSpPr>
              <p:grpSpPr bwMode="auto">
                <a:xfrm>
                  <a:off x="6960" y="3957"/>
                  <a:ext cx="2280" cy="1080"/>
                  <a:chOff x="6960" y="3957"/>
                  <a:chExt cx="2280" cy="1080"/>
                </a:xfrm>
              </p:grpSpPr>
              <p:sp>
                <p:nvSpPr>
                  <p:cNvPr id="38939" name="AutoShape 106"/>
                  <p:cNvSpPr>
                    <a:spLocks noChangeArrowheads="1"/>
                  </p:cNvSpPr>
                  <p:nvPr/>
                </p:nvSpPr>
                <p:spPr bwMode="auto">
                  <a:xfrm>
                    <a:off x="6960" y="3957"/>
                    <a:ext cx="2280" cy="1080"/>
                  </a:xfrm>
                  <a:prstGeom prst="flowChartAlternateProcess">
                    <a:avLst/>
                  </a:prstGeom>
                  <a:solidFill>
                    <a:srgbClr val="FFFFFF"/>
                  </a:solidFill>
                  <a:ln w="9525">
                    <a:solidFill>
                      <a:srgbClr val="000000"/>
                    </a:solidFill>
                    <a:miter lim="800000"/>
                    <a:headEnd/>
                    <a:tailEnd/>
                  </a:ln>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endParaRPr lang="en-GB" altLang="en-US" sz="1800"/>
                  </a:p>
                </p:txBody>
              </p:sp>
              <p:sp>
                <p:nvSpPr>
                  <p:cNvPr id="38940" name="Text Box 107"/>
                  <p:cNvSpPr txBox="1">
                    <a:spLocks noChangeArrowheads="1"/>
                  </p:cNvSpPr>
                  <p:nvPr/>
                </p:nvSpPr>
                <p:spPr bwMode="auto">
                  <a:xfrm>
                    <a:off x="7200" y="4137"/>
                    <a:ext cx="192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r>
                      <a:rPr lang="en-US" altLang="en-US" sz="1100"/>
                      <a:t>COMBINATION CARRIER</a:t>
                    </a:r>
                    <a:endParaRPr lang="en-US" altLang="en-US" sz="1800"/>
                  </a:p>
                </p:txBody>
              </p:sp>
            </p:grpSp>
            <p:grpSp>
              <p:nvGrpSpPr>
                <p:cNvPr id="11" name="Group 111"/>
                <p:cNvGrpSpPr>
                  <a:grpSpLocks/>
                </p:cNvGrpSpPr>
                <p:nvPr/>
              </p:nvGrpSpPr>
              <p:grpSpPr bwMode="auto">
                <a:xfrm>
                  <a:off x="12240" y="4137"/>
                  <a:ext cx="1920" cy="720"/>
                  <a:chOff x="2280" y="4137"/>
                  <a:chExt cx="2160" cy="720"/>
                </a:xfrm>
              </p:grpSpPr>
              <p:sp>
                <p:nvSpPr>
                  <p:cNvPr id="38935" name="AutoShape 112"/>
                  <p:cNvSpPr>
                    <a:spLocks noChangeArrowheads="1"/>
                  </p:cNvSpPr>
                  <p:nvPr/>
                </p:nvSpPr>
                <p:spPr bwMode="auto">
                  <a:xfrm>
                    <a:off x="2280" y="4137"/>
                    <a:ext cx="2160" cy="720"/>
                  </a:xfrm>
                  <a:prstGeom prst="flowChartAlternateProcess">
                    <a:avLst/>
                  </a:prstGeom>
                  <a:solidFill>
                    <a:srgbClr val="FFFFFF"/>
                  </a:solidFill>
                  <a:ln w="9525">
                    <a:solidFill>
                      <a:srgbClr val="000000"/>
                    </a:solidFill>
                    <a:miter lim="800000"/>
                    <a:headEnd/>
                    <a:tailEnd/>
                  </a:ln>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endParaRPr lang="en-GB" altLang="en-US" sz="1800"/>
                  </a:p>
                </p:txBody>
              </p:sp>
              <p:sp>
                <p:nvSpPr>
                  <p:cNvPr id="38936" name="Text Box 113"/>
                  <p:cNvSpPr txBox="1">
                    <a:spLocks noChangeArrowheads="1"/>
                  </p:cNvSpPr>
                  <p:nvPr/>
                </p:nvSpPr>
                <p:spPr bwMode="auto">
                  <a:xfrm>
                    <a:off x="2520" y="4317"/>
                    <a:ext cx="1920" cy="3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r>
                      <a:rPr lang="en-US" altLang="en-US" sz="1050"/>
                      <a:t>CONSIGNEE</a:t>
                    </a:r>
                  </a:p>
                </p:txBody>
              </p:sp>
            </p:grpSp>
          </p:grpSp>
          <p:sp>
            <p:nvSpPr>
              <p:cNvPr id="38924" name="Line 114"/>
              <p:cNvSpPr>
                <a:spLocks noChangeShapeType="1"/>
              </p:cNvSpPr>
              <p:nvPr/>
            </p:nvSpPr>
            <p:spPr bwMode="auto">
              <a:xfrm>
                <a:off x="3720" y="4497"/>
                <a:ext cx="72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8925" name="Line 115"/>
              <p:cNvSpPr>
                <a:spLocks noChangeShapeType="1"/>
              </p:cNvSpPr>
              <p:nvPr/>
            </p:nvSpPr>
            <p:spPr bwMode="auto">
              <a:xfrm>
                <a:off x="6480" y="4497"/>
                <a:ext cx="48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8926" name="Line 116"/>
              <p:cNvSpPr>
                <a:spLocks noChangeShapeType="1"/>
              </p:cNvSpPr>
              <p:nvPr/>
            </p:nvSpPr>
            <p:spPr bwMode="auto">
              <a:xfrm>
                <a:off x="9240" y="4497"/>
                <a:ext cx="48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8927" name="Line 117"/>
              <p:cNvSpPr>
                <a:spLocks noChangeShapeType="1"/>
              </p:cNvSpPr>
              <p:nvPr/>
            </p:nvSpPr>
            <p:spPr bwMode="auto">
              <a:xfrm>
                <a:off x="11760" y="4497"/>
                <a:ext cx="48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grpSp>
        <p:sp>
          <p:nvSpPr>
            <p:cNvPr id="38917" name="Line 118"/>
            <p:cNvSpPr>
              <a:spLocks noChangeShapeType="1"/>
            </p:cNvSpPr>
            <p:nvPr/>
          </p:nvSpPr>
          <p:spPr bwMode="auto">
            <a:xfrm flipV="1">
              <a:off x="703" y="1661"/>
              <a:ext cx="1752" cy="59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8918" name="Line 119"/>
            <p:cNvSpPr>
              <a:spLocks noChangeShapeType="1"/>
            </p:cNvSpPr>
            <p:nvPr/>
          </p:nvSpPr>
          <p:spPr bwMode="auto">
            <a:xfrm>
              <a:off x="3379" y="1616"/>
              <a:ext cx="1633"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8919" name="Line 120"/>
            <p:cNvSpPr>
              <a:spLocks noChangeShapeType="1"/>
            </p:cNvSpPr>
            <p:nvPr/>
          </p:nvSpPr>
          <p:spPr bwMode="auto">
            <a:xfrm>
              <a:off x="703" y="2568"/>
              <a:ext cx="1633" cy="68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8920" name="Line 121"/>
            <p:cNvSpPr>
              <a:spLocks noChangeShapeType="1"/>
            </p:cNvSpPr>
            <p:nvPr/>
          </p:nvSpPr>
          <p:spPr bwMode="auto">
            <a:xfrm flipV="1">
              <a:off x="3515" y="2568"/>
              <a:ext cx="1497" cy="77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8921" name="Line 122"/>
            <p:cNvSpPr>
              <a:spLocks noChangeShapeType="1"/>
            </p:cNvSpPr>
            <p:nvPr/>
          </p:nvSpPr>
          <p:spPr bwMode="auto">
            <a:xfrm>
              <a:off x="1998" y="2632"/>
              <a:ext cx="519" cy="48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8922" name="Line 123"/>
            <p:cNvSpPr>
              <a:spLocks noChangeShapeType="1"/>
            </p:cNvSpPr>
            <p:nvPr/>
          </p:nvSpPr>
          <p:spPr bwMode="auto">
            <a:xfrm flipV="1">
              <a:off x="3334" y="2632"/>
              <a:ext cx="538" cy="48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grpSp>
      <p:sp>
        <p:nvSpPr>
          <p:cNvPr id="37" name="AutoShape 103"/>
          <p:cNvSpPr>
            <a:spLocks noChangeArrowheads="1"/>
          </p:cNvSpPr>
          <p:nvPr/>
        </p:nvSpPr>
        <p:spPr bwMode="auto">
          <a:xfrm>
            <a:off x="5640388" y="3430588"/>
            <a:ext cx="1295400" cy="685800"/>
          </a:xfrm>
          <a:prstGeom prst="flowChartAlternateProcess">
            <a:avLst/>
          </a:prstGeom>
          <a:solidFill>
            <a:srgbClr val="FFFFFF"/>
          </a:solidFill>
          <a:ln w="9525">
            <a:solidFill>
              <a:srgbClr val="000000"/>
            </a:solidFill>
            <a:miter lim="800000"/>
            <a:headEnd/>
            <a:tailEnd/>
          </a:ln>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endParaRPr lang="en-GB" altLang="en-US" sz="1800"/>
          </a:p>
        </p:txBody>
      </p:sp>
      <p:sp>
        <p:nvSpPr>
          <p:cNvPr id="38" name="Text Box 104"/>
          <p:cNvSpPr txBox="1">
            <a:spLocks noChangeArrowheads="1"/>
          </p:cNvSpPr>
          <p:nvPr/>
        </p:nvSpPr>
        <p:spPr bwMode="auto">
          <a:xfrm>
            <a:off x="5787232" y="3570666"/>
            <a:ext cx="1066800" cy="457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200">
                <a:solidFill>
                  <a:schemeClr val="tx1"/>
                </a:solidFill>
                <a:latin typeface="Arial" pitchFamily="34" charset="0"/>
              </a:defRPr>
            </a:lvl1pPr>
            <a:lvl2pPr marL="742950" indent="-285750">
              <a:spcBef>
                <a:spcPct val="20000"/>
              </a:spcBef>
              <a:buChar char="–"/>
              <a:defRPr sz="2000">
                <a:solidFill>
                  <a:schemeClr val="tx1"/>
                </a:solidFill>
                <a:latin typeface="Arial" pitchFamily="34" charset="0"/>
              </a:defRPr>
            </a:lvl2pPr>
            <a:lvl3pPr marL="1143000" indent="-228600">
              <a:spcBef>
                <a:spcPct val="20000"/>
              </a:spcBef>
              <a:buChar char="•"/>
              <a:defRPr>
                <a:solidFill>
                  <a:schemeClr val="tx1"/>
                </a:solidFill>
                <a:latin typeface="Arial" pitchFamily="34" charset="0"/>
              </a:defRPr>
            </a:lvl3pPr>
            <a:lvl4pPr marL="1600200" indent="-228600">
              <a:spcBef>
                <a:spcPct val="20000"/>
              </a:spcBef>
              <a:buChar char="–"/>
              <a:defRPr>
                <a:solidFill>
                  <a:schemeClr val="tx1"/>
                </a:solidFill>
                <a:latin typeface="Arial" pitchFamily="34" charset="0"/>
              </a:defRPr>
            </a:lvl4pPr>
            <a:lvl5pPr marL="2057400" indent="-22860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r>
              <a:rPr lang="en-US" altLang="en-US" sz="1050"/>
              <a:t>FREIGHT FORWARDER</a:t>
            </a:r>
            <a:endParaRPr lang="en-US" altLang="en-US" sz="1600"/>
          </a:p>
        </p:txBody>
      </p:sp>
    </p:spTree>
    <p:extLst>
      <p:ext uri="{BB962C8B-B14F-4D97-AF65-F5344CB8AC3E}">
        <p14:creationId xmlns:p14="http://schemas.microsoft.com/office/powerpoint/2010/main" val="30625777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dirty="0"/>
              <a:t>1. </a:t>
            </a:r>
            <a:r>
              <a:rPr lang="sr-Latn-RS" altLang="en-US" dirty="0" err="1"/>
              <a:t>Combination</a:t>
            </a:r>
            <a:r>
              <a:rPr lang="sr-Latn-RS" altLang="en-US" dirty="0"/>
              <a:t> </a:t>
            </a:r>
            <a:r>
              <a:rPr lang="sr-Latn-RS" altLang="en-US" dirty="0" err="1"/>
              <a:t>Carriers</a:t>
            </a:r>
            <a:endParaRPr lang="en-GB" altLang="en-US" dirty="0"/>
          </a:p>
        </p:txBody>
      </p:sp>
      <p:sp>
        <p:nvSpPr>
          <p:cNvPr id="41987" name="Content Placeholder 2"/>
          <p:cNvSpPr>
            <a:spLocks noGrp="1"/>
          </p:cNvSpPr>
          <p:nvPr>
            <p:ph idx="1"/>
          </p:nvPr>
        </p:nvSpPr>
        <p:spPr/>
        <p:txBody>
          <a:bodyPr/>
          <a:lstStyle/>
          <a:p>
            <a:r>
              <a:rPr lang="sr-Latn-RS" altLang="en-US" sz="2000" dirty="0"/>
              <a:t>Hundreds of carriers which transport both passengers and cargo</a:t>
            </a:r>
          </a:p>
          <a:p>
            <a:r>
              <a:rPr lang="sr-Latn-RS" altLang="en-US" sz="2000" dirty="0"/>
              <a:t>Cargo is often a by-product (but there are exceptions!)</a:t>
            </a:r>
          </a:p>
        </p:txBody>
      </p:sp>
      <p:sp>
        <p:nvSpPr>
          <p:cNvPr id="41988" name="Text Box 5"/>
          <p:cNvSpPr txBox="1">
            <a:spLocks noChangeArrowheads="1"/>
          </p:cNvSpPr>
          <p:nvPr/>
        </p:nvSpPr>
        <p:spPr bwMode="auto">
          <a:xfrm>
            <a:off x="6443663" y="6126163"/>
            <a:ext cx="2700337" cy="307975"/>
          </a:xfrm>
          <a:prstGeom prst="rect">
            <a:avLst/>
          </a:prstGeom>
          <a:noFill/>
          <a:ln w="9525">
            <a:noFill/>
            <a:miter lim="800000"/>
            <a:headEnd/>
            <a:tailEnd/>
          </a:ln>
        </p:spPr>
        <p:txBody>
          <a:bodyPr>
            <a:spAutoFit/>
          </a:bodyPr>
          <a:lstStyle/>
          <a:p>
            <a:pPr>
              <a:spcBef>
                <a:spcPct val="50000"/>
              </a:spcBef>
            </a:pPr>
            <a:r>
              <a:rPr lang="en-GB" altLang="en-US" sz="1400"/>
              <a:t>Source: </a:t>
            </a:r>
            <a:r>
              <a:rPr lang="en-GB" altLang="en-US" sz="1400" dirty="0"/>
              <a:t>Flight Airline Business</a:t>
            </a:r>
            <a:endParaRPr lang="en-US" altLang="en-US" sz="1400" dirty="0"/>
          </a:p>
        </p:txBody>
      </p:sp>
      <p:graphicFrame>
        <p:nvGraphicFramePr>
          <p:cNvPr id="7" name="Group 48"/>
          <p:cNvGraphicFramePr>
            <a:graphicFrameLocks/>
          </p:cNvGraphicFramePr>
          <p:nvPr/>
        </p:nvGraphicFramePr>
        <p:xfrm>
          <a:off x="1354138" y="2669059"/>
          <a:ext cx="6697662" cy="3048000"/>
        </p:xfrm>
        <a:graphic>
          <a:graphicData uri="http://schemas.openxmlformats.org/drawingml/2006/table">
            <a:tbl>
              <a:tblPr/>
              <a:tblGrid>
                <a:gridCol w="1865313">
                  <a:extLst>
                    <a:ext uri="{9D8B030D-6E8A-4147-A177-3AD203B41FA5}">
                      <a16:colId xmlns:a16="http://schemas.microsoft.com/office/drawing/2014/main" val="20000"/>
                    </a:ext>
                  </a:extLst>
                </a:gridCol>
                <a:gridCol w="4832349">
                  <a:extLst>
                    <a:ext uri="{9D8B030D-6E8A-4147-A177-3AD203B41FA5}">
                      <a16:colId xmlns:a16="http://schemas.microsoft.com/office/drawing/2014/main" val="20001"/>
                    </a:ext>
                  </a:extLst>
                </a:gridCol>
              </a:tblGrid>
              <a:tr h="255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1400" b="1" i="0" u="none" strike="noStrike" cap="none" normalizeH="0" baseline="0" dirty="0">
                          <a:ln>
                            <a:noFill/>
                          </a:ln>
                          <a:solidFill>
                            <a:schemeClr val="tx1"/>
                          </a:solidFill>
                          <a:effectLst/>
                          <a:latin typeface="Arial" charset="0"/>
                        </a:rPr>
                        <a:t>Carrier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sr-Latn-CS" sz="1400" b="1" i="0" u="none" strike="noStrike" cap="none" normalizeH="0" baseline="0" dirty="0">
                          <a:ln>
                            <a:noFill/>
                          </a:ln>
                          <a:solidFill>
                            <a:schemeClr val="tx1"/>
                          </a:solidFill>
                          <a:effectLst/>
                          <a:latin typeface="Arial" charset="0"/>
                        </a:rPr>
                        <a:t>Cargo revenue as share of total revenue</a:t>
                      </a:r>
                      <a:r>
                        <a:rPr kumimoji="0" lang="en-GB" sz="1400" b="1" i="0" u="none" strike="noStrike" cap="none" normalizeH="0" baseline="0" dirty="0">
                          <a:ln>
                            <a:noFill/>
                          </a:ln>
                          <a:solidFill>
                            <a:schemeClr val="tx1"/>
                          </a:solidFill>
                          <a:effectLst/>
                          <a:latin typeface="Arial" charset="0"/>
                        </a:rPr>
                        <a:t>, 2016</a:t>
                      </a:r>
                      <a:endParaRPr kumimoji="0" lang="sr-Latn-CS" sz="1400" b="1"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57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rPr>
                        <a:t>Air France</a:t>
                      </a:r>
                      <a:endParaRPr kumimoji="0" lang="en-US" sz="14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dirty="0">
                          <a:ln>
                            <a:noFill/>
                          </a:ln>
                          <a:solidFill>
                            <a:schemeClr val="tx1"/>
                          </a:solidFill>
                          <a:effectLst/>
                          <a:latin typeface="Arial" charset="0"/>
                        </a:rPr>
                        <a:t>8%</a:t>
                      </a:r>
                      <a:endParaRPr kumimoji="0" lang="en-US" sz="14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10001"/>
                  </a:ext>
                </a:extLst>
              </a:tr>
              <a:tr h="255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rPr>
                        <a:t>British Airways</a:t>
                      </a:r>
                      <a:endParaRPr kumimoji="0" lang="en-US" sz="14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dirty="0">
                          <a:ln>
                            <a:noFill/>
                          </a:ln>
                          <a:solidFill>
                            <a:schemeClr val="tx1"/>
                          </a:solidFill>
                          <a:effectLst/>
                          <a:latin typeface="Arial" charset="0"/>
                        </a:rPr>
                        <a:t>5%</a:t>
                      </a:r>
                      <a:endParaRPr kumimoji="0" lang="en-US" sz="14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10002"/>
                  </a:ext>
                </a:extLst>
              </a:tr>
              <a:tr h="255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rPr>
                        <a:t>China Airlines</a:t>
                      </a:r>
                      <a:endParaRPr kumimoji="0" lang="en-US" sz="14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dirty="0">
                          <a:ln>
                            <a:noFill/>
                          </a:ln>
                          <a:solidFill>
                            <a:schemeClr val="tx1"/>
                          </a:solidFill>
                          <a:effectLst/>
                          <a:latin typeface="Arial" charset="0"/>
                        </a:rPr>
                        <a:t>28%</a:t>
                      </a:r>
                      <a:endParaRPr kumimoji="0" lang="en-US" sz="14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55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rPr>
                        <a:t>Korean Air</a:t>
                      </a:r>
                      <a:endParaRPr kumimoji="0" lang="en-US" sz="14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dirty="0">
                          <a:ln>
                            <a:noFill/>
                          </a:ln>
                          <a:solidFill>
                            <a:schemeClr val="tx1"/>
                          </a:solidFill>
                          <a:effectLst/>
                          <a:latin typeface="Arial" charset="0"/>
                        </a:rPr>
                        <a:t>21%</a:t>
                      </a:r>
                      <a:endParaRPr kumimoji="0" lang="en-US" sz="14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57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rPr>
                        <a:t>Cathay Pacific</a:t>
                      </a:r>
                      <a:endParaRPr kumimoji="0" lang="en-US" sz="14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dirty="0">
                          <a:ln>
                            <a:noFill/>
                          </a:ln>
                          <a:solidFill>
                            <a:schemeClr val="tx1"/>
                          </a:solidFill>
                          <a:effectLst/>
                          <a:latin typeface="Arial" charset="0"/>
                        </a:rPr>
                        <a:t>22%</a:t>
                      </a:r>
                      <a:endParaRPr kumimoji="0" lang="en-US" sz="14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55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rPr>
                        <a:t>Emirates</a:t>
                      </a:r>
                      <a:endParaRPr kumimoji="0" lang="en-US" sz="14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dirty="0">
                          <a:ln>
                            <a:noFill/>
                          </a:ln>
                          <a:solidFill>
                            <a:schemeClr val="tx1"/>
                          </a:solidFill>
                          <a:effectLst/>
                          <a:latin typeface="Arial" charset="0"/>
                        </a:rPr>
                        <a:t>12%</a:t>
                      </a:r>
                      <a:endParaRPr kumimoji="0" lang="en-US" sz="14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10006"/>
                  </a:ext>
                </a:extLst>
              </a:tr>
              <a:tr h="255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dirty="0">
                          <a:ln>
                            <a:noFill/>
                          </a:ln>
                          <a:solidFill>
                            <a:schemeClr val="tx1"/>
                          </a:solidFill>
                          <a:effectLst/>
                          <a:latin typeface="Arial" charset="0"/>
                        </a:rPr>
                        <a:t>Qatar </a:t>
                      </a:r>
                      <a:r>
                        <a:rPr kumimoji="0" lang="sr-Latn-CS" sz="1400" b="0" i="0" u="none" strike="noStrike" cap="none" normalizeH="0" baseline="0" dirty="0">
                          <a:ln>
                            <a:noFill/>
                          </a:ln>
                          <a:solidFill>
                            <a:schemeClr val="tx1"/>
                          </a:solidFill>
                          <a:effectLst/>
                          <a:latin typeface="Arial" charset="0"/>
                        </a:rPr>
                        <a:t>Airways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dirty="0">
                          <a:ln>
                            <a:noFill/>
                          </a:ln>
                          <a:solidFill>
                            <a:schemeClr val="tx1"/>
                          </a:solidFill>
                          <a:effectLst/>
                          <a:latin typeface="Arial" charset="0"/>
                        </a:rPr>
                        <a:t>17%</a:t>
                      </a:r>
                      <a:endParaRPr kumimoji="0" lang="en-US" sz="14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10007"/>
                  </a:ext>
                </a:extLst>
              </a:tr>
              <a:tr h="255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rPr>
                        <a:t>Delta Air Lines</a:t>
                      </a:r>
                      <a:endParaRPr kumimoji="0" lang="en-US" sz="14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rPr>
                        <a:t>2%</a:t>
                      </a:r>
                      <a:endParaRPr kumimoji="0" lang="en-US" sz="1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55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a:ln>
                            <a:noFill/>
                          </a:ln>
                          <a:solidFill>
                            <a:schemeClr val="tx1"/>
                          </a:solidFill>
                          <a:effectLst/>
                          <a:latin typeface="Arial" charset="0"/>
                        </a:rPr>
                        <a:t>American Airlines</a:t>
                      </a:r>
                      <a:endParaRPr kumimoji="0" lang="en-US" sz="1400" b="0" i="0" u="none" strike="noStrike" cap="none" normalizeH="0" baseline="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400" b="0" i="0" u="none" strike="noStrike" cap="none" normalizeH="0" baseline="0" dirty="0">
                          <a:ln>
                            <a:noFill/>
                          </a:ln>
                          <a:solidFill>
                            <a:schemeClr val="tx1"/>
                          </a:solidFill>
                          <a:effectLst/>
                          <a:latin typeface="Arial" charset="0"/>
                        </a:rPr>
                        <a:t>2%</a:t>
                      </a:r>
                      <a:endParaRPr kumimoji="0" lang="en-US" sz="14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208597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normAutofit fontScale="90000"/>
          </a:bodyPr>
          <a:lstStyle/>
          <a:p>
            <a:r>
              <a:rPr lang="en-US" altLang="en-US" sz="3600" dirty="0"/>
              <a:t>2. Non-Integrated Cargo-only Carriers</a:t>
            </a:r>
            <a:br>
              <a:rPr lang="en-US" altLang="en-US" sz="3600" dirty="0"/>
            </a:br>
            <a:endParaRPr lang="en-GB" altLang="en-US" sz="3600" dirty="0"/>
          </a:p>
        </p:txBody>
      </p:sp>
      <p:sp>
        <p:nvSpPr>
          <p:cNvPr id="3" name="Content Placeholder 2"/>
          <p:cNvSpPr>
            <a:spLocks noGrp="1"/>
          </p:cNvSpPr>
          <p:nvPr>
            <p:ph idx="1"/>
          </p:nvPr>
        </p:nvSpPr>
        <p:spPr>
          <a:xfrm>
            <a:off x="457200" y="1430338"/>
            <a:ext cx="8150772" cy="4695825"/>
          </a:xfrm>
        </p:spPr>
        <p:txBody>
          <a:bodyPr>
            <a:normAutofit/>
          </a:bodyPr>
          <a:lstStyle/>
          <a:p>
            <a:pPr>
              <a:defRPr/>
            </a:pPr>
            <a:r>
              <a:rPr lang="en-GB" sz="2000"/>
              <a:t>More flexible than combination carriers concerning airport choice and departure times.</a:t>
            </a:r>
          </a:p>
          <a:p>
            <a:pPr>
              <a:defRPr/>
            </a:pPr>
            <a:r>
              <a:rPr lang="en-GB" sz="2000"/>
              <a:t>Business models:</a:t>
            </a:r>
          </a:p>
          <a:p>
            <a:pPr>
              <a:buFontTx/>
              <a:buAutoNum type="arabicPeriod"/>
              <a:defRPr/>
            </a:pPr>
            <a:r>
              <a:rPr lang="en-GB" sz="2000" u="sng"/>
              <a:t> </a:t>
            </a:r>
            <a:r>
              <a:rPr lang="sr-Latn-RS" sz="2000" u="sng"/>
              <a:t>Full </a:t>
            </a:r>
            <a:r>
              <a:rPr lang="sr-Latn-RS" sz="2000" u="sng" dirty="0"/>
              <a:t>all-cargo carrier</a:t>
            </a:r>
            <a:r>
              <a:rPr lang="sr-Latn-RS" sz="2000"/>
              <a:t>. </a:t>
            </a:r>
            <a:r>
              <a:rPr lang="en-GB" sz="2000"/>
              <a:t>Own fleet, carrying solely cargo (primarily “standard” shipments)</a:t>
            </a:r>
            <a:r>
              <a:rPr lang="sr-Latn-RS" sz="2000"/>
              <a:t>. </a:t>
            </a:r>
            <a:br>
              <a:rPr lang="en-GB" sz="2000"/>
            </a:br>
            <a:r>
              <a:rPr lang="en-GB" sz="2000"/>
              <a:t>Examples: </a:t>
            </a:r>
            <a:r>
              <a:rPr lang="sr-Latn-RS" sz="2000" i="1"/>
              <a:t>Cargolux</a:t>
            </a:r>
            <a:r>
              <a:rPr lang="sr-Latn-RS" sz="2000" i="1" dirty="0"/>
              <a:t>, Nippon Cargo Airlines, AirBridgeCargo</a:t>
            </a:r>
            <a:r>
              <a:rPr lang="en-GB" sz="2000" i="1" dirty="0"/>
              <a:t> </a:t>
            </a:r>
            <a:endParaRPr lang="sr-Latn-RS" sz="2000" i="1" dirty="0"/>
          </a:p>
          <a:p>
            <a:pPr>
              <a:buFontTx/>
              <a:buAutoNum type="arabicPeriod"/>
              <a:defRPr/>
            </a:pPr>
            <a:r>
              <a:rPr lang="sr-Latn-RS" sz="2000" u="sng" dirty="0"/>
              <a:t>ACMI operator</a:t>
            </a:r>
            <a:r>
              <a:rPr lang="sr-Latn-RS" sz="2000" dirty="0"/>
              <a:t>. </a:t>
            </a:r>
            <a:r>
              <a:rPr lang="sr-Latn-RS" sz="2000" b="1" dirty="0"/>
              <a:t>A</a:t>
            </a:r>
            <a:r>
              <a:rPr lang="sr-Latn-RS" sz="2000" dirty="0"/>
              <a:t>ircraft, </a:t>
            </a:r>
            <a:r>
              <a:rPr lang="sr-Latn-RS" sz="2000" b="1" dirty="0"/>
              <a:t>C</a:t>
            </a:r>
            <a:r>
              <a:rPr lang="sr-Latn-RS" sz="2000" dirty="0"/>
              <a:t>rew, </a:t>
            </a:r>
            <a:r>
              <a:rPr lang="sr-Latn-RS" sz="2000" b="1" dirty="0"/>
              <a:t>M</a:t>
            </a:r>
            <a:r>
              <a:rPr lang="sr-Latn-RS" sz="2000" dirty="0"/>
              <a:t>aintenance, </a:t>
            </a:r>
            <a:r>
              <a:rPr lang="sr-Latn-RS" sz="2000" b="1" dirty="0"/>
              <a:t>I</a:t>
            </a:r>
            <a:r>
              <a:rPr lang="sr-Latn-RS" sz="2000" dirty="0"/>
              <a:t>nsurance. </a:t>
            </a:r>
            <a:br>
              <a:rPr lang="sr-Latn-RS" sz="2000"/>
            </a:br>
            <a:r>
              <a:rPr lang="en-GB" sz="2000"/>
              <a:t>Leasing out their fleet and crew.</a:t>
            </a:r>
            <a:br>
              <a:rPr lang="en-GB" sz="2000"/>
            </a:br>
            <a:r>
              <a:rPr lang="en-GB" sz="2000"/>
              <a:t>Example: </a:t>
            </a:r>
            <a:r>
              <a:rPr lang="en-GB" sz="2000" i="1"/>
              <a:t>Atlas </a:t>
            </a:r>
            <a:r>
              <a:rPr lang="en-GB" sz="2000" i="1" dirty="0"/>
              <a:t>Air</a:t>
            </a:r>
            <a:r>
              <a:rPr lang="sr-Latn-RS" sz="2000"/>
              <a:t>: wet-lease. </a:t>
            </a:r>
            <a:r>
              <a:rPr lang="en-GB" sz="2000"/>
              <a:t>Fleet</a:t>
            </a:r>
            <a:r>
              <a:rPr lang="sr-Latn-RS" sz="2000"/>
              <a:t>: ≈</a:t>
            </a:r>
            <a:r>
              <a:rPr lang="en-GB" sz="2000"/>
              <a:t>4</a:t>
            </a:r>
            <a:r>
              <a:rPr lang="sr-Latn-RS" sz="2000"/>
              <a:t>0</a:t>
            </a:r>
            <a:r>
              <a:rPr lang="en-GB" sz="2000"/>
              <a:t>x</a:t>
            </a:r>
            <a:r>
              <a:rPr lang="sr-Latn-RS" sz="2000"/>
              <a:t>B747F, ≈3</a:t>
            </a:r>
            <a:r>
              <a:rPr lang="en-GB" sz="2000"/>
              <a:t>0x</a:t>
            </a:r>
            <a:r>
              <a:rPr lang="sr-Latn-RS" sz="2000"/>
              <a:t>B767F</a:t>
            </a:r>
            <a:r>
              <a:rPr lang="en-GB" sz="2000"/>
              <a:t>, </a:t>
            </a:r>
            <a:r>
              <a:rPr lang="sr-Latn-RS" sz="2000"/>
              <a:t>≈</a:t>
            </a:r>
            <a:r>
              <a:rPr lang="en-GB" sz="2000"/>
              <a:t>10xB777F</a:t>
            </a:r>
            <a:r>
              <a:rPr lang="sr-Latn-RS" sz="2000"/>
              <a:t>, ≈10</a:t>
            </a:r>
            <a:r>
              <a:rPr lang="en-GB" sz="2000"/>
              <a:t>x</a:t>
            </a:r>
            <a:r>
              <a:rPr lang="sr-Latn-RS" sz="2000"/>
              <a:t>B737F</a:t>
            </a:r>
            <a:r>
              <a:rPr lang="sr-Latn-RS" sz="2000" dirty="0"/>
              <a:t>.</a:t>
            </a:r>
          </a:p>
          <a:p>
            <a:pPr>
              <a:buNone/>
              <a:defRPr/>
            </a:pPr>
            <a:r>
              <a:rPr lang="en-GB" sz="2000"/>
              <a:t>3.   </a:t>
            </a:r>
            <a:r>
              <a:rPr lang="en-GB" sz="2000" u="sng"/>
              <a:t>Specialised cargo carriers</a:t>
            </a:r>
            <a:r>
              <a:rPr lang="en-GB" sz="2000"/>
              <a:t> </a:t>
            </a:r>
            <a:r>
              <a:rPr lang="sr-Latn-RS" sz="2000"/>
              <a:t>(Niche </a:t>
            </a:r>
            <a:r>
              <a:rPr lang="sr-Latn-RS" sz="2000" dirty="0"/>
              <a:t>carriers</a:t>
            </a:r>
            <a:r>
              <a:rPr lang="sr-Latn-RS" sz="2000"/>
              <a:t>). </a:t>
            </a:r>
            <a:r>
              <a:rPr lang="en-GB" sz="2000"/>
              <a:t>Specialised for cargo transport which requires special equipment</a:t>
            </a:r>
            <a:r>
              <a:rPr lang="sr-Latn-RS" sz="2000"/>
              <a:t>. </a:t>
            </a:r>
            <a:br>
              <a:rPr lang="en-GB" sz="2000"/>
            </a:br>
            <a:r>
              <a:rPr lang="en-GB" sz="2000"/>
              <a:t>Example: </a:t>
            </a:r>
            <a:r>
              <a:rPr lang="sr-Latn-RS" sz="2000" i="1"/>
              <a:t>Volga-Dnepr </a:t>
            </a:r>
            <a:r>
              <a:rPr lang="sr-Latn-RS" sz="2000" i="1" dirty="0"/>
              <a:t>Group</a:t>
            </a:r>
            <a:r>
              <a:rPr lang="en-GB" sz="2000" i="1" dirty="0"/>
              <a:t> </a:t>
            </a:r>
            <a:r>
              <a:rPr lang="en-GB" sz="2000" dirty="0"/>
              <a:t>(2016</a:t>
            </a:r>
            <a:r>
              <a:rPr lang="en-GB" sz="2000" i="1"/>
              <a:t>: </a:t>
            </a:r>
            <a:r>
              <a:rPr lang="fr-FR" sz="2000"/>
              <a:t>12xAN-124-100, 5xIL-76TD-90VD</a:t>
            </a:r>
            <a:r>
              <a:rPr lang="fr-FR" sz="2000" dirty="0"/>
              <a:t>)</a:t>
            </a:r>
            <a:r>
              <a:rPr lang="sr-Latn-RS" sz="2000" dirty="0"/>
              <a:t>.</a:t>
            </a:r>
            <a:endParaRPr lang="en-GB" sz="2000" dirty="0"/>
          </a:p>
        </p:txBody>
      </p:sp>
    </p:spTree>
    <p:extLst>
      <p:ext uri="{BB962C8B-B14F-4D97-AF65-F5344CB8AC3E}">
        <p14:creationId xmlns:p14="http://schemas.microsoft.com/office/powerpoint/2010/main" val="5163252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sr-Latn-CS" altLang="en-US" dirty="0"/>
              <a:t>3. </a:t>
            </a:r>
            <a:r>
              <a:rPr lang="en-GB" altLang="en-US" dirty="0"/>
              <a:t>Integrated Cargo-only Carriers</a:t>
            </a:r>
            <a:br>
              <a:rPr lang="en-GB" altLang="en-US" dirty="0"/>
            </a:br>
            <a:r>
              <a:rPr lang="en-GB" altLang="en-US" dirty="0"/>
              <a:t>    (“integrator</a:t>
            </a:r>
            <a:r>
              <a:rPr lang="sr-Latn-CS" altLang="en-US" dirty="0"/>
              <a:t>s</a:t>
            </a:r>
            <a:r>
              <a:rPr lang="en-GB" altLang="en-US" dirty="0"/>
              <a:t>”)</a:t>
            </a:r>
            <a:endParaRPr lang="en-US" altLang="en-US" dirty="0"/>
          </a:p>
        </p:txBody>
      </p:sp>
      <p:sp>
        <p:nvSpPr>
          <p:cNvPr id="52227" name="Rectangle 3"/>
          <p:cNvSpPr>
            <a:spLocks noGrp="1" noChangeArrowheads="1"/>
          </p:cNvSpPr>
          <p:nvPr>
            <p:ph type="body" idx="1"/>
          </p:nvPr>
        </p:nvSpPr>
        <p:spPr>
          <a:xfrm>
            <a:off x="457199" y="1430338"/>
            <a:ext cx="7930055" cy="4695825"/>
          </a:xfrm>
        </p:spPr>
        <p:txBody>
          <a:bodyPr>
            <a:normAutofit fontScale="92500"/>
          </a:bodyPr>
          <a:lstStyle/>
          <a:p>
            <a:pPr marL="342900" indent="-342900">
              <a:buFont typeface="Arial" panose="020B0604020202020204" pitchFamily="34" charset="0"/>
              <a:buChar char="•"/>
            </a:pPr>
            <a:r>
              <a:rPr lang="en-GB" sz="2200" dirty="0"/>
              <a:t>Performing their own pickup and delivery services of smaller parcels, operate aircraft and trucks to support door-to-door delivery operations supported by advanced information and communications technologies.</a:t>
            </a:r>
            <a:endParaRPr lang="en-GB" altLang="en-US" sz="2200" dirty="0"/>
          </a:p>
          <a:p>
            <a:pPr marL="342900" indent="-342900">
              <a:buFont typeface="Arial" panose="020B0604020202020204" pitchFamily="34" charset="0"/>
              <a:buChar char="•"/>
            </a:pPr>
            <a:r>
              <a:rPr lang="sr-Latn-CS" altLang="en-US" sz="2200" dirty="0"/>
              <a:t>Predominantly B2B demand (...)</a:t>
            </a:r>
          </a:p>
          <a:p>
            <a:pPr marL="342900" indent="-342900">
              <a:buFont typeface="Arial" panose="020B0604020202020204" pitchFamily="34" charset="0"/>
              <a:buChar char="•"/>
            </a:pPr>
            <a:r>
              <a:rPr lang="sr-Latn-CS" altLang="en-US" sz="2200" dirty="0"/>
              <a:t>Key elements of the business model:</a:t>
            </a:r>
          </a:p>
          <a:p>
            <a:pPr lvl="1"/>
            <a:r>
              <a:rPr lang="sr-Latn-CS" altLang="en-US" sz="1900" dirty="0"/>
              <a:t>Door-to-door service,</a:t>
            </a:r>
          </a:p>
          <a:p>
            <a:pPr lvl="1"/>
            <a:r>
              <a:rPr lang="sr-Latn-CS" altLang="en-US" sz="1900" dirty="0"/>
              <a:t>Guaranteed delivery time</a:t>
            </a:r>
          </a:p>
          <a:p>
            <a:pPr lvl="1"/>
            <a:r>
              <a:rPr lang="sr-Latn-CS" altLang="en-US" sz="1900" dirty="0"/>
              <a:t>Continuous tracking of the shipment</a:t>
            </a:r>
          </a:p>
          <a:p>
            <a:pPr lvl="1"/>
            <a:r>
              <a:rPr lang="sr-Latn-CS" altLang="en-US" sz="1900" dirty="0"/>
              <a:t>Multimodal network and fleet (aircraft, truck, van)</a:t>
            </a:r>
          </a:p>
          <a:p>
            <a:pPr lvl="1"/>
            <a:r>
              <a:rPr lang="sr-Latn-CS" altLang="en-US" sz="1900" dirty="0"/>
              <a:t>Night operations (hub/feed model)</a:t>
            </a:r>
          </a:p>
          <a:p>
            <a:pPr lvl="1"/>
            <a:r>
              <a:rPr lang="sr-Latn-RS" altLang="en-US" sz="1900" dirty="0"/>
              <a:t>Secondary airports with strong regional demand as network hubs </a:t>
            </a:r>
            <a:r>
              <a:rPr lang="sr-Latn-CS" altLang="en-US" sz="1900" dirty="0"/>
              <a:t>(Memphis, </a:t>
            </a:r>
            <a:r>
              <a:rPr lang="en-GB" altLang="en-US" sz="1900" dirty="0"/>
              <a:t>Louisville</a:t>
            </a:r>
            <a:r>
              <a:rPr lang="sr-Latn-CS" altLang="en-US" sz="1900" dirty="0"/>
              <a:t>,</a:t>
            </a:r>
            <a:r>
              <a:rPr lang="en-US" altLang="en-US" sz="1900" dirty="0"/>
              <a:t> </a:t>
            </a:r>
            <a:r>
              <a:rPr lang="sr-Latn-CS" altLang="en-US" sz="1900" dirty="0"/>
              <a:t>Leipzig, Liege, Cologne/Bonn, East Midlands,...)</a:t>
            </a:r>
          </a:p>
          <a:p>
            <a:pPr lvl="1"/>
            <a:r>
              <a:rPr lang="sr-Latn-CS" altLang="en-US" sz="1900" dirty="0"/>
              <a:t>Focus on high-yield (premium) services</a:t>
            </a:r>
            <a:endParaRPr lang="en-GB" altLang="en-US" dirty="0"/>
          </a:p>
          <a:p>
            <a:pPr marL="361950" indent="-361950">
              <a:buFont typeface="Arial" panose="020B0604020202020204" pitchFamily="34" charset="0"/>
              <a:buChar char="•"/>
            </a:pPr>
            <a:r>
              <a:rPr lang="en-GB" altLang="en-US" sz="2200" dirty="0"/>
              <a:t>FedEx, UPS, DHL</a:t>
            </a:r>
            <a:endParaRPr lang="sr-Latn-CS" altLang="en-US" sz="2200" dirty="0"/>
          </a:p>
          <a:p>
            <a:endParaRPr lang="sr-Latn-CS" altLang="en-US" sz="1800" dirty="0"/>
          </a:p>
        </p:txBody>
      </p:sp>
    </p:spTree>
    <p:extLst>
      <p:ext uri="{BB962C8B-B14F-4D97-AF65-F5344CB8AC3E}">
        <p14:creationId xmlns:p14="http://schemas.microsoft.com/office/powerpoint/2010/main" val="122356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p:txBody>
          <a:bodyPr/>
          <a:lstStyle/>
          <a:p>
            <a:r>
              <a:rPr lang="en-GB" altLang="en-US" dirty="0"/>
              <a:t>Freight Forwarders</a:t>
            </a:r>
            <a:endParaRPr lang="en-US" altLang="en-US" dirty="0"/>
          </a:p>
        </p:txBody>
      </p:sp>
      <p:sp>
        <p:nvSpPr>
          <p:cNvPr id="33796" name="Rectangle 4"/>
          <p:cNvSpPr>
            <a:spLocks noGrp="1" noChangeArrowheads="1"/>
          </p:cNvSpPr>
          <p:nvPr>
            <p:ph sz="half" idx="1"/>
          </p:nvPr>
        </p:nvSpPr>
        <p:spPr>
          <a:xfrm>
            <a:off x="457199" y="1292772"/>
            <a:ext cx="4256691" cy="4833391"/>
          </a:xfrm>
        </p:spPr>
        <p:txBody>
          <a:bodyPr wrap="none">
            <a:normAutofit lnSpcReduction="10000"/>
          </a:bodyPr>
          <a:lstStyle/>
          <a:p>
            <a:pPr marL="285750" indent="-285750">
              <a:buFont typeface="Arial" panose="020B0604020202020204" pitchFamily="34" charset="0"/>
              <a:buChar char="•"/>
            </a:pPr>
            <a:r>
              <a:rPr lang="en-GB" sz="1800" dirty="0"/>
              <a:t>To the airlines the freight forwarder is </a:t>
            </a:r>
            <a:br>
              <a:rPr lang="en-GB" sz="1800" dirty="0"/>
            </a:br>
            <a:r>
              <a:rPr lang="en-GB" sz="1800" dirty="0"/>
              <a:t>the shipper, and to the shipper an </a:t>
            </a:r>
            <a:br>
              <a:rPr lang="en-GB" sz="1800" dirty="0"/>
            </a:br>
            <a:r>
              <a:rPr lang="en-GB" sz="1800" dirty="0"/>
              <a:t>indirect carrier or agent.</a:t>
            </a:r>
          </a:p>
          <a:p>
            <a:pPr marL="285750" indent="-285750">
              <a:buFont typeface="Arial" panose="020B0604020202020204" pitchFamily="34" charset="0"/>
              <a:buChar char="•"/>
            </a:pPr>
            <a:r>
              <a:rPr lang="en-GB" sz="1800" dirty="0"/>
              <a:t>The forwarder  </a:t>
            </a:r>
          </a:p>
          <a:p>
            <a:pPr marL="539750" lvl="1">
              <a:buFont typeface="Arial" panose="020B0604020202020204" pitchFamily="34" charset="0"/>
              <a:buChar char="•"/>
            </a:pPr>
            <a:r>
              <a:rPr lang="en-GB" sz="1700" dirty="0"/>
              <a:t>receives freight from the  shipper under </a:t>
            </a:r>
            <a:br>
              <a:rPr lang="en-GB" sz="1700" dirty="0"/>
            </a:br>
            <a:r>
              <a:rPr lang="en-GB" sz="1700" dirty="0"/>
              <a:t>his own tariff, often consolidating it into</a:t>
            </a:r>
            <a:br>
              <a:rPr lang="en-GB" sz="1700" dirty="0"/>
            </a:br>
            <a:r>
              <a:rPr lang="en-GB" sz="1700" dirty="0"/>
              <a:t>larger shipments (to obtain better rate), </a:t>
            </a:r>
          </a:p>
          <a:p>
            <a:pPr marL="539750" lvl="1">
              <a:buFont typeface="Arial" panose="020B0604020202020204" pitchFamily="34" charset="0"/>
              <a:buChar char="•"/>
            </a:pPr>
            <a:r>
              <a:rPr lang="en-GB" sz="1700" dirty="0"/>
              <a:t>prepares the necessary documentation,</a:t>
            </a:r>
            <a:br>
              <a:rPr lang="en-GB" sz="1700" dirty="0"/>
            </a:br>
            <a:r>
              <a:rPr lang="en-GB" sz="1700" dirty="0"/>
              <a:t>and </a:t>
            </a:r>
          </a:p>
          <a:p>
            <a:pPr marL="539750" lvl="1">
              <a:buFont typeface="Arial" panose="020B0604020202020204" pitchFamily="34" charset="0"/>
              <a:buChar char="•"/>
            </a:pPr>
            <a:r>
              <a:rPr lang="en-GB" sz="1700" dirty="0"/>
              <a:t>delivers it to the airline, sometimes in </a:t>
            </a:r>
            <a:br>
              <a:rPr lang="en-GB" sz="1700" dirty="0"/>
            </a:br>
            <a:r>
              <a:rPr lang="en-GB" sz="1700" dirty="0"/>
              <a:t>aircraft-compatible ULDs.</a:t>
            </a:r>
            <a:endParaRPr lang="en-GB" sz="1800" dirty="0"/>
          </a:p>
          <a:p>
            <a:pPr marL="268288" indent="-268288">
              <a:lnSpc>
                <a:spcPct val="91000"/>
              </a:lnSpc>
              <a:spcBef>
                <a:spcPct val="61000"/>
              </a:spcBef>
              <a:buClr>
                <a:schemeClr val="tx1"/>
              </a:buClr>
              <a:buFont typeface="Arial" charset="0"/>
              <a:buChar char="•"/>
              <a:tabLst>
                <a:tab pos="388938" algn="r"/>
              </a:tabLst>
            </a:pPr>
            <a:r>
              <a:rPr lang="sr-Latn-RS" sz="1800" dirty="0" err="1"/>
              <a:t>Bridging</a:t>
            </a:r>
            <a:r>
              <a:rPr lang="sr-Latn-RS" sz="1800" dirty="0"/>
              <a:t> </a:t>
            </a:r>
            <a:r>
              <a:rPr lang="en-GB" sz="1800" dirty="0"/>
              <a:t>gap between airlines </a:t>
            </a:r>
            <a:br>
              <a:rPr lang="en-GB" sz="1800" dirty="0"/>
            </a:br>
            <a:r>
              <a:rPr lang="en-GB" sz="1800" dirty="0"/>
              <a:t>and consumers – “architects of </a:t>
            </a:r>
            <a:br>
              <a:rPr lang="en-GB" sz="1800" dirty="0"/>
            </a:br>
            <a:r>
              <a:rPr lang="en-GB" sz="1800" dirty="0"/>
              <a:t>transport chains”</a:t>
            </a:r>
          </a:p>
          <a:p>
            <a:pPr marL="268288" indent="-268288">
              <a:lnSpc>
                <a:spcPct val="91000"/>
              </a:lnSpc>
              <a:spcBef>
                <a:spcPct val="61000"/>
              </a:spcBef>
              <a:buClr>
                <a:schemeClr val="tx1"/>
              </a:buClr>
              <a:buFont typeface="Arial" charset="0"/>
              <a:buChar char="•"/>
              <a:tabLst>
                <a:tab pos="388938" algn="r"/>
              </a:tabLst>
            </a:pPr>
            <a:r>
              <a:rPr lang="en-GB" sz="1800" dirty="0"/>
              <a:t>Severe competition between airlines </a:t>
            </a:r>
            <a:br>
              <a:rPr lang="en-GB" sz="1800" dirty="0"/>
            </a:br>
            <a:r>
              <a:rPr lang="en-GB" sz="1800" dirty="0"/>
              <a:t>for business of a few powerful </a:t>
            </a:r>
            <a:br>
              <a:rPr lang="en-GB" sz="1800" dirty="0"/>
            </a:br>
            <a:r>
              <a:rPr lang="en-GB" sz="1800" dirty="0"/>
              <a:t>forwarders</a:t>
            </a:r>
          </a:p>
        </p:txBody>
      </p:sp>
      <p:sp>
        <p:nvSpPr>
          <p:cNvPr id="7" name="Slide Number Placeholder 5"/>
          <p:cNvSpPr>
            <a:spLocks noGrp="1"/>
          </p:cNvSpPr>
          <p:nvPr>
            <p:ph type="sldNum" sz="quarter" idx="11"/>
          </p:nvPr>
        </p:nvSpPr>
        <p:spPr>
          <a:prstGeom prst="rect">
            <a:avLst/>
          </a:prstGeom>
        </p:spPr>
        <p:txBody>
          <a:bodyPr/>
          <a:lstStyle/>
          <a:p>
            <a:fld id="{515EE457-9DC9-4FAC-979A-F3660CA88FD8}" type="slidenum">
              <a:rPr lang="en-GB"/>
              <a:pPr/>
              <a:t>27</a:t>
            </a:fld>
            <a:endParaRPr lang="en-GB"/>
          </a:p>
        </p:txBody>
      </p:sp>
      <p:graphicFrame>
        <p:nvGraphicFramePr>
          <p:cNvPr id="9" name="Content Placeholder 3"/>
          <p:cNvGraphicFramePr>
            <a:graphicFrameLocks/>
          </p:cNvGraphicFramePr>
          <p:nvPr>
            <p:extLst>
              <p:ext uri="{D42A27DB-BD31-4B8C-83A1-F6EECF244321}">
                <p14:modId xmlns:p14="http://schemas.microsoft.com/office/powerpoint/2010/main" val="3543248547"/>
              </p:ext>
            </p:extLst>
          </p:nvPr>
        </p:nvGraphicFramePr>
        <p:xfrm>
          <a:off x="4903073" y="1430338"/>
          <a:ext cx="3957148" cy="4437327"/>
        </p:xfrm>
        <a:graphic>
          <a:graphicData uri="http://schemas.openxmlformats.org/drawingml/2006/table">
            <a:tbl>
              <a:tblPr/>
              <a:tblGrid>
                <a:gridCol w="693686">
                  <a:extLst>
                    <a:ext uri="{9D8B030D-6E8A-4147-A177-3AD203B41FA5}">
                      <a16:colId xmlns:a16="http://schemas.microsoft.com/office/drawing/2014/main" val="20000"/>
                    </a:ext>
                  </a:extLst>
                </a:gridCol>
                <a:gridCol w="1891862">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tblGrid>
              <a:tr h="650564">
                <a:tc>
                  <a:txBody>
                    <a:bodyPr/>
                    <a:lstStyle/>
                    <a:p>
                      <a:pPr algn="l" fontAlgn="ctr"/>
                      <a:r>
                        <a:rPr lang="en-US" sz="1600" b="1">
                          <a:effectLst/>
                        </a:rPr>
                        <a:t>2019 rank</a:t>
                      </a:r>
                      <a:endParaRPr lang="en-US" sz="1600" b="1" dirty="0">
                        <a:effectLst/>
                      </a:endParaRPr>
                    </a:p>
                  </a:txBody>
                  <a:tcPr marL="31651" marR="31651" marT="31643" marB="31643" anchor="ctr">
                    <a:lnL>
                      <a:noFill/>
                    </a:lnL>
                    <a:lnR>
                      <a:noFill/>
                    </a:lnR>
                    <a:lnT>
                      <a:noFill/>
                    </a:lnT>
                    <a:lnB w="7620" cap="flat" cmpd="sng" algn="ctr">
                      <a:solidFill>
                        <a:srgbClr val="DDDDDD"/>
                      </a:solidFill>
                      <a:prstDash val="solid"/>
                      <a:round/>
                      <a:headEnd type="none" w="med" len="med"/>
                      <a:tailEnd type="none" w="med" len="med"/>
                    </a:lnB>
                    <a:solidFill>
                      <a:srgbClr val="D9EDF7"/>
                    </a:solidFill>
                  </a:tcPr>
                </a:tc>
                <a:tc>
                  <a:txBody>
                    <a:bodyPr/>
                    <a:lstStyle/>
                    <a:p>
                      <a:pPr algn="l" fontAlgn="ctr"/>
                      <a:r>
                        <a:rPr lang="en-US" sz="1600" b="1">
                          <a:effectLst/>
                        </a:rPr>
                        <a:t>Freight forwarder</a:t>
                      </a:r>
                    </a:p>
                  </a:txBody>
                  <a:tcPr marL="31651" marR="31651" marT="31643" marB="31643" anchor="ctr">
                    <a:lnL>
                      <a:noFill/>
                    </a:lnL>
                    <a:lnR>
                      <a:noFill/>
                    </a:lnR>
                    <a:lnT>
                      <a:noFill/>
                    </a:lnT>
                    <a:lnB w="7620" cap="flat" cmpd="sng" algn="ctr">
                      <a:solidFill>
                        <a:srgbClr val="DDDDDD"/>
                      </a:solidFill>
                      <a:prstDash val="solid"/>
                      <a:round/>
                      <a:headEnd type="none" w="med" len="med"/>
                      <a:tailEnd type="none" w="med" len="med"/>
                    </a:lnB>
                    <a:solidFill>
                      <a:srgbClr val="D9EDF7"/>
                    </a:solidFill>
                  </a:tcPr>
                </a:tc>
                <a:tc>
                  <a:txBody>
                    <a:bodyPr/>
                    <a:lstStyle/>
                    <a:p>
                      <a:pPr algn="l" fontAlgn="ctr"/>
                      <a:r>
                        <a:rPr lang="en-US" sz="1600" b="1">
                          <a:effectLst/>
                        </a:rPr>
                        <a:t>Air cargo </a:t>
                      </a:r>
                      <a:br>
                        <a:rPr lang="en-US" sz="1600" b="1">
                          <a:effectLst/>
                        </a:rPr>
                      </a:br>
                      <a:r>
                        <a:rPr lang="en-US" sz="1600" b="1">
                          <a:effectLst/>
                        </a:rPr>
                        <a:t>(Metric tonnes)</a:t>
                      </a:r>
                    </a:p>
                  </a:txBody>
                  <a:tcPr marL="31651" marR="31651" marT="31643" marB="31643" anchor="ctr">
                    <a:lnL>
                      <a:noFill/>
                    </a:lnL>
                    <a:lnR>
                      <a:noFill/>
                    </a:lnR>
                    <a:lnT>
                      <a:noFill/>
                    </a:lnT>
                    <a:lnB w="7620" cap="flat" cmpd="sng" algn="ctr">
                      <a:solidFill>
                        <a:srgbClr val="DDDDDD"/>
                      </a:solidFill>
                      <a:prstDash val="solid"/>
                      <a:round/>
                      <a:headEnd type="none" w="med" len="med"/>
                      <a:tailEnd type="none" w="med" len="med"/>
                    </a:lnB>
                    <a:solidFill>
                      <a:srgbClr val="D9EDF7"/>
                    </a:solidFill>
                  </a:tcPr>
                </a:tc>
                <a:extLst>
                  <a:ext uri="{0D108BD9-81ED-4DB2-BD59-A6C34878D82A}">
                    <a16:rowId xmlns:a16="http://schemas.microsoft.com/office/drawing/2014/main" val="10000"/>
                  </a:ext>
                </a:extLst>
              </a:tr>
              <a:tr h="666721">
                <a:tc>
                  <a:txBody>
                    <a:bodyPr/>
                    <a:lstStyle/>
                    <a:p>
                      <a:pPr algn="l" fontAlgn="t"/>
                      <a:r>
                        <a:rPr lang="en-US" sz="1600">
                          <a:effectLst/>
                        </a:rPr>
                        <a:t>1</a:t>
                      </a:r>
                    </a:p>
                  </a:txBody>
                  <a:tcPr marL="31651" marR="31651" marT="31643" marB="31643">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algn="l" fontAlgn="ctr"/>
                      <a:r>
                        <a:rPr lang="en-GB" sz="1400" b="0" i="0" u="none" strike="noStrike">
                          <a:solidFill>
                            <a:schemeClr val="tx1"/>
                          </a:solidFill>
                          <a:effectLst/>
                          <a:latin typeface="Calibri"/>
                        </a:rPr>
                        <a:t>DHL Supply Chain &amp; Global Forwarding</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algn="ctr" fontAlgn="ctr"/>
                      <a:r>
                        <a:rPr lang="en-GB" sz="1400" b="0" i="0" u="none" strike="noStrike">
                          <a:solidFill>
                            <a:schemeClr val="tx1"/>
                          </a:solidFill>
                          <a:effectLst/>
                          <a:latin typeface="Calibri"/>
                        </a:rPr>
                        <a:t>2,051,000</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401157">
                <a:tc>
                  <a:txBody>
                    <a:bodyPr/>
                    <a:lstStyle/>
                    <a:p>
                      <a:pPr algn="l" fontAlgn="t"/>
                      <a:r>
                        <a:rPr lang="en-US" sz="1600">
                          <a:effectLst/>
                        </a:rPr>
                        <a:t>2</a:t>
                      </a:r>
                    </a:p>
                  </a:txBody>
                  <a:tcPr marL="31651" marR="31651" marT="31643" marB="31643">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tc>
                  <a:txBody>
                    <a:bodyPr/>
                    <a:lstStyle/>
                    <a:p>
                      <a:pPr algn="l" fontAlgn="ctr"/>
                      <a:r>
                        <a:rPr lang="en-GB" sz="1400" b="0" i="0" u="none" strike="noStrike">
                          <a:solidFill>
                            <a:schemeClr val="tx1"/>
                          </a:solidFill>
                          <a:effectLst/>
                          <a:latin typeface="Calibri"/>
                        </a:rPr>
                        <a:t>Kuehne + Nagel</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tc>
                  <a:txBody>
                    <a:bodyPr/>
                    <a:lstStyle/>
                    <a:p>
                      <a:pPr algn="ctr" fontAlgn="ctr"/>
                      <a:r>
                        <a:rPr lang="en-GB" sz="1400" b="0" i="0" u="none" strike="noStrike">
                          <a:solidFill>
                            <a:schemeClr val="tx1"/>
                          </a:solidFill>
                          <a:effectLst/>
                          <a:latin typeface="Calibri"/>
                        </a:rPr>
                        <a:t>1,643,000</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10002"/>
                  </a:ext>
                </a:extLst>
              </a:tr>
              <a:tr h="288295">
                <a:tc>
                  <a:txBody>
                    <a:bodyPr/>
                    <a:lstStyle/>
                    <a:p>
                      <a:pPr algn="l" fontAlgn="t"/>
                      <a:r>
                        <a:rPr lang="en-US" sz="1600">
                          <a:effectLst/>
                        </a:rPr>
                        <a:t>3</a:t>
                      </a:r>
                    </a:p>
                  </a:txBody>
                  <a:tcPr marL="31651" marR="31651" marT="31643" marB="31643">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algn="l" fontAlgn="ctr"/>
                      <a:r>
                        <a:rPr lang="en-GB" sz="1400" b="0" i="0" u="none" strike="noStrike">
                          <a:solidFill>
                            <a:schemeClr val="tx1"/>
                          </a:solidFill>
                          <a:effectLst/>
                          <a:latin typeface="Calibri"/>
                        </a:rPr>
                        <a:t>DB Schenker</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algn="ctr" fontAlgn="ctr"/>
                      <a:r>
                        <a:rPr lang="en-GB" sz="1400" b="0" i="0" u="none" strike="noStrike">
                          <a:solidFill>
                            <a:schemeClr val="tx1"/>
                          </a:solidFill>
                          <a:effectLst/>
                          <a:latin typeface="Calibri"/>
                        </a:rPr>
                        <a:t>1,186,000</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88295">
                <a:tc>
                  <a:txBody>
                    <a:bodyPr/>
                    <a:lstStyle/>
                    <a:p>
                      <a:pPr algn="l" fontAlgn="t"/>
                      <a:r>
                        <a:rPr lang="en-US" sz="1600">
                          <a:effectLst/>
                        </a:rPr>
                        <a:t>4</a:t>
                      </a:r>
                    </a:p>
                  </a:txBody>
                  <a:tcPr marL="31651" marR="31651" marT="31643" marB="31643">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tc>
                  <a:txBody>
                    <a:bodyPr/>
                    <a:lstStyle/>
                    <a:p>
                      <a:pPr algn="l" fontAlgn="ctr"/>
                      <a:r>
                        <a:rPr lang="en-GB" sz="1400" b="0" i="0" u="none" strike="noStrike">
                          <a:solidFill>
                            <a:schemeClr val="tx1"/>
                          </a:solidFill>
                          <a:effectLst/>
                          <a:latin typeface="Calibri"/>
                        </a:rPr>
                        <a:t>DSV</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tc>
                  <a:txBody>
                    <a:bodyPr/>
                    <a:lstStyle/>
                    <a:p>
                      <a:pPr algn="ctr" fontAlgn="ctr"/>
                      <a:r>
                        <a:rPr lang="en-GB" sz="1400" b="0" i="0" u="none" strike="noStrike">
                          <a:solidFill>
                            <a:schemeClr val="tx1"/>
                          </a:solidFill>
                          <a:effectLst/>
                          <a:latin typeface="Calibri"/>
                        </a:rPr>
                        <a:t>1,071,266</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10004"/>
                  </a:ext>
                </a:extLst>
              </a:tr>
              <a:tr h="385231">
                <a:tc>
                  <a:txBody>
                    <a:bodyPr/>
                    <a:lstStyle/>
                    <a:p>
                      <a:pPr algn="l" fontAlgn="t"/>
                      <a:r>
                        <a:rPr lang="en-US" sz="1600">
                          <a:effectLst/>
                        </a:rPr>
                        <a:t>5</a:t>
                      </a:r>
                    </a:p>
                  </a:txBody>
                  <a:tcPr marL="31651" marR="31651" marT="31643" marB="31643">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algn="l" fontAlgn="ctr"/>
                      <a:r>
                        <a:rPr lang="en-GB" sz="1400" b="0" i="0" u="none" strike="noStrike">
                          <a:solidFill>
                            <a:schemeClr val="tx1"/>
                          </a:solidFill>
                          <a:effectLst/>
                          <a:latin typeface="Calibri"/>
                        </a:rPr>
                        <a:t>UPS Supply Chain Solutions</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algn="ctr" fontAlgn="ctr"/>
                      <a:r>
                        <a:rPr lang="en-GB" sz="1400" b="0" i="0" u="none" strike="noStrike">
                          <a:solidFill>
                            <a:schemeClr val="tx1"/>
                          </a:solidFill>
                          <a:effectLst/>
                          <a:latin typeface="Calibri"/>
                        </a:rPr>
                        <a:t>965,700</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288295">
                <a:tc>
                  <a:txBody>
                    <a:bodyPr/>
                    <a:lstStyle/>
                    <a:p>
                      <a:pPr algn="l" fontAlgn="t"/>
                      <a:r>
                        <a:rPr lang="en-US" sz="1600">
                          <a:effectLst/>
                        </a:rPr>
                        <a:t>6</a:t>
                      </a:r>
                    </a:p>
                  </a:txBody>
                  <a:tcPr marL="31651" marR="31651" marT="31643" marB="31643">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tc>
                  <a:txBody>
                    <a:bodyPr/>
                    <a:lstStyle/>
                    <a:p>
                      <a:pPr algn="l" fontAlgn="ctr"/>
                      <a:r>
                        <a:rPr lang="en-GB" sz="1400" b="0" i="0" u="none" strike="noStrike">
                          <a:solidFill>
                            <a:schemeClr val="tx1"/>
                          </a:solidFill>
                          <a:effectLst/>
                          <a:latin typeface="Calibri"/>
                        </a:rPr>
                        <a:t>Expeditors</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tc>
                  <a:txBody>
                    <a:bodyPr/>
                    <a:lstStyle/>
                    <a:p>
                      <a:pPr algn="ctr" fontAlgn="ctr"/>
                      <a:r>
                        <a:rPr lang="en-GB" sz="1400" b="0" i="0" u="none" strike="noStrike">
                          <a:solidFill>
                            <a:schemeClr val="tx1"/>
                          </a:solidFill>
                          <a:effectLst/>
                          <a:latin typeface="Calibri"/>
                        </a:rPr>
                        <a:t>955,391</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10006"/>
                  </a:ext>
                </a:extLst>
              </a:tr>
              <a:tr h="288295">
                <a:tc>
                  <a:txBody>
                    <a:bodyPr/>
                    <a:lstStyle/>
                    <a:p>
                      <a:pPr algn="l" fontAlgn="t"/>
                      <a:r>
                        <a:rPr lang="en-US" sz="1600">
                          <a:effectLst/>
                        </a:rPr>
                        <a:t>7</a:t>
                      </a:r>
                    </a:p>
                  </a:txBody>
                  <a:tcPr marL="31651" marR="31651" marT="31643" marB="31643">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algn="l" fontAlgn="ctr"/>
                      <a:r>
                        <a:rPr lang="en-GB" sz="1400" b="0" i="0" u="none" strike="noStrike">
                          <a:solidFill>
                            <a:schemeClr val="tx1"/>
                          </a:solidFill>
                          <a:effectLst/>
                          <a:latin typeface="Calibri"/>
                        </a:rPr>
                        <a:t>Nippon Express</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algn="ctr" fontAlgn="ctr"/>
                      <a:r>
                        <a:rPr lang="en-GB" sz="1400" b="0" i="0" u="none" strike="noStrike">
                          <a:solidFill>
                            <a:schemeClr val="tx1"/>
                          </a:solidFill>
                          <a:effectLst/>
                          <a:latin typeface="Calibri"/>
                        </a:rPr>
                        <a:t>752,942</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45340">
                <a:tc>
                  <a:txBody>
                    <a:bodyPr/>
                    <a:lstStyle/>
                    <a:p>
                      <a:pPr algn="l" fontAlgn="t"/>
                      <a:r>
                        <a:rPr lang="en-US" sz="1600">
                          <a:effectLst/>
                        </a:rPr>
                        <a:t>8</a:t>
                      </a:r>
                    </a:p>
                  </a:txBody>
                  <a:tcPr marL="31651" marR="31651" marT="31643" marB="31643">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tc>
                  <a:txBody>
                    <a:bodyPr/>
                    <a:lstStyle/>
                    <a:p>
                      <a:pPr algn="l" fontAlgn="ctr"/>
                      <a:r>
                        <a:rPr lang="en-GB" sz="1400" b="0" i="0" u="none" strike="noStrike">
                          <a:solidFill>
                            <a:schemeClr val="tx1"/>
                          </a:solidFill>
                          <a:effectLst/>
                          <a:latin typeface="Calibri"/>
                        </a:rPr>
                        <a:t>Sinotrans</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tc>
                  <a:txBody>
                    <a:bodyPr/>
                    <a:lstStyle/>
                    <a:p>
                      <a:pPr algn="ctr" fontAlgn="ctr"/>
                      <a:r>
                        <a:rPr lang="en-GB" sz="1400" b="0" i="0" u="none" strike="noStrike">
                          <a:solidFill>
                            <a:schemeClr val="tx1"/>
                          </a:solidFill>
                          <a:effectLst/>
                          <a:latin typeface="Calibri"/>
                        </a:rPr>
                        <a:t>502,000</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10008"/>
                  </a:ext>
                </a:extLst>
              </a:tr>
              <a:tr h="361954">
                <a:tc>
                  <a:txBody>
                    <a:bodyPr/>
                    <a:lstStyle/>
                    <a:p>
                      <a:pPr algn="l" fontAlgn="t"/>
                      <a:r>
                        <a:rPr lang="en-US" sz="1600">
                          <a:effectLst/>
                        </a:rPr>
                        <a:t>9</a:t>
                      </a:r>
                    </a:p>
                  </a:txBody>
                  <a:tcPr marL="31651" marR="31651" marT="31643" marB="31643">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algn="l" fontAlgn="ctr"/>
                      <a:r>
                        <a:rPr lang="en-GB" sz="1400" b="0" i="0" u="none" strike="noStrike">
                          <a:solidFill>
                            <a:schemeClr val="tx1"/>
                          </a:solidFill>
                          <a:effectLst/>
                          <a:latin typeface="Calibri"/>
                        </a:rPr>
                        <a:t>CEVA Logistics</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tc>
                  <a:txBody>
                    <a:bodyPr/>
                    <a:lstStyle/>
                    <a:p>
                      <a:pPr algn="ctr" fontAlgn="ctr"/>
                      <a:r>
                        <a:rPr lang="en-GB" sz="1400" b="0" i="0" u="none" strike="noStrike">
                          <a:solidFill>
                            <a:schemeClr val="tx1"/>
                          </a:solidFill>
                          <a:effectLst/>
                          <a:latin typeface="Calibri"/>
                        </a:rPr>
                        <a:t>416,000</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r h="346842">
                <a:tc>
                  <a:txBody>
                    <a:bodyPr/>
                    <a:lstStyle/>
                    <a:p>
                      <a:pPr algn="l" fontAlgn="t"/>
                      <a:r>
                        <a:rPr lang="en-US" sz="1600">
                          <a:effectLst/>
                        </a:rPr>
                        <a:t>10</a:t>
                      </a:r>
                    </a:p>
                  </a:txBody>
                  <a:tcPr marL="31651" marR="31651" marT="31643" marB="31643">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tc>
                  <a:txBody>
                    <a:bodyPr/>
                    <a:lstStyle/>
                    <a:p>
                      <a:pPr algn="l" fontAlgn="ctr"/>
                      <a:r>
                        <a:rPr lang="en-GB" sz="1400" b="0" i="0" u="none" strike="noStrike">
                          <a:solidFill>
                            <a:schemeClr val="tx1"/>
                          </a:solidFill>
                          <a:effectLst/>
                          <a:latin typeface="Calibri"/>
                        </a:rPr>
                        <a:t>Kerry Logistics</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tc>
                  <a:txBody>
                    <a:bodyPr/>
                    <a:lstStyle/>
                    <a:p>
                      <a:pPr algn="ctr" fontAlgn="ctr"/>
                      <a:r>
                        <a:rPr lang="en-GB" sz="1400" b="0" i="0" u="none" strike="noStrike">
                          <a:solidFill>
                            <a:schemeClr val="tx1"/>
                          </a:solidFill>
                          <a:effectLst/>
                          <a:latin typeface="Calibri"/>
                        </a:rPr>
                        <a:t>409,408</a:t>
                      </a:r>
                    </a:p>
                  </a:txBody>
                  <a:tcPr marL="9525" marR="9525" marT="9525" marB="0" anchor="ctr">
                    <a:lnL>
                      <a:noFill/>
                    </a:lnL>
                    <a:lnR>
                      <a:noFill/>
                    </a:lnR>
                    <a:lnT w="7620" cap="flat" cmpd="sng" algn="ctr">
                      <a:solidFill>
                        <a:srgbClr val="DDDDDD"/>
                      </a:solidFill>
                      <a:prstDash val="solid"/>
                      <a:round/>
                      <a:headEnd type="none" w="med" len="med"/>
                      <a:tailEnd type="none" w="med" len="med"/>
                    </a:lnT>
                    <a:lnB w="7620"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865938624"/>
      </p:ext>
    </p:extLst>
  </p:cSld>
  <p:clrMapOvr>
    <a:masterClrMapping/>
  </p:clrMapOvr>
  <p:transition spd="med">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noChangeArrowheads="1"/>
          </p:cNvSpPr>
          <p:nvPr>
            <p:ph type="title" idx="4294967295"/>
          </p:nvPr>
        </p:nvSpPr>
        <p:spPr/>
        <p:txBody>
          <a:bodyPr/>
          <a:lstStyle/>
          <a:p>
            <a:r>
              <a:rPr lang="en-US" altLang="en-US" dirty="0"/>
              <a:t>Key Documents</a:t>
            </a:r>
            <a:endParaRPr lang="en-GB" altLang="en-US" dirty="0"/>
          </a:p>
        </p:txBody>
      </p:sp>
      <p:sp>
        <p:nvSpPr>
          <p:cNvPr id="7171" name="Content Placeholder 2"/>
          <p:cNvSpPr>
            <a:spLocks noGrp="1" noChangeArrowheads="1"/>
          </p:cNvSpPr>
          <p:nvPr>
            <p:ph idx="4294967295"/>
          </p:nvPr>
        </p:nvSpPr>
        <p:spPr>
          <a:xfrm>
            <a:off x="457200" y="1182414"/>
            <a:ext cx="8150772" cy="5092262"/>
          </a:xfrm>
        </p:spPr>
        <p:txBody>
          <a:bodyPr>
            <a:normAutofit lnSpcReduction="10000"/>
          </a:bodyPr>
          <a:lstStyle/>
          <a:p>
            <a:pPr marL="342900" indent="-342900">
              <a:buFont typeface="Arial" panose="020B0604020202020204" pitchFamily="34" charset="0"/>
              <a:buChar char="•"/>
            </a:pPr>
            <a:r>
              <a:rPr lang="en-GB" altLang="en-US" sz="2000" b="1" dirty="0"/>
              <a:t>Air waybill (AWB). </a:t>
            </a:r>
            <a:r>
              <a:rPr lang="en-GB" sz="2000" dirty="0"/>
              <a:t>A document prepared by or on behalf of a shipper that evidences the contract between the shipper and aircraft operator(s) for the carriage of goods for the routes of the operator(s). AWBs have several purposes, but their two main functions are: </a:t>
            </a:r>
          </a:p>
          <a:p>
            <a:pPr marL="1085850" lvl="1" indent="-342900">
              <a:buFont typeface="Arial" panose="020B0604020202020204" pitchFamily="34" charset="0"/>
              <a:buChar char="•"/>
            </a:pPr>
            <a:r>
              <a:rPr lang="en-GB" sz="2000" dirty="0"/>
              <a:t>contract of carriage (behind every original AWB are the conditions of contract for carriage), and as </a:t>
            </a:r>
          </a:p>
          <a:p>
            <a:pPr marL="1085850" lvl="1" indent="-342900">
              <a:buFont typeface="Arial" panose="020B0604020202020204" pitchFamily="34" charset="0"/>
              <a:buChar char="•"/>
            </a:pPr>
            <a:r>
              <a:rPr lang="en-GB" sz="2000" dirty="0"/>
              <a:t>evidence of the receipt of goods. </a:t>
            </a:r>
          </a:p>
          <a:p>
            <a:pPr marL="361950" indent="-361950"/>
            <a:r>
              <a:rPr lang="en-GB" sz="2000" dirty="0"/>
              <a:t>	An AWB is the most important document issued by an aircraft operator either directly or through its authorized agent (freight forwarder), and covers the transport of cargo from airport to airport. </a:t>
            </a:r>
          </a:p>
          <a:p>
            <a:pPr marL="342900" indent="-342900">
              <a:buFont typeface="Arial" panose="020B0604020202020204" pitchFamily="34" charset="0"/>
              <a:buChar char="•"/>
            </a:pPr>
            <a:r>
              <a:rPr lang="en-GB" altLang="en-US" sz="2000" b="1" dirty="0"/>
              <a:t>Air cargo manifest. </a:t>
            </a:r>
            <a:r>
              <a:rPr lang="en-GB" sz="2000" dirty="0"/>
              <a:t>A document issued by an aircraft operator, containing the details of consignments loaded on to a specified flight. It provides a list of all the AWB numbers referring to the goods loaded on to an aircraft. The nature of the goods, weight, and number of pieces composing each consignment on a specified flight, and the unit of loading used, are also identified in this document.</a:t>
            </a:r>
            <a:endParaRPr lang="en-GB" altLang="en-US" sz="2000" b="1" dirty="0"/>
          </a:p>
          <a:p>
            <a:pPr marL="342900" indent="-342900">
              <a:buFont typeface="Arial" panose="020B0604020202020204" pitchFamily="34" charset="0"/>
              <a:buChar char="•"/>
            </a:pPr>
            <a:endParaRPr lang="en-GB" altLang="en-US" sz="2000" dirty="0"/>
          </a:p>
        </p:txBody>
      </p:sp>
    </p:spTree>
    <p:extLst>
      <p:ext uri="{BB962C8B-B14F-4D97-AF65-F5344CB8AC3E}">
        <p14:creationId xmlns:p14="http://schemas.microsoft.com/office/powerpoint/2010/main" val="121436441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noChangeArrowheads="1"/>
          </p:cNvSpPr>
          <p:nvPr>
            <p:ph type="title"/>
          </p:nvPr>
        </p:nvSpPr>
        <p:spPr/>
        <p:txBody>
          <a:bodyPr/>
          <a:lstStyle/>
          <a:p>
            <a:r>
              <a:rPr lang="en-GB" altLang="en-US" dirty="0"/>
              <a:t>Directional Imbalances</a:t>
            </a:r>
          </a:p>
        </p:txBody>
      </p:sp>
      <p:sp>
        <p:nvSpPr>
          <p:cNvPr id="21507" name="Content Placeholder 2"/>
          <p:cNvSpPr>
            <a:spLocks noGrp="1" noChangeArrowheads="1"/>
          </p:cNvSpPr>
          <p:nvPr>
            <p:ph idx="1"/>
          </p:nvPr>
        </p:nvSpPr>
        <p:spPr/>
        <p:txBody>
          <a:bodyPr/>
          <a:lstStyle/>
          <a:p>
            <a:endParaRPr lang="en-GB" altLang="en-US"/>
          </a:p>
        </p:txBody>
      </p:sp>
      <p:pic>
        <p:nvPicPr>
          <p:cNvPr id="2150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124" y="957019"/>
            <a:ext cx="8191496" cy="395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5779590" y="6581001"/>
            <a:ext cx="3168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200">
                <a:solidFill>
                  <a:schemeClr val="tx1"/>
                </a:solidFill>
                <a:latin typeface="Arial" charset="0"/>
              </a:defRPr>
            </a:lvl1pPr>
            <a:lvl2pPr marL="742950" indent="-285750" eaLnBrk="0" hangingPunct="0">
              <a:spcBef>
                <a:spcPct val="20000"/>
              </a:spcBef>
              <a:buChar char="–"/>
              <a:defRPr sz="2000">
                <a:solidFill>
                  <a:schemeClr val="tx1"/>
                </a:solidFill>
                <a:latin typeface="Arial" charset="0"/>
              </a:defRPr>
            </a:lvl2pPr>
            <a:lvl3pPr marL="1143000" indent="-228600" eaLnBrk="0" hangingPunct="0">
              <a:spcBef>
                <a:spcPct val="20000"/>
              </a:spcBef>
              <a:buChar char="•"/>
              <a:defRPr>
                <a:solidFill>
                  <a:schemeClr val="tx1"/>
                </a:solidFill>
                <a:latin typeface="Arial" charset="0"/>
              </a:defRPr>
            </a:lvl3pPr>
            <a:lvl4pPr marL="1600200" indent="-228600" eaLnBrk="0" hangingPunct="0">
              <a:spcBef>
                <a:spcPct val="20000"/>
              </a:spcBef>
              <a:buChar char="–"/>
              <a:defRPr>
                <a:solidFill>
                  <a:schemeClr val="tx1"/>
                </a:solidFill>
                <a:latin typeface="Arial" charset="0"/>
              </a:defRPr>
            </a:lvl4pPr>
            <a:lvl5pPr marL="2057400" indent="-228600" eaLnBrk="0" hangingPunct="0">
              <a:spcBef>
                <a:spcPct val="20000"/>
              </a:spcBef>
              <a:buChar char="»"/>
              <a:defRPr>
                <a:solidFill>
                  <a:schemeClr val="tx1"/>
                </a:solidFill>
                <a:latin typeface="Arial" charset="0"/>
              </a:defRPr>
            </a:lvl5pPr>
            <a:lvl6pPr marL="2514600" indent="-228600" eaLnBrk="0" fontAlgn="base" hangingPunct="0">
              <a:spcBef>
                <a:spcPct val="20000"/>
              </a:spcBef>
              <a:spcAft>
                <a:spcPct val="0"/>
              </a:spcAft>
              <a:buChar char="»"/>
              <a:defRPr>
                <a:solidFill>
                  <a:schemeClr val="tx1"/>
                </a:solidFill>
                <a:latin typeface="Arial" charset="0"/>
              </a:defRPr>
            </a:lvl6pPr>
            <a:lvl7pPr marL="2971800" indent="-228600" eaLnBrk="0" fontAlgn="base" hangingPunct="0">
              <a:spcBef>
                <a:spcPct val="20000"/>
              </a:spcBef>
              <a:spcAft>
                <a:spcPct val="0"/>
              </a:spcAft>
              <a:buChar char="»"/>
              <a:defRPr>
                <a:solidFill>
                  <a:schemeClr val="tx1"/>
                </a:solidFill>
                <a:latin typeface="Arial" charset="0"/>
              </a:defRPr>
            </a:lvl7pPr>
            <a:lvl8pPr marL="3429000" indent="-228600" eaLnBrk="0" fontAlgn="base" hangingPunct="0">
              <a:spcBef>
                <a:spcPct val="20000"/>
              </a:spcBef>
              <a:spcAft>
                <a:spcPct val="0"/>
              </a:spcAft>
              <a:buChar char="»"/>
              <a:defRPr>
                <a:solidFill>
                  <a:schemeClr val="tx1"/>
                </a:solidFill>
                <a:latin typeface="Arial" charset="0"/>
              </a:defRPr>
            </a:lvl8pPr>
            <a:lvl9pPr marL="3886200" indent="-228600" eaLnBrk="0" fontAlgn="base" hangingPunct="0">
              <a:spcBef>
                <a:spcPct val="20000"/>
              </a:spcBef>
              <a:spcAft>
                <a:spcPct val="0"/>
              </a:spcAft>
              <a:buChar char="»"/>
              <a:defRPr>
                <a:solidFill>
                  <a:schemeClr val="tx1"/>
                </a:solidFill>
                <a:latin typeface="Arial" charset="0"/>
              </a:defRPr>
            </a:lvl9pPr>
          </a:lstStyle>
          <a:p>
            <a:pPr eaLnBrk="1" hangingPunct="1">
              <a:spcBef>
                <a:spcPct val="50000"/>
              </a:spcBef>
              <a:buFontTx/>
              <a:buNone/>
            </a:pPr>
            <a:r>
              <a:rPr lang="en-GB" altLang="en-US" sz="1200">
                <a:solidFill>
                  <a:schemeClr val="bg1"/>
                </a:solidFill>
              </a:rPr>
              <a:t>Source: IATA Annual Review 2019</a:t>
            </a:r>
            <a:endParaRPr lang="en-US" altLang="en-US" sz="1200">
              <a:solidFill>
                <a:schemeClr val="bg1"/>
              </a:solidFill>
            </a:endParaRP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277" y="3669216"/>
            <a:ext cx="3362434" cy="2977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1687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lide Number Placeholder 5"/>
          <p:cNvSpPr>
            <a:spLocks noGrp="1"/>
          </p:cNvSpPr>
          <p:nvPr>
            <p:ph type="sldNum" sz="quarter" idx="4294967295"/>
          </p:nvPr>
        </p:nvSpPr>
        <p:spPr>
          <a:xfrm>
            <a:off x="6543574" y="6248400"/>
            <a:ext cx="1899747" cy="457200"/>
          </a:xfrm>
          <a:prstGeom prst="rect">
            <a:avLst/>
          </a:prstGeom>
        </p:spPr>
        <p:txBody>
          <a:bodyPr/>
          <a:lstStyle/>
          <a:p>
            <a:fld id="{4C750C82-53C4-43DC-9B29-035FEB806B3C}" type="slidenum">
              <a:rPr lang="en-GB"/>
              <a:pPr/>
              <a:t>3</a:t>
            </a:fld>
            <a:endParaRPr lang="en-GB"/>
          </a:p>
        </p:txBody>
      </p:sp>
      <p:graphicFrame>
        <p:nvGraphicFramePr>
          <p:cNvPr id="3" name="Table 2"/>
          <p:cNvGraphicFramePr>
            <a:graphicFrameLocks noGrp="1"/>
          </p:cNvGraphicFramePr>
          <p:nvPr>
            <p:extLst>
              <p:ext uri="{D42A27DB-BD31-4B8C-83A1-F6EECF244321}">
                <p14:modId xmlns:p14="http://schemas.microsoft.com/office/powerpoint/2010/main" val="2745392789"/>
              </p:ext>
            </p:extLst>
          </p:nvPr>
        </p:nvGraphicFramePr>
        <p:xfrm>
          <a:off x="431000" y="1205286"/>
          <a:ext cx="3053179" cy="280416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792480">
                  <a:extLst>
                    <a:ext uri="{9D8B030D-6E8A-4147-A177-3AD203B41FA5}">
                      <a16:colId xmlns:a16="http://schemas.microsoft.com/office/drawing/2014/main" val="20001"/>
                    </a:ext>
                  </a:extLst>
                </a:gridCol>
                <a:gridCol w="1041499">
                  <a:extLst>
                    <a:ext uri="{9D8B030D-6E8A-4147-A177-3AD203B41FA5}">
                      <a16:colId xmlns:a16="http://schemas.microsoft.com/office/drawing/2014/main" val="20002"/>
                    </a:ext>
                  </a:extLst>
                </a:gridCol>
              </a:tblGrid>
              <a:tr h="370840">
                <a:tc>
                  <a:txBody>
                    <a:bodyPr/>
                    <a:lstStyle/>
                    <a:p>
                      <a:r>
                        <a:rPr lang="en-GB" sz="1600"/>
                        <a:t>Period</a:t>
                      </a:r>
                    </a:p>
                  </a:txBody>
                  <a:tcPr/>
                </a:tc>
                <a:tc>
                  <a:txBody>
                    <a:bodyPr/>
                    <a:lstStyle/>
                    <a:p>
                      <a:r>
                        <a:rPr lang="en-GB" sz="1600"/>
                        <a:t>World </a:t>
                      </a:r>
                      <a:br>
                        <a:rPr lang="en-GB" sz="1600"/>
                      </a:br>
                      <a:r>
                        <a:rPr lang="en-GB" sz="1600"/>
                        <a:t>GDP</a:t>
                      </a:r>
                    </a:p>
                  </a:txBody>
                  <a:tcPr/>
                </a:tc>
                <a:tc>
                  <a:txBody>
                    <a:bodyPr/>
                    <a:lstStyle/>
                    <a:p>
                      <a:r>
                        <a:rPr lang="en-GB" sz="1600"/>
                        <a:t>Freight Tonne Km</a:t>
                      </a:r>
                    </a:p>
                  </a:txBody>
                  <a:tcPr/>
                </a:tc>
                <a:extLst>
                  <a:ext uri="{0D108BD9-81ED-4DB2-BD59-A6C34878D82A}">
                    <a16:rowId xmlns:a16="http://schemas.microsoft.com/office/drawing/2014/main" val="10000"/>
                  </a:ext>
                </a:extLst>
              </a:tr>
              <a:tr h="370840">
                <a:tc>
                  <a:txBody>
                    <a:bodyPr/>
                    <a:lstStyle/>
                    <a:p>
                      <a:r>
                        <a:rPr lang="en-GB" sz="1600"/>
                        <a:t>1960-1969</a:t>
                      </a:r>
                    </a:p>
                  </a:txBody>
                  <a:tcPr/>
                </a:tc>
                <a:tc>
                  <a:txBody>
                    <a:bodyPr/>
                    <a:lstStyle/>
                    <a:p>
                      <a:pPr algn="ctr"/>
                      <a:r>
                        <a:rPr lang="en-GB" sz="1600"/>
                        <a:t>4.8</a:t>
                      </a:r>
                    </a:p>
                  </a:txBody>
                  <a:tcPr/>
                </a:tc>
                <a:tc>
                  <a:txBody>
                    <a:bodyPr/>
                    <a:lstStyle/>
                    <a:p>
                      <a:pPr algn="ctr"/>
                      <a:r>
                        <a:rPr lang="en-GB" sz="1600"/>
                        <a:t>17.8</a:t>
                      </a:r>
                    </a:p>
                  </a:txBody>
                  <a:tcPr/>
                </a:tc>
                <a:extLst>
                  <a:ext uri="{0D108BD9-81ED-4DB2-BD59-A6C34878D82A}">
                    <a16:rowId xmlns:a16="http://schemas.microsoft.com/office/drawing/2014/main" val="10001"/>
                  </a:ext>
                </a:extLst>
              </a:tr>
              <a:tr h="370840">
                <a:tc>
                  <a:txBody>
                    <a:bodyPr/>
                    <a:lstStyle/>
                    <a:p>
                      <a:r>
                        <a:rPr lang="en-GB" sz="1600"/>
                        <a:t>1970-1979</a:t>
                      </a:r>
                    </a:p>
                  </a:txBody>
                  <a:tcPr/>
                </a:tc>
                <a:tc>
                  <a:txBody>
                    <a:bodyPr/>
                    <a:lstStyle/>
                    <a:p>
                      <a:pPr algn="ctr"/>
                      <a:r>
                        <a:rPr lang="en-GB" sz="1600"/>
                        <a:t>3.6</a:t>
                      </a:r>
                    </a:p>
                  </a:txBody>
                  <a:tcPr/>
                </a:tc>
                <a:tc>
                  <a:txBody>
                    <a:bodyPr/>
                    <a:lstStyle/>
                    <a:p>
                      <a:pPr algn="ctr"/>
                      <a:r>
                        <a:rPr lang="en-GB" sz="1600"/>
                        <a:t>10.9</a:t>
                      </a:r>
                    </a:p>
                  </a:txBody>
                  <a:tcPr/>
                </a:tc>
                <a:extLst>
                  <a:ext uri="{0D108BD9-81ED-4DB2-BD59-A6C34878D82A}">
                    <a16:rowId xmlns:a16="http://schemas.microsoft.com/office/drawing/2014/main" val="10002"/>
                  </a:ext>
                </a:extLst>
              </a:tr>
              <a:tr h="370840">
                <a:tc>
                  <a:txBody>
                    <a:bodyPr/>
                    <a:lstStyle/>
                    <a:p>
                      <a:r>
                        <a:rPr lang="en-GB" sz="1600"/>
                        <a:t>1980-1989</a:t>
                      </a:r>
                    </a:p>
                  </a:txBody>
                  <a:tcPr/>
                </a:tc>
                <a:tc>
                  <a:txBody>
                    <a:bodyPr/>
                    <a:lstStyle/>
                    <a:p>
                      <a:pPr algn="ctr"/>
                      <a:r>
                        <a:rPr lang="en-GB" sz="1600"/>
                        <a:t>2.4</a:t>
                      </a:r>
                    </a:p>
                  </a:txBody>
                  <a:tcPr/>
                </a:tc>
                <a:tc>
                  <a:txBody>
                    <a:bodyPr/>
                    <a:lstStyle/>
                    <a:p>
                      <a:pPr algn="ctr"/>
                      <a:r>
                        <a:rPr lang="en-GB" sz="1600"/>
                        <a:t>7.9</a:t>
                      </a:r>
                    </a:p>
                  </a:txBody>
                  <a:tcPr/>
                </a:tc>
                <a:extLst>
                  <a:ext uri="{0D108BD9-81ED-4DB2-BD59-A6C34878D82A}">
                    <a16:rowId xmlns:a16="http://schemas.microsoft.com/office/drawing/2014/main" val="10003"/>
                  </a:ext>
                </a:extLst>
              </a:tr>
              <a:tr h="370840">
                <a:tc>
                  <a:txBody>
                    <a:bodyPr/>
                    <a:lstStyle/>
                    <a:p>
                      <a:r>
                        <a:rPr lang="en-GB" sz="1600"/>
                        <a:t>1990-1999</a:t>
                      </a:r>
                    </a:p>
                  </a:txBody>
                  <a:tcPr/>
                </a:tc>
                <a:tc>
                  <a:txBody>
                    <a:bodyPr/>
                    <a:lstStyle/>
                    <a:p>
                      <a:pPr algn="ctr"/>
                      <a:r>
                        <a:rPr lang="en-GB" sz="1600"/>
                        <a:t>2.6</a:t>
                      </a:r>
                    </a:p>
                  </a:txBody>
                  <a:tcPr/>
                </a:tc>
                <a:tc>
                  <a:txBody>
                    <a:bodyPr/>
                    <a:lstStyle/>
                    <a:p>
                      <a:pPr algn="ctr"/>
                      <a:r>
                        <a:rPr lang="en-GB" sz="1600"/>
                        <a:t>7.3</a:t>
                      </a:r>
                    </a:p>
                  </a:txBody>
                  <a:tcPr/>
                </a:tc>
                <a:extLst>
                  <a:ext uri="{0D108BD9-81ED-4DB2-BD59-A6C34878D82A}">
                    <a16:rowId xmlns:a16="http://schemas.microsoft.com/office/drawing/2014/main" val="10004"/>
                  </a:ext>
                </a:extLst>
              </a:tr>
              <a:tr h="370840">
                <a:tc>
                  <a:txBody>
                    <a:bodyPr/>
                    <a:lstStyle/>
                    <a:p>
                      <a:r>
                        <a:rPr lang="en-GB" sz="1600"/>
                        <a:t>2000-2009</a:t>
                      </a:r>
                    </a:p>
                  </a:txBody>
                  <a:tcPr/>
                </a:tc>
                <a:tc>
                  <a:txBody>
                    <a:bodyPr/>
                    <a:lstStyle/>
                    <a:p>
                      <a:pPr algn="ctr"/>
                      <a:r>
                        <a:rPr lang="en-GB" sz="1600"/>
                        <a:t>2.9</a:t>
                      </a:r>
                    </a:p>
                  </a:txBody>
                  <a:tcPr/>
                </a:tc>
                <a:tc>
                  <a:txBody>
                    <a:bodyPr/>
                    <a:lstStyle/>
                    <a:p>
                      <a:pPr algn="ctr"/>
                      <a:r>
                        <a:rPr lang="en-GB" sz="1600"/>
                        <a:t>5.0</a:t>
                      </a:r>
                    </a:p>
                  </a:txBody>
                  <a:tcPr/>
                </a:tc>
                <a:extLst>
                  <a:ext uri="{0D108BD9-81ED-4DB2-BD59-A6C34878D82A}">
                    <a16:rowId xmlns:a16="http://schemas.microsoft.com/office/drawing/2014/main" val="10005"/>
                  </a:ext>
                </a:extLst>
              </a:tr>
              <a:tr h="370840">
                <a:tc>
                  <a:txBody>
                    <a:bodyPr/>
                    <a:lstStyle/>
                    <a:p>
                      <a:r>
                        <a:rPr lang="en-GB" sz="1600"/>
                        <a:t>2010-2019</a:t>
                      </a:r>
                    </a:p>
                  </a:txBody>
                  <a:tcPr/>
                </a:tc>
                <a:tc>
                  <a:txBody>
                    <a:bodyPr/>
                    <a:lstStyle/>
                    <a:p>
                      <a:pPr algn="ctr"/>
                      <a:r>
                        <a:rPr lang="en-GB" sz="1600"/>
                        <a:t>2.95</a:t>
                      </a:r>
                    </a:p>
                  </a:txBody>
                  <a:tcPr/>
                </a:tc>
                <a:tc>
                  <a:txBody>
                    <a:bodyPr/>
                    <a:lstStyle/>
                    <a:p>
                      <a:pPr algn="ctr"/>
                      <a:r>
                        <a:rPr lang="en-GB" sz="1600"/>
                        <a:t>2.1</a:t>
                      </a:r>
                    </a:p>
                  </a:txBody>
                  <a:tcPr/>
                </a:tc>
                <a:extLst>
                  <a:ext uri="{0D108BD9-81ED-4DB2-BD59-A6C34878D82A}">
                    <a16:rowId xmlns:a16="http://schemas.microsoft.com/office/drawing/2014/main" val="10006"/>
                  </a:ext>
                </a:extLst>
              </a:tr>
            </a:tbl>
          </a:graphicData>
        </a:graphic>
      </p:graphicFrame>
      <p:sp>
        <p:nvSpPr>
          <p:cNvPr id="32" name="Title 1"/>
          <p:cNvSpPr txBox="1">
            <a:spLocks/>
          </p:cNvSpPr>
          <p:nvPr/>
        </p:nvSpPr>
        <p:spPr>
          <a:xfrm>
            <a:off x="430999" y="204175"/>
            <a:ext cx="6653213" cy="1143000"/>
          </a:xfrm>
          <a:prstGeom prst="rect">
            <a:avLst/>
          </a:prstGeom>
        </p:spPr>
        <p:txBody>
          <a:bodyPr vert="horz" lIns="91440" tIns="45720" rIns="91440" bIns="45720" rtlCol="0" anchor="t" anchorCtr="0">
            <a:normAutofit fontScale="92500"/>
          </a:bodyPr>
          <a:lstStyle>
            <a:lvl1pPr algn="l" defTabSz="457200" rtl="0" eaLnBrk="1" latinLnBrk="0" hangingPunct="1">
              <a:spcBef>
                <a:spcPct val="0"/>
              </a:spcBef>
              <a:buNone/>
              <a:defRPr sz="3200" b="1" i="0" kern="1200">
                <a:solidFill>
                  <a:schemeClr val="tx2"/>
                </a:solidFill>
                <a:latin typeface="Calibri"/>
                <a:ea typeface="+mj-ea"/>
                <a:cs typeface="Calibri"/>
              </a:defRPr>
            </a:lvl1pPr>
          </a:lstStyle>
          <a:p>
            <a:r>
              <a:rPr lang="en-GB" dirty="0"/>
              <a:t>World Economic and Air Cargo Growth</a:t>
            </a:r>
          </a:p>
          <a:p>
            <a:r>
              <a:rPr lang="en-GB" sz="2400" b="0" dirty="0"/>
              <a:t>Average annual growth rates (%) </a:t>
            </a:r>
          </a:p>
        </p:txBody>
      </p:sp>
      <p:graphicFrame>
        <p:nvGraphicFramePr>
          <p:cNvPr id="33" name="Chart 32"/>
          <p:cNvGraphicFramePr>
            <a:graphicFrameLocks/>
          </p:cNvGraphicFramePr>
          <p:nvPr>
            <p:extLst>
              <p:ext uri="{D42A27DB-BD31-4B8C-83A1-F6EECF244321}">
                <p14:modId xmlns:p14="http://schemas.microsoft.com/office/powerpoint/2010/main" val="3998013047"/>
              </p:ext>
            </p:extLst>
          </p:nvPr>
        </p:nvGraphicFramePr>
        <p:xfrm>
          <a:off x="3584184" y="3074276"/>
          <a:ext cx="5397101" cy="33598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39910788"/>
      </p:ext>
    </p:extLst>
  </p:cSld>
  <p:clrMapOvr>
    <a:masterClrMapping/>
  </p:clrMapOvr>
  <p:transition spd="med">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noChangeArrowheads="1"/>
          </p:cNvSpPr>
          <p:nvPr>
            <p:ph type="title"/>
          </p:nvPr>
        </p:nvSpPr>
        <p:spPr/>
        <p:txBody>
          <a:bodyPr/>
          <a:lstStyle/>
          <a:p>
            <a:r>
              <a:rPr lang="en-GB" altLang="en-US" dirty="0"/>
              <a:t>Polygonal Routes as a Solution</a:t>
            </a:r>
          </a:p>
        </p:txBody>
      </p:sp>
      <p:sp>
        <p:nvSpPr>
          <p:cNvPr id="21507" name="Content Placeholder 2"/>
          <p:cNvSpPr>
            <a:spLocks noGrp="1" noChangeArrowheads="1"/>
          </p:cNvSpPr>
          <p:nvPr>
            <p:ph idx="1"/>
          </p:nvPr>
        </p:nvSpPr>
        <p:spPr/>
        <p:txBody>
          <a:bodyPr/>
          <a:lstStyle/>
          <a:p>
            <a:endParaRPr lang="en-GB" altLang="en-US"/>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328" y="4480713"/>
            <a:ext cx="7751601" cy="1645450"/>
          </a:xfrm>
          <a:prstGeom prst="rect">
            <a:avLst/>
          </a:prstGeom>
          <a:noFill/>
          <a:ln w="9525">
            <a:solidFill>
              <a:srgbClr val="00B0F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6095" y="1150894"/>
            <a:ext cx="5377041" cy="3049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017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Air</a:t>
            </a:r>
            <a:r>
              <a:rPr lang="sr-Latn-RS" dirty="0"/>
              <a:t> </a:t>
            </a:r>
            <a:r>
              <a:rPr lang="sr-Latn-RS" dirty="0" err="1"/>
              <a:t>Cargo</a:t>
            </a:r>
            <a:r>
              <a:rPr lang="sr-Latn-RS" dirty="0"/>
              <a:t> </a:t>
            </a:r>
            <a:r>
              <a:rPr lang="sr-Latn-RS" dirty="0" err="1"/>
              <a:t>Tariffs</a:t>
            </a:r>
            <a:r>
              <a:rPr lang="sr-Latn-RS" dirty="0"/>
              <a:t> / </a:t>
            </a:r>
            <a:r>
              <a:rPr lang="sr-Latn-RS" dirty="0" err="1"/>
              <a:t>Rates</a:t>
            </a:r>
            <a:endParaRPr lang="en-GB" dirty="0"/>
          </a:p>
        </p:txBody>
      </p:sp>
      <p:sp>
        <p:nvSpPr>
          <p:cNvPr id="3" name="Content Placeholder 2"/>
          <p:cNvSpPr>
            <a:spLocks noGrp="1"/>
          </p:cNvSpPr>
          <p:nvPr>
            <p:ph idx="1"/>
          </p:nvPr>
        </p:nvSpPr>
        <p:spPr>
          <a:xfrm>
            <a:off x="457200" y="1213946"/>
            <a:ext cx="8188656" cy="4912218"/>
          </a:xfrm>
        </p:spPr>
        <p:txBody>
          <a:bodyPr>
            <a:normAutofit lnSpcReduction="10000"/>
          </a:bodyPr>
          <a:lstStyle/>
          <a:p>
            <a:pPr marL="342900" indent="-342900">
              <a:buFont typeface="Arial" panose="020B0604020202020204" pitchFamily="34" charset="0"/>
              <a:buChar char="•"/>
            </a:pPr>
            <a:r>
              <a:rPr lang="en-GB" altLang="en-US" sz="2000" dirty="0"/>
              <a:t>In the past Air Services Agreements usually included a restrictive tariff clause that  required  the  airline  to  submit  its  cargo  rates  to  the authorities in both origin country (i.e. its own government) and the destination country for approval. The business matter is discussed at IATA Cargo Tariff Coordination Conferences</a:t>
            </a:r>
          </a:p>
          <a:p>
            <a:pPr marL="342900" indent="-342900">
              <a:buFont typeface="Arial" panose="020B0604020202020204" pitchFamily="34" charset="0"/>
              <a:buChar char="•"/>
            </a:pPr>
            <a:r>
              <a:rPr lang="en-GB" altLang="en-US" sz="2000" dirty="0"/>
              <a:t>Nowadays, the IATA-coordinated rates have largely been replaced by contract rates by most major network airlines. </a:t>
            </a:r>
            <a:r>
              <a:rPr lang="en-US" altLang="en-US" sz="2000" dirty="0"/>
              <a:t>IATA tariffs are increasingly ignored on many of the major routes due to competition, however,  still relevant for many less developed markets and continue to provide a general guideline. </a:t>
            </a:r>
            <a:endParaRPr lang="en-GB" altLang="en-US" sz="2000" dirty="0"/>
          </a:p>
          <a:p>
            <a:pPr marL="342900" indent="-342900">
              <a:buFont typeface="Arial" panose="020B0604020202020204" pitchFamily="34" charset="0"/>
              <a:buChar char="•"/>
            </a:pPr>
            <a:r>
              <a:rPr lang="en-GB" altLang="en-US" sz="2000" dirty="0"/>
              <a:t>Still, the Air Cargo Tariff (TACT) document contains the detailed record of all cargo rates and rules that are agreed by airlines and is published by IATA three times a year. It contains the following rates:</a:t>
            </a:r>
            <a:endParaRPr lang="en-US" altLang="en-US" sz="2000" dirty="0"/>
          </a:p>
          <a:p>
            <a:pPr lvl="1"/>
            <a:r>
              <a:rPr lang="en-GB" altLang="en-US" u="sng" dirty="0"/>
              <a:t>general cargo rates</a:t>
            </a:r>
            <a:r>
              <a:rPr lang="en-GB" altLang="en-US" dirty="0"/>
              <a:t> </a:t>
            </a:r>
          </a:p>
          <a:p>
            <a:pPr lvl="1"/>
            <a:r>
              <a:rPr lang="en-GB" altLang="en-US" u="sng" dirty="0"/>
              <a:t>specific commodity rates</a:t>
            </a:r>
            <a:r>
              <a:rPr lang="en-GB" altLang="en-US" dirty="0"/>
              <a:t> </a:t>
            </a:r>
          </a:p>
          <a:p>
            <a:pPr lvl="1"/>
            <a:r>
              <a:rPr lang="en-GB" altLang="en-US" u="sng" dirty="0"/>
              <a:t>class  rates</a:t>
            </a:r>
            <a:r>
              <a:rPr lang="en-GB" altLang="en-US" dirty="0"/>
              <a:t>  (commodity classification rates)</a:t>
            </a:r>
            <a:endParaRPr lang="en-US" altLang="en-US" dirty="0"/>
          </a:p>
          <a:p>
            <a:pPr marL="619125" indent="-619125">
              <a:lnSpc>
                <a:spcPct val="91000"/>
              </a:lnSpc>
              <a:spcBef>
                <a:spcPct val="0"/>
              </a:spcBef>
              <a:buClr>
                <a:srgbClr val="FF0000"/>
              </a:buClr>
              <a:buFont typeface="Arial" charset="0"/>
              <a:buChar char="•"/>
              <a:tabLst>
                <a:tab pos="412750" algn="r"/>
              </a:tabLst>
            </a:pPr>
            <a:endParaRPr lang="en-GB" dirty="0">
              <a:solidFill>
                <a:srgbClr val="0000FF"/>
              </a:solidFill>
            </a:endParaRPr>
          </a:p>
          <a:p>
            <a:pPr marL="619125" indent="-619125">
              <a:lnSpc>
                <a:spcPct val="91000"/>
              </a:lnSpc>
              <a:spcBef>
                <a:spcPct val="0"/>
              </a:spcBef>
              <a:buClr>
                <a:srgbClr val="FF0000"/>
              </a:buClr>
              <a:buFont typeface="Arial" charset="0"/>
              <a:buChar char="•"/>
              <a:tabLst>
                <a:tab pos="412750" algn="r"/>
              </a:tabLst>
            </a:pPr>
            <a:endParaRPr lang="en-GB" dirty="0">
              <a:solidFill>
                <a:srgbClr val="0000FF"/>
              </a:solidFill>
            </a:endParaRPr>
          </a:p>
          <a:p>
            <a:endParaRPr lang="en-GB"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31</a:t>
            </a:fld>
            <a:endParaRPr lang="en-GB" dirty="0"/>
          </a:p>
        </p:txBody>
      </p:sp>
    </p:spTree>
    <p:extLst>
      <p:ext uri="{BB962C8B-B14F-4D97-AF65-F5344CB8AC3E}">
        <p14:creationId xmlns:p14="http://schemas.microsoft.com/office/powerpoint/2010/main" val="5973936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7338"/>
            <a:ext cx="6653213" cy="926607"/>
          </a:xfrm>
        </p:spPr>
        <p:txBody>
          <a:bodyPr/>
          <a:lstStyle/>
          <a:p>
            <a:r>
              <a:rPr lang="en-GB" dirty="0"/>
              <a:t>Air Cargo Rates</a:t>
            </a:r>
          </a:p>
        </p:txBody>
      </p:sp>
      <p:sp>
        <p:nvSpPr>
          <p:cNvPr id="3" name="Content Placeholder 2"/>
          <p:cNvSpPr>
            <a:spLocks noGrp="1"/>
          </p:cNvSpPr>
          <p:nvPr>
            <p:ph idx="1"/>
          </p:nvPr>
        </p:nvSpPr>
        <p:spPr>
          <a:xfrm>
            <a:off x="457199" y="1213946"/>
            <a:ext cx="8466083" cy="5123792"/>
          </a:xfrm>
        </p:spPr>
        <p:txBody>
          <a:bodyPr>
            <a:normAutofit lnSpcReduction="10000"/>
          </a:bodyPr>
          <a:lstStyle/>
          <a:p>
            <a:r>
              <a:rPr lang="en-GB" altLang="en-US" u="sng"/>
              <a:t>General cargo rates</a:t>
            </a:r>
            <a:r>
              <a:rPr lang="en-GB" altLang="en-US"/>
              <a:t> (GCR) apply  to  the carriage of commodities  in general, i.e. for goods that have not been  allocated  a  specific  commodity  rate  or  class rate</a:t>
            </a:r>
            <a:r>
              <a:rPr lang="en-GB" altLang="en-US" b="1"/>
              <a:t>;</a:t>
            </a:r>
            <a:r>
              <a:rPr lang="sr-Latn-CS" altLang="en-US" b="1"/>
              <a:t> </a:t>
            </a:r>
            <a:br>
              <a:rPr lang="en-GB" altLang="en-US" b="1"/>
            </a:br>
            <a:r>
              <a:rPr lang="en-GB" altLang="en-US"/>
              <a:t>General commodity shipments are rated by weight</a:t>
            </a:r>
            <a:r>
              <a:rPr lang="sr-Latn-CS" altLang="en-US"/>
              <a:t>.</a:t>
            </a:r>
            <a:r>
              <a:rPr lang="en-GB" altLang="en-US"/>
              <a:t>, e.g.:</a:t>
            </a:r>
            <a:r>
              <a:rPr lang="sr-Latn-CS" altLang="en-US"/>
              <a:t> </a:t>
            </a:r>
            <a:endParaRPr lang="en-GB" altLang="en-US"/>
          </a:p>
          <a:p>
            <a:pPr lvl="1">
              <a:lnSpc>
                <a:spcPct val="90000"/>
              </a:lnSpc>
            </a:pPr>
            <a:r>
              <a:rPr lang="en-US" altLang="en-US"/>
              <a:t>Less than 100kg = </a:t>
            </a:r>
            <a:r>
              <a:rPr lang="en-US" altLang="en-US" b="1"/>
              <a:t>Normal GCR </a:t>
            </a:r>
            <a:r>
              <a:rPr lang="en-US" altLang="en-US"/>
              <a:t>(GCR N)</a:t>
            </a:r>
          </a:p>
          <a:p>
            <a:pPr lvl="1">
              <a:lnSpc>
                <a:spcPct val="90000"/>
              </a:lnSpc>
            </a:pPr>
            <a:r>
              <a:rPr lang="en-US" altLang="en-US"/>
              <a:t>More than 100kg = </a:t>
            </a:r>
            <a:r>
              <a:rPr lang="en-US" altLang="en-US" b="1"/>
              <a:t>Quantity GCR </a:t>
            </a:r>
            <a:r>
              <a:rPr lang="en-US" altLang="en-US"/>
              <a:t>(GCR Q)</a:t>
            </a:r>
            <a:endParaRPr lang="en-GB" altLang="en-US"/>
          </a:p>
          <a:p>
            <a:pPr marL="0" lvl="1" indent="0">
              <a:lnSpc>
                <a:spcPct val="90000"/>
              </a:lnSpc>
              <a:buNone/>
            </a:pPr>
            <a:r>
              <a:rPr lang="en-GB" altLang="en-US"/>
              <a:t>There is generally a </a:t>
            </a:r>
            <a:r>
              <a:rPr lang="en-GB" altLang="en-US" b="1"/>
              <a:t>minimum charge (M)</a:t>
            </a:r>
            <a:r>
              <a:rPr lang="en-GB" altLang="en-US"/>
              <a:t>, depending on the </a:t>
            </a:r>
            <a:br>
              <a:rPr lang="en-GB" altLang="en-US"/>
            </a:br>
            <a:r>
              <a:rPr lang="en-GB" altLang="en-US"/>
              <a:t>city-pairs between which the shipment takes place</a:t>
            </a:r>
            <a:r>
              <a:rPr lang="en-US" altLang="en-US"/>
              <a:t>. </a:t>
            </a:r>
            <a:br>
              <a:rPr lang="en-US" altLang="en-US"/>
            </a:br>
            <a:r>
              <a:rPr lang="en-US" altLang="en-US"/>
              <a:t>London – New York example.</a:t>
            </a:r>
            <a:endParaRPr lang="en-GB" altLang="en-US" u="sng"/>
          </a:p>
          <a:p>
            <a:endParaRPr lang="en-GB" altLang="en-US" u="sng"/>
          </a:p>
          <a:p>
            <a:r>
              <a:rPr lang="en-GB" altLang="en-US" u="sng"/>
              <a:t>Specific commodity rates</a:t>
            </a:r>
            <a:r>
              <a:rPr lang="en-GB" altLang="en-US"/>
              <a:t> relate to the carriage of particular </a:t>
            </a:r>
            <a:br>
              <a:rPr lang="en-GB" altLang="en-US"/>
            </a:br>
            <a:r>
              <a:rPr lang="en-GB" altLang="en-US"/>
              <a:t>commodities from a specified point of origin to a specified destination point; they are designed  to  encourage  certain types of cargo (e.g. food stuffs, fruite and vegetables, etc.)  to be air freighted and are usually lower than GCR. </a:t>
            </a:r>
            <a:endParaRPr lang="en-US" altLang="en-US"/>
          </a:p>
          <a:p>
            <a:endParaRPr lang="en-GB" altLang="en-US" u="sng"/>
          </a:p>
          <a:p>
            <a:r>
              <a:rPr lang="en-GB" altLang="en-US" u="sng"/>
              <a:t>Class  rates</a:t>
            </a:r>
            <a:r>
              <a:rPr lang="en-GB" altLang="en-US"/>
              <a:t>  (commodity classification rates)  are  published  for  particular commodities from a specified point of origin to a specified destination point. They are  applied  to  such  shipments  as  live  animals, valuable cargo, dangerous goods, perishable goods, baggage shipped as cargo, newspapers, and human  remains.</a:t>
            </a:r>
            <a:r>
              <a:rPr lang="en-US" altLang="en-US"/>
              <a:t> </a:t>
            </a:r>
          </a:p>
          <a:p>
            <a:endParaRPr lang="en-GB"/>
          </a:p>
        </p:txBody>
      </p:sp>
      <p:sp>
        <p:nvSpPr>
          <p:cNvPr id="5" name="Slide Number Placeholder 4"/>
          <p:cNvSpPr>
            <a:spLocks noGrp="1"/>
          </p:cNvSpPr>
          <p:nvPr>
            <p:ph type="sldNum" sz="quarter" idx="11"/>
          </p:nvPr>
        </p:nvSpPr>
        <p:spPr/>
        <p:txBody>
          <a:bodyPr/>
          <a:lstStyle/>
          <a:p>
            <a:fld id="{707FE137-0C1A-4C05-8B34-1D89C94DB814}" type="slidenum">
              <a:rPr lang="en-GB" smtClean="0"/>
              <a:pPr/>
              <a:t>32</a:t>
            </a:fld>
            <a:endParaRPr lang="en-GB" dirty="0"/>
          </a:p>
        </p:txBody>
      </p:sp>
      <p:sp>
        <p:nvSpPr>
          <p:cNvPr id="6" name="Rectangle 4"/>
          <p:cNvSpPr>
            <a:spLocks noChangeArrowheads="1"/>
          </p:cNvSpPr>
          <p:nvPr/>
        </p:nvSpPr>
        <p:spPr bwMode="auto">
          <a:xfrm>
            <a:off x="7060730" y="1803836"/>
            <a:ext cx="1862552" cy="1983171"/>
          </a:xfrm>
          <a:prstGeom prst="rect">
            <a:avLst/>
          </a:prstGeom>
          <a:solidFill>
            <a:schemeClr val="tx2"/>
          </a:solidFill>
          <a:ln w="76200">
            <a:solidFill>
              <a:schemeClr val="tx1"/>
            </a:solidFill>
            <a:miter lim="800000"/>
            <a:headEnd/>
            <a:tailEnd/>
          </a:ln>
        </p:spPr>
        <p:txBody>
          <a:bodyPr wrap="none" anchor="ctr"/>
          <a:lstStyle>
            <a:lvl1pPr eaLnBrk="0" hangingPunct="0">
              <a:spcBef>
                <a:spcPct val="20000"/>
              </a:spcBef>
              <a:buChar char="•"/>
              <a:defRPr sz="2200">
                <a:solidFill>
                  <a:schemeClr val="tx1"/>
                </a:solidFill>
                <a:latin typeface="Arial" pitchFamily="34" charset="0"/>
              </a:defRPr>
            </a:lvl1pPr>
            <a:lvl2pPr marL="742950" indent="-285750" eaLnBrk="0" hangingPunct="0">
              <a:spcBef>
                <a:spcPct val="20000"/>
              </a:spcBef>
              <a:buChar char="–"/>
              <a:defRPr sz="2000">
                <a:solidFill>
                  <a:schemeClr val="tx1"/>
                </a:solidFill>
                <a:latin typeface="Arial" pitchFamily="34" charset="0"/>
              </a:defRPr>
            </a:lvl2pPr>
            <a:lvl3pPr marL="1143000" indent="-228600" eaLnBrk="0" hangingPunct="0">
              <a:spcBef>
                <a:spcPct val="20000"/>
              </a:spcBef>
              <a:buChar char="•"/>
              <a:defRPr>
                <a:solidFill>
                  <a:schemeClr val="tx1"/>
                </a:solidFill>
                <a:latin typeface="Arial" pitchFamily="34" charset="0"/>
              </a:defRPr>
            </a:lvl3pPr>
            <a:lvl4pPr marL="1600200" indent="-228600" eaLnBrk="0" hangingPunct="0">
              <a:spcBef>
                <a:spcPct val="20000"/>
              </a:spcBef>
              <a:buChar char="–"/>
              <a:defRPr>
                <a:solidFill>
                  <a:schemeClr val="tx1"/>
                </a:solidFill>
                <a:latin typeface="Arial" pitchFamily="34" charset="0"/>
              </a:defRPr>
            </a:lvl4pPr>
            <a:lvl5pPr marL="2057400" indent="-228600" eaLnBrk="0" hangingPunct="0">
              <a:spcBef>
                <a:spcPct val="20000"/>
              </a:spcBef>
              <a:buChar char="»"/>
              <a:defRPr>
                <a:solidFill>
                  <a:schemeClr val="tx1"/>
                </a:solidFill>
                <a:latin typeface="Arial" pitchFamily="34" charset="0"/>
              </a:defRPr>
            </a:lvl5pPr>
            <a:lvl6pPr marL="2514600" indent="-228600" eaLnBrk="0" fontAlgn="base" hangingPunct="0">
              <a:spcBef>
                <a:spcPct val="20000"/>
              </a:spcBef>
              <a:spcAft>
                <a:spcPct val="0"/>
              </a:spcAft>
              <a:buChar char="»"/>
              <a:defRPr>
                <a:solidFill>
                  <a:schemeClr val="tx1"/>
                </a:solidFill>
                <a:latin typeface="Arial" pitchFamily="34" charset="0"/>
              </a:defRPr>
            </a:lvl6pPr>
            <a:lvl7pPr marL="2971800" indent="-228600" eaLnBrk="0" fontAlgn="base" hangingPunct="0">
              <a:spcBef>
                <a:spcPct val="20000"/>
              </a:spcBef>
              <a:spcAft>
                <a:spcPct val="0"/>
              </a:spcAft>
              <a:buChar char="»"/>
              <a:defRPr>
                <a:solidFill>
                  <a:schemeClr val="tx1"/>
                </a:solidFill>
                <a:latin typeface="Arial" pitchFamily="34" charset="0"/>
              </a:defRPr>
            </a:lvl7pPr>
            <a:lvl8pPr marL="3429000" indent="-228600" eaLnBrk="0" fontAlgn="base" hangingPunct="0">
              <a:spcBef>
                <a:spcPct val="20000"/>
              </a:spcBef>
              <a:spcAft>
                <a:spcPct val="0"/>
              </a:spcAft>
              <a:buChar char="»"/>
              <a:defRPr>
                <a:solidFill>
                  <a:schemeClr val="tx1"/>
                </a:solidFill>
                <a:latin typeface="Arial" pitchFamily="34" charset="0"/>
              </a:defRPr>
            </a:lvl8pPr>
            <a:lvl9pPr marL="3886200" indent="-228600" eaLnBrk="0" fontAlgn="base" hangingPunct="0">
              <a:spcBef>
                <a:spcPct val="20000"/>
              </a:spcBef>
              <a:spcAft>
                <a:spcPct val="0"/>
              </a:spcAft>
              <a:buChar char="»"/>
              <a:defRPr>
                <a:solidFill>
                  <a:schemeClr val="tx1"/>
                </a:solidFill>
                <a:latin typeface="Arial" pitchFamily="34" charset="0"/>
              </a:defRPr>
            </a:lvl9pPr>
          </a:lstStyle>
          <a:p>
            <a:pPr eaLnBrk="1" hangingPunct="1">
              <a:spcBef>
                <a:spcPct val="0"/>
              </a:spcBef>
              <a:buFontTx/>
              <a:buNone/>
            </a:pPr>
            <a:r>
              <a:rPr lang="en-US" altLang="en-US" sz="2000" b="1">
                <a:solidFill>
                  <a:schemeClr val="bg1"/>
                </a:solidFill>
                <a:latin typeface="Times New Roman" pitchFamily="18" charset="0"/>
                <a:cs typeface="Times New Roman" pitchFamily="18" charset="0"/>
              </a:rPr>
              <a:t>LON / NYC</a:t>
            </a:r>
          </a:p>
          <a:p>
            <a:pPr eaLnBrk="1" hangingPunct="1">
              <a:spcBef>
                <a:spcPct val="0"/>
              </a:spcBef>
              <a:buFontTx/>
              <a:buNone/>
            </a:pPr>
            <a:r>
              <a:rPr lang="en-US" altLang="en-US" sz="1600" b="1">
                <a:solidFill>
                  <a:schemeClr val="bg1"/>
                </a:solidFill>
                <a:latin typeface="Times New Roman" pitchFamily="18" charset="0"/>
                <a:cs typeface="Times New Roman" pitchFamily="18" charset="0"/>
              </a:rPr>
              <a:t>M……     50 £</a:t>
            </a:r>
          </a:p>
          <a:p>
            <a:pPr eaLnBrk="1" hangingPunct="1">
              <a:spcBef>
                <a:spcPct val="0"/>
              </a:spcBef>
              <a:buNone/>
            </a:pPr>
            <a:r>
              <a:rPr lang="en-US" altLang="en-US" sz="1600" b="1">
                <a:solidFill>
                  <a:schemeClr val="bg1"/>
                </a:solidFill>
                <a:latin typeface="Times New Roman" pitchFamily="18" charset="0"/>
                <a:cs typeface="Times New Roman" pitchFamily="18" charset="0"/>
              </a:rPr>
              <a:t>N…….     4.03 £/kg</a:t>
            </a:r>
          </a:p>
          <a:p>
            <a:pPr eaLnBrk="1" hangingPunct="1">
              <a:spcBef>
                <a:spcPct val="0"/>
              </a:spcBef>
              <a:buNone/>
            </a:pPr>
            <a:r>
              <a:rPr lang="en-US" altLang="en-US" sz="1600" b="1">
                <a:solidFill>
                  <a:schemeClr val="bg1"/>
                </a:solidFill>
                <a:latin typeface="Times New Roman" pitchFamily="18" charset="0"/>
                <a:cs typeface="Times New Roman" pitchFamily="18" charset="0"/>
              </a:rPr>
              <a:t>Q100….   2.15 £/kg</a:t>
            </a:r>
          </a:p>
          <a:p>
            <a:pPr eaLnBrk="1" hangingPunct="1">
              <a:spcBef>
                <a:spcPct val="0"/>
              </a:spcBef>
              <a:buNone/>
            </a:pPr>
            <a:r>
              <a:rPr lang="en-US" altLang="en-US" sz="1600" b="1">
                <a:solidFill>
                  <a:schemeClr val="bg1"/>
                </a:solidFill>
                <a:latin typeface="Times New Roman" pitchFamily="18" charset="0"/>
                <a:cs typeface="Times New Roman" pitchFamily="18" charset="0"/>
              </a:rPr>
              <a:t>Q300 ….  1.34 £/kg</a:t>
            </a:r>
          </a:p>
          <a:p>
            <a:pPr eaLnBrk="1" hangingPunct="1">
              <a:spcBef>
                <a:spcPct val="0"/>
              </a:spcBef>
              <a:buNone/>
            </a:pPr>
            <a:r>
              <a:rPr lang="en-US" altLang="en-US" sz="1600" b="1">
                <a:solidFill>
                  <a:schemeClr val="bg1"/>
                </a:solidFill>
                <a:latin typeface="Times New Roman" pitchFamily="18" charset="0"/>
                <a:cs typeface="Times New Roman" pitchFamily="18" charset="0"/>
              </a:rPr>
              <a:t>Q500 ….  1.24 £/kg</a:t>
            </a:r>
          </a:p>
          <a:p>
            <a:pPr eaLnBrk="1" hangingPunct="1">
              <a:spcBef>
                <a:spcPct val="0"/>
              </a:spcBef>
              <a:buNone/>
            </a:pPr>
            <a:r>
              <a:rPr lang="en-US" altLang="en-US" sz="1600" b="1">
                <a:solidFill>
                  <a:schemeClr val="bg1"/>
                </a:solidFill>
                <a:latin typeface="Times New Roman" pitchFamily="18" charset="0"/>
                <a:cs typeface="Times New Roman" pitchFamily="18" charset="0"/>
              </a:rPr>
              <a:t>ULD rate..0.95 £/kg</a:t>
            </a:r>
          </a:p>
        </p:txBody>
      </p:sp>
      <p:sp>
        <p:nvSpPr>
          <p:cNvPr id="7" name="Right Arrow 6"/>
          <p:cNvSpPr/>
          <p:nvPr/>
        </p:nvSpPr>
        <p:spPr>
          <a:xfrm>
            <a:off x="3799489" y="3019094"/>
            <a:ext cx="3090041" cy="23648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49300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Chargeable Weight</a:t>
            </a:r>
          </a:p>
        </p:txBody>
      </p:sp>
      <p:sp>
        <p:nvSpPr>
          <p:cNvPr id="3" name="Content Placeholder 2"/>
          <p:cNvSpPr>
            <a:spLocks noGrp="1"/>
          </p:cNvSpPr>
          <p:nvPr>
            <p:ph idx="1"/>
          </p:nvPr>
        </p:nvSpPr>
        <p:spPr/>
        <p:txBody>
          <a:bodyPr>
            <a:normAutofit/>
          </a:bodyPr>
          <a:lstStyle/>
          <a:p>
            <a:pPr marL="285750" indent="-285750">
              <a:buFont typeface="Arial" panose="020B0604020202020204" pitchFamily="34" charset="0"/>
              <a:buChar char="•"/>
            </a:pPr>
            <a:r>
              <a:rPr lang="en-US" altLang="en-US"/>
              <a:t>TACT rules, section 3.9.3, chargeable weight</a:t>
            </a:r>
          </a:p>
          <a:p>
            <a:endParaRPr lang="en-US" altLang="en-US"/>
          </a:p>
          <a:p>
            <a:pPr marL="285750" indent="-285750">
              <a:buFont typeface="Arial" panose="020B0604020202020204" pitchFamily="34" charset="0"/>
              <a:buChar char="•"/>
            </a:pPr>
            <a:r>
              <a:rPr lang="en-GB" altLang="en-US"/>
              <a:t>Chargeable weight of the shipment is the highest of the three:</a:t>
            </a:r>
          </a:p>
          <a:p>
            <a:pPr lvl="1"/>
            <a:r>
              <a:rPr lang="en-GB" altLang="en-US"/>
              <a:t>Actual gross weight</a:t>
            </a:r>
            <a:endParaRPr lang="sr-Latn-CS" altLang="en-US"/>
          </a:p>
          <a:p>
            <a:pPr lvl="1"/>
            <a:r>
              <a:rPr lang="en-GB" altLang="en-US"/>
              <a:t>Volumetric weight</a:t>
            </a:r>
            <a:endParaRPr lang="sr-Latn-CS" altLang="en-US"/>
          </a:p>
          <a:p>
            <a:pPr lvl="1"/>
            <a:r>
              <a:rPr lang="en-GB" altLang="en-US"/>
              <a:t>Minimum weight for the given tariff</a:t>
            </a:r>
            <a:endParaRPr lang="en-US" altLang="en-US"/>
          </a:p>
          <a:p>
            <a:endParaRPr lang="en-GB" altLang="en-US"/>
          </a:p>
          <a:p>
            <a:pPr marL="285750" indent="-285750">
              <a:buFont typeface="Arial" panose="020B0604020202020204" pitchFamily="34" charset="0"/>
              <a:buChar char="•"/>
            </a:pPr>
            <a:r>
              <a:rPr lang="en-GB" altLang="en-US"/>
              <a:t>Volumetric weight – used for low-density shipments, i.e. where density (mass divided by volume) is less than 167 kg/m</a:t>
            </a:r>
            <a:r>
              <a:rPr lang="en-GB" altLang="en-US" baseline="30000"/>
              <a:t>3</a:t>
            </a:r>
            <a:r>
              <a:rPr lang="en-GB" altLang="en-US"/>
              <a:t> (equivalent to 6,000 cm</a:t>
            </a:r>
            <a:r>
              <a:rPr lang="en-GB" altLang="en-US" baseline="30000"/>
              <a:t>3</a:t>
            </a:r>
            <a:r>
              <a:rPr lang="en-GB" altLang="en-US"/>
              <a:t> per kg). </a:t>
            </a:r>
            <a:br>
              <a:rPr lang="en-GB" altLang="en-US"/>
            </a:br>
            <a:r>
              <a:rPr lang="en-GB" altLang="en-US"/>
              <a:t>Thus any shipment with a density below 167 kg/m</a:t>
            </a:r>
            <a:r>
              <a:rPr lang="en-GB" altLang="en-US" baseline="30000"/>
              <a:t>3</a:t>
            </a:r>
            <a:r>
              <a:rPr lang="en-GB" altLang="en-US"/>
              <a:t> will be converted to a </a:t>
            </a:r>
            <a:r>
              <a:rPr lang="en-GB" altLang="en-US" u="sng"/>
              <a:t>chargeable weight</a:t>
            </a:r>
            <a:r>
              <a:rPr lang="en-GB" altLang="en-US"/>
              <a:t> using this  density  and  not  its  actual  density. </a:t>
            </a:r>
            <a:endParaRPr lang="en-US" altLang="en-US"/>
          </a:p>
          <a:p>
            <a:endParaRPr lang="en-GB" altLang="en-US"/>
          </a:p>
          <a:p>
            <a:endParaRPr lang="sr-Latn-CS" altLang="en-US"/>
          </a:p>
          <a:p>
            <a:endParaRPr lang="en-GB"/>
          </a:p>
        </p:txBody>
      </p:sp>
      <p:sp>
        <p:nvSpPr>
          <p:cNvPr id="5" name="Slide Number Placeholder 4"/>
          <p:cNvSpPr>
            <a:spLocks noGrp="1"/>
          </p:cNvSpPr>
          <p:nvPr>
            <p:ph type="sldNum" sz="quarter" idx="11"/>
          </p:nvPr>
        </p:nvSpPr>
        <p:spPr/>
        <p:txBody>
          <a:bodyPr/>
          <a:lstStyle/>
          <a:p>
            <a:fld id="{707FE137-0C1A-4C05-8B34-1D89C94DB814}" type="slidenum">
              <a:rPr lang="en-GB" smtClean="0"/>
              <a:pPr/>
              <a:t>33</a:t>
            </a:fld>
            <a:endParaRPr lang="en-GB" dirty="0"/>
          </a:p>
        </p:txBody>
      </p:sp>
    </p:spTree>
    <p:extLst>
      <p:ext uri="{BB962C8B-B14F-4D97-AF65-F5344CB8AC3E}">
        <p14:creationId xmlns:p14="http://schemas.microsoft.com/office/powerpoint/2010/main" val="25896395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GB" altLang="en-US" sz="3600" dirty="0"/>
              <a:t>Cargo Charge Calculation Example</a:t>
            </a:r>
            <a:endParaRPr lang="en-US" altLang="en-US" sz="3600" dirty="0"/>
          </a:p>
        </p:txBody>
      </p:sp>
      <p:sp>
        <p:nvSpPr>
          <p:cNvPr id="80899" name="Rectangle 3"/>
          <p:cNvSpPr>
            <a:spLocks noGrp="1" noChangeArrowheads="1"/>
          </p:cNvSpPr>
          <p:nvPr>
            <p:ph type="body" idx="1"/>
          </p:nvPr>
        </p:nvSpPr>
        <p:spPr>
          <a:xfrm>
            <a:off x="457200" y="1600200"/>
            <a:ext cx="7977352" cy="4525963"/>
          </a:xfrm>
        </p:spPr>
        <p:txBody>
          <a:bodyPr/>
          <a:lstStyle/>
          <a:p>
            <a:pPr marL="469900" indent="-469900">
              <a:lnSpc>
                <a:spcPct val="80000"/>
              </a:lnSpc>
            </a:pPr>
            <a:r>
              <a:rPr lang="en-US" altLang="en-US" sz="2000"/>
              <a:t>Routing: London (UK) to New York (USA)</a:t>
            </a:r>
          </a:p>
          <a:p>
            <a:pPr marL="469900" indent="-469900">
              <a:lnSpc>
                <a:spcPct val="80000"/>
              </a:lnSpc>
            </a:pPr>
            <a:r>
              <a:rPr lang="en-US" altLang="en-US" sz="2000"/>
              <a:t>Commodity: Children toys</a:t>
            </a:r>
          </a:p>
          <a:p>
            <a:pPr marL="469900" indent="-469900">
              <a:lnSpc>
                <a:spcPct val="80000"/>
              </a:lnSpc>
            </a:pPr>
            <a:r>
              <a:rPr lang="en-US" altLang="en-US" sz="2000"/>
              <a:t>No of pieces: 2 boxes</a:t>
            </a:r>
          </a:p>
          <a:p>
            <a:pPr marL="469900" indent="-469900">
              <a:lnSpc>
                <a:spcPct val="80000"/>
              </a:lnSpc>
            </a:pPr>
            <a:r>
              <a:rPr lang="en-US" altLang="en-US" sz="2000" u="sng"/>
              <a:t>Gross actual weight</a:t>
            </a:r>
            <a:r>
              <a:rPr lang="en-US" altLang="en-US" sz="2000"/>
              <a:t>: 5.2 kg</a:t>
            </a:r>
          </a:p>
          <a:p>
            <a:pPr marL="469900" indent="-469900">
              <a:lnSpc>
                <a:spcPct val="80000"/>
              </a:lnSpc>
            </a:pPr>
            <a:r>
              <a:rPr lang="en-US" altLang="en-US" sz="2000"/>
              <a:t>Dimensions: 10cm x 60cm x 30cm x 2</a:t>
            </a:r>
          </a:p>
          <a:p>
            <a:pPr marL="469900" indent="-469900">
              <a:lnSpc>
                <a:spcPct val="80000"/>
              </a:lnSpc>
            </a:pPr>
            <a:r>
              <a:rPr lang="en-US" altLang="en-US" sz="2000"/>
              <a:t>Volume 10 x 60x 30cm x 2 = 36,000cm3</a:t>
            </a:r>
          </a:p>
          <a:p>
            <a:pPr marL="469900" indent="-469900">
              <a:lnSpc>
                <a:spcPct val="80000"/>
              </a:lnSpc>
            </a:pPr>
            <a:r>
              <a:rPr lang="en-US" altLang="en-US" sz="2000" u="sng"/>
              <a:t>Volumetric weight</a:t>
            </a:r>
            <a:r>
              <a:rPr lang="en-US" altLang="en-US" sz="2000"/>
              <a:t>: </a:t>
            </a:r>
            <a:r>
              <a:rPr lang="en-GB" altLang="en-US" sz="2000"/>
              <a:t>36,</a:t>
            </a:r>
            <a:r>
              <a:rPr lang="en-US" altLang="en-US" sz="2000"/>
              <a:t>000cm</a:t>
            </a:r>
            <a:r>
              <a:rPr lang="en-US" altLang="en-US" sz="2000" baseline="30000"/>
              <a:t>3 </a:t>
            </a:r>
            <a:r>
              <a:rPr lang="sr-Latn-CS" altLang="en-US" sz="2000"/>
              <a:t>:</a:t>
            </a:r>
            <a:r>
              <a:rPr lang="en-GB" altLang="en-US" sz="2000"/>
              <a:t> </a:t>
            </a:r>
            <a:r>
              <a:rPr lang="en-US" altLang="en-US" sz="2000"/>
              <a:t>6,000 cm</a:t>
            </a:r>
            <a:r>
              <a:rPr lang="en-US" altLang="en-US" sz="2000" baseline="30000"/>
              <a:t>3</a:t>
            </a:r>
            <a:r>
              <a:rPr lang="en-US" altLang="en-US" sz="2000"/>
              <a:t>/kg = 6kg (&gt; gross actual weight)</a:t>
            </a:r>
          </a:p>
          <a:p>
            <a:pPr marL="469900" indent="-469900">
              <a:lnSpc>
                <a:spcPct val="80000"/>
              </a:lnSpc>
            </a:pPr>
            <a:r>
              <a:rPr lang="en-US" altLang="en-US" sz="2000" u="sng"/>
              <a:t>Chargeable weight</a:t>
            </a:r>
            <a:r>
              <a:rPr lang="en-US" altLang="en-US" sz="2000"/>
              <a:t>: 6 kg</a:t>
            </a:r>
          </a:p>
          <a:p>
            <a:pPr marL="469900" indent="-469900">
              <a:lnSpc>
                <a:spcPct val="80000"/>
              </a:lnSpc>
            </a:pPr>
            <a:r>
              <a:rPr lang="en-US" altLang="en-US" sz="2000"/>
              <a:t>Applicable rate: GCR N = 4.03 GBP per kg</a:t>
            </a:r>
          </a:p>
          <a:p>
            <a:pPr marL="469900" indent="-469900">
              <a:lnSpc>
                <a:spcPct val="80000"/>
              </a:lnSpc>
            </a:pPr>
            <a:r>
              <a:rPr lang="en-US" altLang="en-US" sz="2000"/>
              <a:t>Weight charge: 6 kg x 4.03 GBP/kg =  24.18 GBP.</a:t>
            </a:r>
          </a:p>
          <a:p>
            <a:pPr marL="469900" indent="-469900">
              <a:lnSpc>
                <a:spcPct val="80000"/>
              </a:lnSpc>
            </a:pPr>
            <a:r>
              <a:rPr lang="en-US" altLang="en-US" sz="2000" u="sng"/>
              <a:t>Minimum charge London – New York</a:t>
            </a:r>
            <a:r>
              <a:rPr lang="en-US" altLang="en-US" sz="2000"/>
              <a:t>:</a:t>
            </a:r>
            <a:r>
              <a:rPr lang="sr-Latn-CS" altLang="en-US" sz="2000"/>
              <a:t> </a:t>
            </a:r>
            <a:r>
              <a:rPr lang="en-US" altLang="en-US" sz="2000"/>
              <a:t>50.00 GBP. </a:t>
            </a:r>
            <a:r>
              <a:rPr lang="en-US" altLang="en-US" sz="2000" b="1" u="sng"/>
              <a:t>Applies</a:t>
            </a:r>
            <a:r>
              <a:rPr lang="sr-Latn-CS" altLang="en-US" sz="2000" b="1" u="sng"/>
              <a:t>!</a:t>
            </a:r>
            <a:endParaRPr lang="en-US" altLang="en-US" sz="2000" b="1" u="sng"/>
          </a:p>
          <a:p>
            <a:pPr marL="469900" indent="-469900">
              <a:lnSpc>
                <a:spcPct val="80000"/>
              </a:lnSpc>
            </a:pPr>
            <a:endParaRPr lang="en-US" altLang="en-US" sz="2000"/>
          </a:p>
          <a:p>
            <a:pPr marL="469900" indent="-469900">
              <a:lnSpc>
                <a:spcPct val="80000"/>
              </a:lnSpc>
            </a:pPr>
            <a:endParaRPr lang="en-US" altLang="en-US" sz="1800"/>
          </a:p>
        </p:txBody>
      </p:sp>
    </p:spTree>
    <p:extLst>
      <p:ext uri="{BB962C8B-B14F-4D97-AF65-F5344CB8AC3E}">
        <p14:creationId xmlns:p14="http://schemas.microsoft.com/office/powerpoint/2010/main" val="29980154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type="body" idx="1"/>
          </p:nvPr>
        </p:nvSpPr>
        <p:spPr>
          <a:xfrm>
            <a:off x="685800" y="1341438"/>
            <a:ext cx="7772400" cy="5211762"/>
          </a:xfrm>
        </p:spPr>
        <p:txBody>
          <a:bodyPr/>
          <a:lstStyle/>
          <a:p>
            <a:pPr marL="495300" indent="-495300">
              <a:buFontTx/>
              <a:buAutoNum type="arabicPeriod"/>
            </a:pPr>
            <a:r>
              <a:rPr lang="en-GB" dirty="0"/>
              <a:t>Morrell, P., “Moving boxes by air”. </a:t>
            </a:r>
            <a:r>
              <a:rPr lang="sr-Latn-RS" dirty="0"/>
              <a:t>2nd ed. Routledge</a:t>
            </a:r>
            <a:r>
              <a:rPr lang="en-GB" dirty="0"/>
              <a:t>. 20</a:t>
            </a:r>
            <a:r>
              <a:rPr lang="sr-Latn-RS" dirty="0"/>
              <a:t>20</a:t>
            </a:r>
            <a:r>
              <a:rPr lang="en-GB" dirty="0"/>
              <a:t>.</a:t>
            </a:r>
            <a:endParaRPr lang="sr-Latn-RS" dirty="0"/>
          </a:p>
          <a:p>
            <a:pPr marL="495300" indent="-495300">
              <a:buFontTx/>
              <a:buAutoNum type="arabicPeriod"/>
            </a:pPr>
            <a:r>
              <a:rPr lang="en-GB" dirty="0"/>
              <a:t>Sales, M. “The Air Logistics Handbook. Air freight and the global supply chain.” Routledge. 2013.</a:t>
            </a:r>
            <a:endParaRPr lang="sr-Latn-RS" dirty="0"/>
          </a:p>
          <a:p>
            <a:pPr marL="495300" indent="-495300">
              <a:buFontTx/>
              <a:buAutoNum type="arabicPeriod"/>
            </a:pPr>
            <a:r>
              <a:rPr lang="en-GB" dirty="0"/>
              <a:t>ICAO and WCO, “Moving air </a:t>
            </a:r>
            <a:r>
              <a:rPr lang="en-GB"/>
              <a:t>cargo globally. </a:t>
            </a:r>
            <a:r>
              <a:rPr lang="en-GB" dirty="0"/>
              <a:t>Air cargo and mail secure supply chain and facilitation guidelines”. 2</a:t>
            </a:r>
            <a:r>
              <a:rPr lang="en-GB" baseline="30000" dirty="0"/>
              <a:t>nd</a:t>
            </a:r>
            <a:r>
              <a:rPr lang="en-GB" dirty="0"/>
              <a:t> ed. </a:t>
            </a:r>
          </a:p>
          <a:p>
            <a:pPr marL="495300" indent="-495300">
              <a:buFontTx/>
              <a:buAutoNum type="arabicPeriod"/>
            </a:pPr>
            <a:r>
              <a:rPr lang="en-GB" dirty="0"/>
              <a:t>Shepherd, B. </a:t>
            </a:r>
            <a:r>
              <a:rPr lang="sr-Latn-RS" dirty="0"/>
              <a:t>et al</a:t>
            </a:r>
            <a:r>
              <a:rPr lang="en-GB" dirty="0"/>
              <a:t>. </a:t>
            </a:r>
            <a:r>
              <a:rPr lang="sr-Latn-RS" dirty="0"/>
              <a:t>for </a:t>
            </a:r>
            <a:r>
              <a:rPr lang="en-GB" dirty="0"/>
              <a:t> IATA, 2016. “Value of air cargo: Air transport and global value chains.”</a:t>
            </a:r>
          </a:p>
          <a:p>
            <a:pPr marL="495300" indent="-495300">
              <a:buFontTx/>
              <a:buAutoNum type="arabicPeriod"/>
            </a:pPr>
            <a:r>
              <a:rPr lang="en-GB" altLang="en-US" dirty="0"/>
              <a:t>Steer Davies </a:t>
            </a:r>
            <a:r>
              <a:rPr lang="en-GB" altLang="en-US" dirty="0" err="1"/>
              <a:t>Gleave</a:t>
            </a:r>
            <a:r>
              <a:rPr lang="en-GB" altLang="en-US" dirty="0"/>
              <a:t>. 2010. Air Freight: Economic and Environmental Drivers and Impacts. </a:t>
            </a:r>
            <a:endParaRPr lang="en-GB" dirty="0"/>
          </a:p>
          <a:p>
            <a:pPr marL="495300" indent="-495300">
              <a:buFontTx/>
              <a:buAutoNum type="arabicPeriod"/>
            </a:pPr>
            <a:r>
              <a:rPr lang="en-GB" dirty="0">
                <a:hlinkClick r:id="rId2"/>
              </a:rPr>
              <a:t>https://www.iata.org/en/programs/cargo/</a:t>
            </a:r>
            <a:r>
              <a:rPr lang="en-GB" dirty="0"/>
              <a:t> </a:t>
            </a:r>
          </a:p>
          <a:p>
            <a:pPr marL="495300" indent="-495300">
              <a:buFontTx/>
              <a:buAutoNum type="arabicPeriod"/>
            </a:pPr>
            <a:endParaRPr lang="en-GB" dirty="0"/>
          </a:p>
          <a:p>
            <a:pPr marL="495300" indent="-495300">
              <a:buFontTx/>
              <a:buAutoNum type="arabicPeriod"/>
            </a:pPr>
            <a:endParaRPr lang="sr-Latn-RS" dirty="0"/>
          </a:p>
          <a:p>
            <a:pPr marL="495300" indent="-495300">
              <a:buNone/>
            </a:pPr>
            <a:endParaRPr lang="sr-Cyrl-CS" sz="2400" dirty="0"/>
          </a:p>
          <a:p>
            <a:pPr marL="495300" indent="-495300">
              <a:buFontTx/>
              <a:buAutoNum type="arabicPeriod"/>
            </a:pPr>
            <a:endParaRPr lang="en-US" sz="2400" dirty="0"/>
          </a:p>
        </p:txBody>
      </p:sp>
      <p:sp>
        <p:nvSpPr>
          <p:cNvPr id="58372" name="Text Box 4"/>
          <p:cNvSpPr txBox="1">
            <a:spLocks noChangeArrowheads="1"/>
          </p:cNvSpPr>
          <p:nvPr/>
        </p:nvSpPr>
        <p:spPr bwMode="auto">
          <a:xfrm>
            <a:off x="611189" y="571787"/>
            <a:ext cx="6147958" cy="584775"/>
          </a:xfrm>
          <a:prstGeom prst="rect">
            <a:avLst/>
          </a:prstGeom>
          <a:noFill/>
          <a:ln w="9525">
            <a:noFill/>
            <a:miter lim="800000"/>
            <a:headEnd/>
            <a:tailEnd/>
          </a:ln>
          <a:effectLst/>
        </p:spPr>
        <p:txBody>
          <a:bodyPr wrap="square">
            <a:spAutoFit/>
          </a:bodyPr>
          <a:lstStyle/>
          <a:p>
            <a:pPr>
              <a:spcBef>
                <a:spcPct val="50000"/>
              </a:spcBef>
            </a:pPr>
            <a:r>
              <a:rPr lang="en-GB" sz="3200" b="1" dirty="0">
                <a:solidFill>
                  <a:schemeClr val="accent1"/>
                </a:solidFill>
              </a:rPr>
              <a:t>Further reading</a:t>
            </a:r>
            <a:endParaRPr lang="en-US" sz="3200" b="1" dirty="0">
              <a:solidFill>
                <a:schemeClr val="accent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2">
                  <a:extLst>
                    <a:ext uri="{A12FA001-AC4F-418D-AE19-62706E023703}">
                      <ahyp:hlinkClr xmlns:ahyp="http://schemas.microsoft.com/office/drawing/2018/hyperlinkcolor" val="tx"/>
                    </a:ext>
                  </a:extLst>
                </a:hlinkClick>
              </a:rPr>
              <a:t>engagektn.com</a:t>
            </a:r>
            <a:r>
              <a:rPr lang="en-GB" sz="2000" b="1" dirty="0">
                <a:latin typeface="Calibri"/>
                <a:cs typeface="Calibri"/>
              </a:rPr>
              <a:t>  /  </a:t>
            </a:r>
            <a:r>
              <a:rPr lang="en-GB" sz="20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val="4281458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t>
            </a:r>
            <a:r>
              <a:rPr lang="sr-Latn-RS" dirty="0" err="1"/>
              <a:t>reight</a:t>
            </a:r>
            <a:r>
              <a:rPr lang="sr-Latn-RS" dirty="0"/>
              <a:t> </a:t>
            </a:r>
            <a:r>
              <a:rPr lang="en-GB" dirty="0"/>
              <a:t>vs. P</a:t>
            </a:r>
            <a:r>
              <a:rPr lang="sr-Latn-RS" dirty="0" err="1"/>
              <a:t>assenger</a:t>
            </a:r>
            <a:r>
              <a:rPr lang="sr-Latn-RS" dirty="0"/>
              <a:t> </a:t>
            </a:r>
            <a:r>
              <a:rPr lang="sr-Latn-RS" dirty="0" err="1"/>
              <a:t>Traffic</a:t>
            </a:r>
            <a:r>
              <a:rPr lang="sr-Latn-RS" dirty="0"/>
              <a:t> (RTK </a:t>
            </a:r>
            <a:r>
              <a:rPr lang="sr-Latn-RS" dirty="0" err="1"/>
              <a:t>split</a:t>
            </a:r>
            <a:r>
              <a:rPr lang="sr-Latn-RS" dirty="0"/>
              <a:t>)</a:t>
            </a:r>
            <a:br>
              <a:rPr lang="en-GB" dirty="0"/>
            </a:br>
            <a:r>
              <a:rPr lang="en-GB" sz="2800" b="0" dirty="0"/>
              <a:t>World, 2019 data, scheduled services</a:t>
            </a:r>
            <a:endParaRPr lang="en-GB" b="0" dirty="0"/>
          </a:p>
        </p:txBody>
      </p:sp>
      <p:sp>
        <p:nvSpPr>
          <p:cNvPr id="3" name="Content Placeholder 2"/>
          <p:cNvSpPr>
            <a:spLocks noGrp="1"/>
          </p:cNvSpPr>
          <p:nvPr>
            <p:ph idx="1"/>
          </p:nvPr>
        </p:nvSpPr>
        <p:spPr>
          <a:xfrm>
            <a:off x="457200" y="1430338"/>
            <a:ext cx="8188656" cy="4695825"/>
          </a:xfrm>
        </p:spPr>
        <p:txBody>
          <a:bodyPr>
            <a:noAutofit/>
          </a:bodyPr>
          <a:lstStyle/>
          <a:p>
            <a:pPr marL="285750" indent="-285750">
              <a:buFont typeface="Arial" panose="020B0604020202020204" pitchFamily="34" charset="0"/>
              <a:buChar char="•"/>
            </a:pPr>
            <a:r>
              <a:rPr lang="en-GB" u="sng"/>
              <a:t>Passengers </a:t>
            </a:r>
            <a:r>
              <a:rPr lang="en-GB"/>
              <a:t>:</a:t>
            </a:r>
          </a:p>
          <a:p>
            <a:pPr marL="1028700" lvl="1">
              <a:buFont typeface="Arial" panose="020B0604020202020204" pitchFamily="34" charset="0"/>
              <a:buChar char="•"/>
            </a:pPr>
            <a:r>
              <a:rPr lang="en-GB"/>
              <a:t>4.5 billion passengers</a:t>
            </a:r>
          </a:p>
          <a:p>
            <a:pPr marL="1028700" lvl="1">
              <a:buFont typeface="Arial" panose="020B0604020202020204" pitchFamily="34" charset="0"/>
              <a:buChar char="•"/>
            </a:pPr>
            <a:r>
              <a:rPr lang="en-GB"/>
              <a:t>8,686 billion passenger-km</a:t>
            </a:r>
            <a:endParaRPr lang="en-GB" u="sng"/>
          </a:p>
          <a:p>
            <a:pPr marL="285750" indent="-285750">
              <a:buFont typeface="Arial" panose="020B0604020202020204" pitchFamily="34" charset="0"/>
              <a:buChar char="•"/>
            </a:pPr>
            <a:r>
              <a:rPr lang="en-GB" u="sng"/>
              <a:t>Air freight</a:t>
            </a:r>
            <a:r>
              <a:rPr lang="en-GB"/>
              <a:t>: </a:t>
            </a:r>
          </a:p>
          <a:p>
            <a:pPr marL="1028700" lvl="1">
              <a:buFont typeface="Arial" panose="020B0604020202020204" pitchFamily="34" charset="0"/>
              <a:buChar char="•"/>
            </a:pPr>
            <a:r>
              <a:rPr lang="en-GB"/>
              <a:t>57.6 million </a:t>
            </a:r>
            <a:r>
              <a:rPr lang="en-GB" b="1"/>
              <a:t>tonnes</a:t>
            </a:r>
            <a:r>
              <a:rPr lang="en-GB"/>
              <a:t> of air freight  carried</a:t>
            </a:r>
          </a:p>
          <a:p>
            <a:pPr marL="1028700" lvl="1">
              <a:buFont typeface="Arial" panose="020B0604020202020204" pitchFamily="34" charset="0"/>
              <a:buChar char="•"/>
            </a:pPr>
            <a:r>
              <a:rPr lang="en-GB"/>
              <a:t>225 billion </a:t>
            </a:r>
            <a:r>
              <a:rPr lang="en-GB" b="1"/>
              <a:t>FTK</a:t>
            </a:r>
            <a:endParaRPr lang="en-GB" u="sng"/>
          </a:p>
          <a:p>
            <a:pPr marL="285750" indent="-285750">
              <a:buFont typeface="Arial" panose="020B0604020202020204" pitchFamily="34" charset="0"/>
              <a:buChar char="•"/>
            </a:pPr>
            <a:r>
              <a:rPr lang="en-GB" u="sng"/>
              <a:t>Air mail</a:t>
            </a:r>
            <a:r>
              <a:rPr lang="en-GB"/>
              <a:t>: 6.8 billion of </a:t>
            </a:r>
            <a:r>
              <a:rPr lang="en-GB" b="1"/>
              <a:t>mail tonne-km</a:t>
            </a:r>
            <a:endParaRPr lang="en-GB"/>
          </a:p>
          <a:p>
            <a:pPr marL="285750" indent="-285750">
              <a:buFont typeface="Arial" panose="020B0604020202020204" pitchFamily="34" charset="0"/>
              <a:buChar char="•"/>
            </a:pPr>
            <a:r>
              <a:rPr lang="en-GB" u="sng"/>
              <a:t>Passengers + cargo</a:t>
            </a:r>
            <a:r>
              <a:rPr lang="en-GB"/>
              <a:t>:</a:t>
            </a:r>
          </a:p>
          <a:p>
            <a:pPr marL="1028700" lvl="1">
              <a:buFont typeface="Arial" panose="020B0604020202020204" pitchFamily="34" charset="0"/>
              <a:buChar char="•"/>
            </a:pPr>
            <a:r>
              <a:rPr lang="en-GB"/>
              <a:t>1,042 billion RTK</a:t>
            </a:r>
          </a:p>
          <a:p>
            <a:endParaRPr lang="en-GB"/>
          </a:p>
          <a:p>
            <a:r>
              <a:rPr lang="en-GB"/>
              <a:t>=&gt; </a:t>
            </a:r>
            <a:r>
              <a:rPr lang="en-GB" b="1"/>
              <a:t>Air cargo (freight + mail) represented about 22% of total scheduled air transport in 2019</a:t>
            </a:r>
            <a:r>
              <a:rPr lang="en-GB"/>
              <a:t>, measured in tonne-kilometres </a:t>
            </a:r>
          </a:p>
        </p:txBody>
      </p:sp>
      <p:sp>
        <p:nvSpPr>
          <p:cNvPr id="5" name="Slide Number Placeholder 4"/>
          <p:cNvSpPr>
            <a:spLocks noGrp="1"/>
          </p:cNvSpPr>
          <p:nvPr>
            <p:ph type="sldNum" sz="quarter" idx="11"/>
          </p:nvPr>
        </p:nvSpPr>
        <p:spPr/>
        <p:txBody>
          <a:bodyPr/>
          <a:lstStyle/>
          <a:p>
            <a:fld id="{707FE137-0C1A-4C05-8B34-1D89C94DB814}" type="slidenum">
              <a:rPr lang="en-GB" smtClean="0"/>
              <a:pPr/>
              <a:t>4</a:t>
            </a:fld>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dirty="0"/>
              <a:t>Role </a:t>
            </a:r>
            <a:r>
              <a:rPr lang="sr-Latn-RS" sz="3600" dirty="0" err="1"/>
              <a:t>of</a:t>
            </a:r>
            <a:r>
              <a:rPr lang="sr-Latn-RS" sz="3600" dirty="0"/>
              <a:t> </a:t>
            </a:r>
            <a:r>
              <a:rPr lang="sr-Latn-RS" sz="3600" dirty="0" err="1"/>
              <a:t>Air</a:t>
            </a:r>
            <a:r>
              <a:rPr lang="sr-Latn-RS" sz="3600" dirty="0"/>
              <a:t> </a:t>
            </a:r>
            <a:r>
              <a:rPr lang="sr-Latn-RS" sz="3600" dirty="0" err="1"/>
              <a:t>Cargo</a:t>
            </a:r>
            <a:r>
              <a:rPr lang="sr-Latn-RS" sz="3600" dirty="0"/>
              <a:t> -E</a:t>
            </a:r>
            <a:r>
              <a:rPr lang="en-GB" sz="3600" dirty="0" err="1"/>
              <a:t>conomy</a:t>
            </a:r>
            <a:endParaRPr lang="en-GB" sz="3600" dirty="0"/>
          </a:p>
        </p:txBody>
      </p:sp>
      <p:sp>
        <p:nvSpPr>
          <p:cNvPr id="3" name="Content Placeholder 2"/>
          <p:cNvSpPr>
            <a:spLocks noGrp="1"/>
          </p:cNvSpPr>
          <p:nvPr>
            <p:ph idx="1"/>
          </p:nvPr>
        </p:nvSpPr>
        <p:spPr>
          <a:xfrm>
            <a:off x="457200" y="1130793"/>
            <a:ext cx="3862553" cy="4965207"/>
          </a:xfrm>
        </p:spPr>
        <p:txBody>
          <a:bodyPr>
            <a:normAutofit/>
          </a:bodyPr>
          <a:lstStyle/>
          <a:p>
            <a:pPr marL="514350" indent="-514350">
              <a:buFont typeface="Arial" panose="020B0604020202020204" pitchFamily="34" charset="0"/>
              <a:buChar char="•"/>
            </a:pPr>
            <a:r>
              <a:rPr lang="en-GB" altLang="en-US" b="1"/>
              <a:t>Global Value Chains </a:t>
            </a:r>
            <a:r>
              <a:rPr lang="en-GB" altLang="en-US"/>
              <a:t>= </a:t>
            </a:r>
            <a:r>
              <a:rPr lang="en-GB" altLang="en-US" i="1"/>
              <a:t>complex, interlinked networks of cross-border and domestic flows of goods, services, capital and labour. </a:t>
            </a:r>
            <a:r>
              <a:rPr lang="en-GB" altLang="en-US"/>
              <a:t>They </a:t>
            </a:r>
            <a:r>
              <a:rPr lang="en-GB" altLang="en-US" u="sng"/>
              <a:t>rely on the ability to move goods quickly, cost effectively, and reliably across borders</a:t>
            </a:r>
            <a:r>
              <a:rPr lang="en-GB" altLang="en-US"/>
              <a:t>.</a:t>
            </a:r>
            <a:endParaRPr lang="en-GB"/>
          </a:p>
          <a:p>
            <a:pPr marL="514350" indent="-514350">
              <a:buFont typeface="Arial" panose="020B0604020202020204" pitchFamily="34" charset="0"/>
              <a:buChar char="•"/>
            </a:pPr>
            <a:r>
              <a:rPr lang="en-GB"/>
              <a:t>Airlines transport over 58 million metric tonnes of goods a year, representing </a:t>
            </a:r>
            <a:r>
              <a:rPr lang="en-GB" b="1"/>
              <a:t>more than 35% of global trade by value </a:t>
            </a:r>
            <a:r>
              <a:rPr lang="en-GB"/>
              <a:t>but less than 1% of world trade by volume. </a:t>
            </a:r>
          </a:p>
          <a:p>
            <a:pPr marL="514350" indent="-514350">
              <a:buFont typeface="Arial" panose="020B0604020202020204" pitchFamily="34" charset="0"/>
              <a:buChar char="•"/>
            </a:pPr>
            <a:r>
              <a:rPr lang="en-GB"/>
              <a:t>That is equivalent to $6.8 trillion worth of goods annually, or $18.6 billion worth of goods every day.</a:t>
            </a:r>
            <a:endParaRPr lang="en-GB" dirty="0"/>
          </a:p>
        </p:txBody>
      </p:sp>
      <p:pic>
        <p:nvPicPr>
          <p:cNvPr id="4" name="Picture 2"/>
          <p:cNvPicPr>
            <a:picLocks noChangeAspect="1" noChangeArrowheads="1"/>
          </p:cNvPicPr>
          <p:nvPr/>
        </p:nvPicPr>
        <p:blipFill>
          <a:blip r:embed="rId3"/>
          <a:srcRect/>
          <a:stretch>
            <a:fillRect/>
          </a:stretch>
        </p:blipFill>
        <p:spPr bwMode="auto">
          <a:xfrm>
            <a:off x="4493172" y="1130793"/>
            <a:ext cx="4470735" cy="5203767"/>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160337"/>
            <a:ext cx="6653213" cy="1143000"/>
          </a:xfrm>
        </p:spPr>
        <p:txBody>
          <a:bodyPr/>
          <a:lstStyle/>
          <a:p>
            <a:r>
              <a:rPr lang="en-GB" altLang="en-US" dirty="0"/>
              <a:t>Example Global Cargo Supply Chains</a:t>
            </a:r>
          </a:p>
        </p:txBody>
      </p:sp>
      <p:sp>
        <p:nvSpPr>
          <p:cNvPr id="13315" name="Content Placeholder 2"/>
          <p:cNvSpPr>
            <a:spLocks noGrp="1"/>
          </p:cNvSpPr>
          <p:nvPr>
            <p:ph idx="1"/>
          </p:nvPr>
        </p:nvSpPr>
        <p:spPr/>
        <p:txBody>
          <a:bodyPr/>
          <a:lstStyle/>
          <a:p>
            <a:endParaRPr lang="en-GB" altLang="en-US"/>
          </a:p>
        </p:txBody>
      </p:sp>
      <p:pic>
        <p:nvPicPr>
          <p:cNvPr id="13316" name="Picture 2"/>
          <p:cNvPicPr>
            <a:picLocks noChangeAspect="1" noChangeArrowheads="1"/>
          </p:cNvPicPr>
          <p:nvPr/>
        </p:nvPicPr>
        <p:blipFill>
          <a:blip r:embed="rId3"/>
          <a:srcRect/>
          <a:stretch>
            <a:fillRect/>
          </a:stretch>
        </p:blipFill>
        <p:spPr bwMode="auto">
          <a:xfrm>
            <a:off x="110523" y="692972"/>
            <a:ext cx="8891587" cy="50863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Nature </a:t>
            </a:r>
            <a:r>
              <a:rPr lang="sr-Latn-RS" dirty="0" err="1"/>
              <a:t>of</a:t>
            </a:r>
            <a:r>
              <a:rPr lang="sr-Latn-RS" dirty="0"/>
              <a:t> </a:t>
            </a:r>
            <a:r>
              <a:rPr lang="sr-Latn-RS" dirty="0" err="1"/>
              <a:t>Demand</a:t>
            </a:r>
            <a:r>
              <a:rPr lang="sr-Latn-RS" dirty="0"/>
              <a:t> </a:t>
            </a:r>
            <a:r>
              <a:rPr lang="sr-Latn-RS" dirty="0" err="1"/>
              <a:t>for</a:t>
            </a:r>
            <a:r>
              <a:rPr lang="sr-Latn-RS" dirty="0"/>
              <a:t> </a:t>
            </a:r>
            <a:r>
              <a:rPr lang="sr-Latn-RS" dirty="0" err="1"/>
              <a:t>Air</a:t>
            </a:r>
            <a:r>
              <a:rPr lang="sr-Latn-RS" dirty="0"/>
              <a:t> </a:t>
            </a:r>
            <a:r>
              <a:rPr lang="en-GB" dirty="0"/>
              <a:t>Cargo</a:t>
            </a:r>
          </a:p>
        </p:txBody>
      </p:sp>
      <p:sp>
        <p:nvSpPr>
          <p:cNvPr id="3" name="Content Placeholder 2"/>
          <p:cNvSpPr>
            <a:spLocks noGrp="1"/>
          </p:cNvSpPr>
          <p:nvPr>
            <p:ph idx="1"/>
          </p:nvPr>
        </p:nvSpPr>
        <p:spPr>
          <a:xfrm>
            <a:off x="457199" y="1193369"/>
            <a:ext cx="8188657" cy="5114441"/>
          </a:xfrm>
        </p:spPr>
        <p:txBody>
          <a:bodyPr>
            <a:normAutofit/>
          </a:bodyPr>
          <a:lstStyle/>
          <a:p>
            <a:pPr marL="361950" indent="-361950">
              <a:lnSpc>
                <a:spcPct val="91000"/>
              </a:lnSpc>
              <a:spcBef>
                <a:spcPct val="0"/>
              </a:spcBef>
              <a:buClr>
                <a:schemeClr val="tx1"/>
              </a:buClr>
              <a:buFont typeface="Arial" charset="0"/>
              <a:buChar char="•"/>
            </a:pPr>
            <a:r>
              <a:rPr lang="en-GB" b="1"/>
              <a:t>Emergency goods</a:t>
            </a:r>
            <a:r>
              <a:rPr lang="en-GB"/>
              <a:t>, e.g.</a:t>
            </a:r>
          </a:p>
          <a:p>
            <a:pPr marL="1071563" lvl="1" indent="-328613">
              <a:lnSpc>
                <a:spcPct val="91000"/>
              </a:lnSpc>
              <a:spcBef>
                <a:spcPct val="0"/>
              </a:spcBef>
              <a:buClr>
                <a:schemeClr val="tx1"/>
              </a:buClr>
              <a:buFont typeface="Arial" charset="0"/>
              <a:buChar char="•"/>
              <a:tabLst>
                <a:tab pos="479425" algn="r"/>
              </a:tabLst>
            </a:pPr>
            <a:r>
              <a:rPr lang="en-GB"/>
              <a:t>Human organs for transplantation</a:t>
            </a:r>
          </a:p>
          <a:p>
            <a:pPr marL="1071563" lvl="1" indent="-328613">
              <a:lnSpc>
                <a:spcPct val="91000"/>
              </a:lnSpc>
              <a:spcBef>
                <a:spcPct val="0"/>
              </a:spcBef>
              <a:buClr>
                <a:schemeClr val="tx1"/>
              </a:buClr>
              <a:buFont typeface="Arial" charset="0"/>
              <a:buChar char="•"/>
              <a:tabLst>
                <a:tab pos="479425" algn="r"/>
              </a:tabLst>
            </a:pPr>
            <a:r>
              <a:rPr lang="en-GB"/>
              <a:t>Vaccines</a:t>
            </a:r>
          </a:p>
          <a:p>
            <a:pPr marL="1071563" lvl="1" indent="-328613">
              <a:lnSpc>
                <a:spcPct val="91000"/>
              </a:lnSpc>
              <a:spcBef>
                <a:spcPct val="0"/>
              </a:spcBef>
              <a:buClr>
                <a:schemeClr val="tx1"/>
              </a:buClr>
              <a:buFont typeface="Arial" charset="0"/>
              <a:buChar char="•"/>
              <a:tabLst>
                <a:tab pos="479425" algn="r"/>
              </a:tabLst>
            </a:pPr>
            <a:r>
              <a:rPr lang="en-GB"/>
              <a:t>Spare parts of machines (esp. when production bottlenecks)</a:t>
            </a:r>
          </a:p>
          <a:p>
            <a:pPr marL="1071563" lvl="1" indent="-328613">
              <a:lnSpc>
                <a:spcPct val="91000"/>
              </a:lnSpc>
              <a:spcBef>
                <a:spcPct val="0"/>
              </a:spcBef>
              <a:buClr>
                <a:schemeClr val="tx1"/>
              </a:buClr>
              <a:buFont typeface="Arial" charset="0"/>
              <a:buChar char="•"/>
              <a:tabLst>
                <a:tab pos="479425" algn="r"/>
              </a:tabLst>
            </a:pPr>
            <a:r>
              <a:rPr lang="en-GB"/>
              <a:t>Documents (less so nowadays due to e-signatures)</a:t>
            </a:r>
          </a:p>
          <a:p>
            <a:pPr>
              <a:lnSpc>
                <a:spcPct val="91000"/>
              </a:lnSpc>
              <a:spcBef>
                <a:spcPct val="0"/>
              </a:spcBef>
              <a:buClr>
                <a:schemeClr val="tx1"/>
              </a:buClr>
              <a:tabLst>
                <a:tab pos="479425" algn="r"/>
              </a:tabLst>
            </a:pPr>
            <a:endParaRPr lang="en-GB"/>
          </a:p>
          <a:p>
            <a:pPr marL="361950" indent="-361950">
              <a:lnSpc>
                <a:spcPct val="91000"/>
              </a:lnSpc>
              <a:spcBef>
                <a:spcPct val="0"/>
              </a:spcBef>
              <a:buClr>
                <a:schemeClr val="tx1"/>
              </a:buClr>
              <a:buFont typeface="Arial" charset="0"/>
              <a:buChar char="•"/>
              <a:tabLst>
                <a:tab pos="479425" algn="r"/>
              </a:tabLst>
            </a:pPr>
            <a:r>
              <a:rPr lang="en-GB" b="1"/>
              <a:t>Ultra-high value goods</a:t>
            </a:r>
            <a:r>
              <a:rPr lang="en-GB"/>
              <a:t>, e.g.</a:t>
            </a:r>
          </a:p>
          <a:p>
            <a:pPr marL="1071563" lvl="1" indent="-328613">
              <a:lnSpc>
                <a:spcPct val="91000"/>
              </a:lnSpc>
              <a:spcBef>
                <a:spcPct val="0"/>
              </a:spcBef>
              <a:buClr>
                <a:schemeClr val="tx1"/>
              </a:buClr>
              <a:buFont typeface="Arial" charset="0"/>
              <a:buChar char="•"/>
              <a:tabLst>
                <a:tab pos="479425" algn="r"/>
              </a:tabLst>
            </a:pPr>
            <a:r>
              <a:rPr lang="en-GB"/>
              <a:t>Diamonds</a:t>
            </a:r>
          </a:p>
          <a:p>
            <a:pPr marL="1071563" lvl="1" indent="-328613">
              <a:lnSpc>
                <a:spcPct val="91000"/>
              </a:lnSpc>
              <a:spcBef>
                <a:spcPct val="0"/>
              </a:spcBef>
              <a:buClr>
                <a:schemeClr val="tx1"/>
              </a:buClr>
              <a:buFont typeface="Arial" charset="0"/>
              <a:buChar char="•"/>
              <a:tabLst>
                <a:tab pos="479425" algn="r"/>
              </a:tabLst>
            </a:pPr>
            <a:r>
              <a:rPr lang="en-GB"/>
              <a:t>Jewellery</a:t>
            </a:r>
          </a:p>
          <a:p>
            <a:pPr marL="1071563" lvl="1" indent="-328613">
              <a:lnSpc>
                <a:spcPct val="91000"/>
              </a:lnSpc>
              <a:spcBef>
                <a:spcPct val="0"/>
              </a:spcBef>
              <a:buClr>
                <a:schemeClr val="tx1"/>
              </a:buClr>
              <a:buFont typeface="Arial" charset="0"/>
              <a:buChar char="•"/>
              <a:tabLst>
                <a:tab pos="479425" algn="r"/>
              </a:tabLst>
            </a:pPr>
            <a:r>
              <a:rPr lang="en-GB"/>
              <a:t>Works of art</a:t>
            </a:r>
          </a:p>
          <a:p>
            <a:pPr marL="685800" indent="-685800">
              <a:lnSpc>
                <a:spcPct val="91000"/>
              </a:lnSpc>
              <a:spcBef>
                <a:spcPct val="0"/>
              </a:spcBef>
              <a:buClr>
                <a:schemeClr val="tx1"/>
              </a:buClr>
              <a:buFont typeface="Arial" charset="0"/>
              <a:buChar char="•"/>
              <a:tabLst>
                <a:tab pos="479425" algn="r"/>
              </a:tabLst>
            </a:pPr>
            <a:endParaRPr lang="en-GB"/>
          </a:p>
          <a:p>
            <a:pPr marL="361950" indent="-361950">
              <a:lnSpc>
                <a:spcPct val="91000"/>
              </a:lnSpc>
              <a:spcBef>
                <a:spcPct val="0"/>
              </a:spcBef>
              <a:buClr>
                <a:schemeClr val="tx1"/>
              </a:buClr>
              <a:buFont typeface="Arial" charset="0"/>
              <a:buChar char="•"/>
              <a:tabLst>
                <a:tab pos="479425" algn="r"/>
              </a:tabLst>
            </a:pPr>
            <a:r>
              <a:rPr lang="en-GB" b="1"/>
              <a:t>Perishable goods</a:t>
            </a:r>
            <a:r>
              <a:rPr lang="en-GB"/>
              <a:t>, e.g.</a:t>
            </a:r>
          </a:p>
          <a:p>
            <a:pPr marL="1071563" lvl="1" indent="-328613">
              <a:lnSpc>
                <a:spcPct val="91000"/>
              </a:lnSpc>
              <a:spcBef>
                <a:spcPct val="0"/>
              </a:spcBef>
              <a:buClr>
                <a:schemeClr val="tx1"/>
              </a:buClr>
              <a:buFont typeface="Arial" charset="0"/>
              <a:buChar char="•"/>
              <a:tabLst>
                <a:tab pos="479425" algn="r"/>
              </a:tabLst>
            </a:pPr>
            <a:r>
              <a:rPr lang="en-GB"/>
              <a:t>Agricultural products (food)</a:t>
            </a:r>
          </a:p>
          <a:p>
            <a:pPr marL="1071563" lvl="1" indent="-328613">
              <a:lnSpc>
                <a:spcPct val="91000"/>
              </a:lnSpc>
              <a:spcBef>
                <a:spcPct val="0"/>
              </a:spcBef>
              <a:buClr>
                <a:schemeClr val="tx1"/>
              </a:buClr>
              <a:buFont typeface="Arial" charset="0"/>
              <a:buChar char="•"/>
              <a:tabLst>
                <a:tab pos="479425" algn="r"/>
              </a:tabLst>
            </a:pPr>
            <a:r>
              <a:rPr lang="en-GB"/>
              <a:t>Pharmaceutical products</a:t>
            </a:r>
          </a:p>
          <a:p>
            <a:pPr marL="1071563" lvl="1" indent="-328613">
              <a:lnSpc>
                <a:spcPct val="91000"/>
              </a:lnSpc>
              <a:spcBef>
                <a:spcPct val="0"/>
              </a:spcBef>
              <a:buClr>
                <a:schemeClr val="tx1"/>
              </a:buClr>
              <a:buFont typeface="Arial" charset="0"/>
              <a:buChar char="•"/>
              <a:tabLst>
                <a:tab pos="479425" algn="r"/>
              </a:tabLst>
            </a:pPr>
            <a:r>
              <a:rPr lang="en-GB"/>
              <a:t>Fashion garments</a:t>
            </a:r>
          </a:p>
          <a:p>
            <a:pPr marL="685800" indent="-685800">
              <a:lnSpc>
                <a:spcPct val="91000"/>
              </a:lnSpc>
              <a:spcBef>
                <a:spcPct val="0"/>
              </a:spcBef>
              <a:buClr>
                <a:schemeClr val="tx1"/>
              </a:buClr>
              <a:buFont typeface="Arial" charset="0"/>
              <a:buChar char="•"/>
              <a:tabLst>
                <a:tab pos="479425" algn="r"/>
              </a:tabLst>
            </a:pPr>
            <a:endParaRPr lang="en-GB"/>
          </a:p>
          <a:p>
            <a:pPr marL="361950" indent="-361950">
              <a:lnSpc>
                <a:spcPct val="91000"/>
              </a:lnSpc>
              <a:spcBef>
                <a:spcPct val="0"/>
              </a:spcBef>
              <a:buClr>
                <a:schemeClr val="tx1"/>
              </a:buClr>
              <a:buFont typeface="Arial" charset="0"/>
              <a:buChar char="•"/>
              <a:tabLst>
                <a:tab pos="479425" algn="r"/>
              </a:tabLst>
            </a:pPr>
            <a:r>
              <a:rPr lang="en-GB" b="1"/>
              <a:t>Routine</a:t>
            </a:r>
            <a:r>
              <a:rPr lang="en-GB" b="1" dirty="0"/>
              <a:t>, </a:t>
            </a:r>
            <a:r>
              <a:rPr lang="en-GB" b="1"/>
              <a:t>non-perishable goods</a:t>
            </a:r>
            <a:r>
              <a:rPr lang="en-GB"/>
              <a:t>, e.g.</a:t>
            </a:r>
          </a:p>
          <a:p>
            <a:pPr marL="1071563" lvl="1" indent="-328613">
              <a:lnSpc>
                <a:spcPct val="91000"/>
              </a:lnSpc>
              <a:spcBef>
                <a:spcPct val="0"/>
              </a:spcBef>
              <a:buClr>
                <a:schemeClr val="tx1"/>
              </a:buClr>
              <a:buFont typeface="Arial" charset="0"/>
              <a:buChar char="•"/>
              <a:tabLst>
                <a:tab pos="479425" algn="r"/>
              </a:tabLst>
            </a:pPr>
            <a:r>
              <a:rPr lang="en-GB"/>
              <a:t>High-value industrial products (e.g. medical technology),  electronic products with high value/weight(volume) ratio (e.g. mobile phones, tablets, cameras, etc.), Just-in-time distribution systems, etc.</a:t>
            </a:r>
          </a:p>
          <a:p>
            <a:pPr marL="1428750" lvl="1" indent="-685800">
              <a:lnSpc>
                <a:spcPct val="91000"/>
              </a:lnSpc>
              <a:spcBef>
                <a:spcPct val="0"/>
              </a:spcBef>
              <a:buClr>
                <a:schemeClr val="tx1"/>
              </a:buClr>
              <a:buFont typeface="Arial" charset="0"/>
              <a:buChar char="•"/>
              <a:tabLst>
                <a:tab pos="479425" algn="r"/>
              </a:tabLst>
            </a:pPr>
            <a:endParaRPr lang="en-GB" dirty="0"/>
          </a:p>
          <a:p>
            <a:endParaRPr lang="en-GB"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7</a:t>
            </a:fld>
            <a:endParaRPr lang="en-GB"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95288" y="274638"/>
            <a:ext cx="8435975" cy="1143000"/>
          </a:xfrm>
        </p:spPr>
        <p:txBody>
          <a:bodyPr>
            <a:normAutofit fontScale="90000"/>
          </a:bodyPr>
          <a:lstStyle/>
          <a:p>
            <a:r>
              <a:rPr lang="en-GB" altLang="en-US" sz="3600" dirty="0"/>
              <a:t>Structure of Transported Air Cargo Per </a:t>
            </a:r>
            <a:br>
              <a:rPr lang="en-GB" altLang="en-US" sz="3600" dirty="0"/>
            </a:br>
            <a:r>
              <a:rPr lang="en-GB" altLang="en-US" sz="3600" dirty="0"/>
              <a:t>Region-pair and Direction</a:t>
            </a:r>
            <a:endParaRPr lang="en-US" altLang="en-US" sz="3600" dirty="0"/>
          </a:p>
        </p:txBody>
      </p:sp>
      <p:sp>
        <p:nvSpPr>
          <p:cNvPr id="38915" name="Rectangle 3"/>
          <p:cNvSpPr>
            <a:spLocks noGrp="1" noChangeArrowheads="1"/>
          </p:cNvSpPr>
          <p:nvPr>
            <p:ph type="body" idx="1"/>
          </p:nvPr>
        </p:nvSpPr>
        <p:spPr/>
        <p:txBody>
          <a:bodyPr/>
          <a:lstStyle/>
          <a:p>
            <a:endParaRPr lang="en-US" altLang="en-US"/>
          </a:p>
        </p:txBody>
      </p:sp>
      <p:pic>
        <p:nvPicPr>
          <p:cNvPr id="38916" name="Picture 4"/>
          <p:cNvPicPr>
            <a:picLocks noChangeAspect="1" noChangeArrowheads="1"/>
          </p:cNvPicPr>
          <p:nvPr/>
        </p:nvPicPr>
        <p:blipFill>
          <a:blip r:embed="rId3"/>
          <a:srcRect/>
          <a:stretch>
            <a:fillRect/>
          </a:stretch>
        </p:blipFill>
        <p:spPr bwMode="auto">
          <a:xfrm>
            <a:off x="0" y="1350963"/>
            <a:ext cx="8964613" cy="5030787"/>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GB" altLang="en-US" dirty="0"/>
              <a:t>Examples of Frequently Air-freighted Goods</a:t>
            </a:r>
          </a:p>
        </p:txBody>
      </p:sp>
      <p:sp>
        <p:nvSpPr>
          <p:cNvPr id="39939" name="Content Placeholder 2"/>
          <p:cNvSpPr>
            <a:spLocks noGrp="1"/>
          </p:cNvSpPr>
          <p:nvPr>
            <p:ph idx="1"/>
          </p:nvPr>
        </p:nvSpPr>
        <p:spPr/>
        <p:txBody>
          <a:bodyPr/>
          <a:lstStyle/>
          <a:p>
            <a:endParaRPr lang="en-GB" altLang="en-US"/>
          </a:p>
        </p:txBody>
      </p:sp>
      <p:pic>
        <p:nvPicPr>
          <p:cNvPr id="39940" name="Picture 2"/>
          <p:cNvPicPr>
            <a:picLocks noChangeAspect="1" noChangeArrowheads="1"/>
          </p:cNvPicPr>
          <p:nvPr/>
        </p:nvPicPr>
        <p:blipFill>
          <a:blip r:embed="rId3"/>
          <a:srcRect/>
          <a:stretch>
            <a:fillRect/>
          </a:stretch>
        </p:blipFill>
        <p:spPr bwMode="auto">
          <a:xfrm>
            <a:off x="867102" y="1365741"/>
            <a:ext cx="7330967" cy="5127351"/>
          </a:xfrm>
          <a:prstGeom prst="rect">
            <a:avLst/>
          </a:prstGeom>
          <a:noFill/>
          <a:ln w="9525">
            <a:noFill/>
            <a:miter lim="800000"/>
            <a:headEnd/>
            <a:tailEnd/>
          </a:ln>
        </p:spPr>
      </p:pic>
      <p:sp>
        <p:nvSpPr>
          <p:cNvPr id="39941" name="Text Box 4"/>
          <p:cNvSpPr txBox="1">
            <a:spLocks noChangeArrowheads="1"/>
          </p:cNvSpPr>
          <p:nvPr/>
        </p:nvSpPr>
        <p:spPr bwMode="auto">
          <a:xfrm>
            <a:off x="6084888" y="6524625"/>
            <a:ext cx="3059112" cy="307975"/>
          </a:xfrm>
          <a:prstGeom prst="rect">
            <a:avLst/>
          </a:prstGeom>
          <a:noFill/>
          <a:ln w="9525">
            <a:noFill/>
            <a:miter lim="800000"/>
            <a:headEnd/>
            <a:tailEnd/>
          </a:ln>
        </p:spPr>
        <p:txBody>
          <a:bodyPr>
            <a:spAutoFit/>
          </a:bodyPr>
          <a:lstStyle/>
          <a:p>
            <a:pPr>
              <a:spcBef>
                <a:spcPct val="50000"/>
              </a:spcBef>
            </a:pPr>
            <a:r>
              <a:rPr lang="en-GB" altLang="en-US" sz="1400">
                <a:solidFill>
                  <a:schemeClr val="bg1"/>
                </a:solidFill>
              </a:rPr>
              <a:t>Source: Shepherd et al., 2016, p15.</a:t>
            </a:r>
            <a:endParaRPr lang="en-US" altLang="en-US" sz="1400">
              <a:solidFill>
                <a:schemeClr val="bg1"/>
              </a:solidFill>
            </a:endParaRPr>
          </a:p>
        </p:txBody>
      </p:sp>
    </p:spTree>
  </p:cSld>
  <p:clrMapOvr>
    <a:masterClrMapping/>
  </p:clrMapOvr>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Props1.xml><?xml version="1.0" encoding="utf-8"?>
<ds:datastoreItem xmlns:ds="http://schemas.openxmlformats.org/officeDocument/2006/customXml" ds:itemID="{29691848-7B53-4310-AC46-941E5CFAB05C}">
  <ds:schemaRefs>
    <ds:schemaRef ds:uri="http://schemas.microsoft.com/sharepoint/v3/contenttype/forms"/>
  </ds:schemaRefs>
</ds:datastoreItem>
</file>

<file path=customXml/itemProps2.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01D6BEF6-6CD2-4659-B731-980294D7FAB2}">
  <ds:schemaRefs>
    <ds:schemaRef ds:uri="http://purl.org/dc/elements/1.1/"/>
    <ds:schemaRef ds:uri="http://purl.org/dc/dcmitype/"/>
    <ds:schemaRef ds:uri="a301ac7b-a095-4703-8ac1-0954f10782bf"/>
    <ds:schemaRef ds:uri="http://schemas.microsoft.com/office/2006/documentManagement/types"/>
    <ds:schemaRef ds:uri="http://purl.org/dc/terms/"/>
    <ds:schemaRef ds:uri="http://www.w3.org/XML/1998/namespace"/>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8579</TotalTime>
  <Words>2905</Words>
  <Application>Microsoft Office PowerPoint</Application>
  <PresentationFormat>On-screen Show (4:3)</PresentationFormat>
  <Paragraphs>403</Paragraphs>
  <Slides>36</Slides>
  <Notes>30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2" baseType="lpstr">
      <vt:lpstr>Arial</vt:lpstr>
      <vt:lpstr>Calibri</vt:lpstr>
      <vt:lpstr>Times New Roman</vt:lpstr>
      <vt:lpstr>Wingdings</vt:lpstr>
      <vt:lpstr>SESAR ER Presentation template</vt:lpstr>
      <vt:lpstr>Document</vt:lpstr>
      <vt:lpstr>Airline Planning and Operations Air cargo</vt:lpstr>
      <vt:lpstr>Definitions – Basic Terms</vt:lpstr>
      <vt:lpstr>PowerPoint Presentation</vt:lpstr>
      <vt:lpstr>Freight vs. Passenger Traffic (RTK split) World, 2019 data, scheduled services</vt:lpstr>
      <vt:lpstr>Role of Air Cargo -Economy</vt:lpstr>
      <vt:lpstr>Example Global Cargo Supply Chains</vt:lpstr>
      <vt:lpstr>Nature of Demand for Air Cargo</vt:lpstr>
      <vt:lpstr>Structure of Transported Air Cargo Per  Region-pair and Direction</vt:lpstr>
      <vt:lpstr>Examples of Frequently Air-freighted Goods</vt:lpstr>
      <vt:lpstr>Cargo Handling Classification</vt:lpstr>
      <vt:lpstr>Special Cargo – Rules and Regulations</vt:lpstr>
      <vt:lpstr>Air Cargo Capacities – Options  </vt:lpstr>
      <vt:lpstr>Holds of Passenger Aircraft – Indicative Cargo Capacities</vt:lpstr>
      <vt:lpstr>Freighter Aircraft Capacities</vt:lpstr>
      <vt:lpstr>Most Commonly Used Freighter Aircraft</vt:lpstr>
      <vt:lpstr>Unit Load Devices (ULD)</vt:lpstr>
      <vt:lpstr>ULDs – Containers and Pallets</vt:lpstr>
      <vt:lpstr>Air Cargo Supply Chain: Flow of Goods</vt:lpstr>
      <vt:lpstr>Flow of Goods and Information / documentation</vt:lpstr>
      <vt:lpstr>Key Actors Involved in Air Cargo Supply Chains</vt:lpstr>
      <vt:lpstr>Transport Supply – Air Cargo Carriers</vt:lpstr>
      <vt:lpstr>Largest Air Cargo Operators</vt:lpstr>
      <vt:lpstr>Structure of Transport Chains</vt:lpstr>
      <vt:lpstr>1. Combination Carriers</vt:lpstr>
      <vt:lpstr>2. Non-Integrated Cargo-only Carriers </vt:lpstr>
      <vt:lpstr>3. Integrated Cargo-only Carriers     (“integrators”)</vt:lpstr>
      <vt:lpstr>Freight Forwarders</vt:lpstr>
      <vt:lpstr>Key Documents</vt:lpstr>
      <vt:lpstr>Directional Imbalances</vt:lpstr>
      <vt:lpstr>Polygonal Routes as a Solution</vt:lpstr>
      <vt:lpstr>Air Cargo Tariffs / Rates</vt:lpstr>
      <vt:lpstr>Air Cargo Rates</vt:lpstr>
      <vt:lpstr>Chargeable Weight</vt:lpstr>
      <vt:lpstr>Cargo Charge Calculation Example</vt:lpstr>
      <vt:lpstr>PowerPoint Presentation</vt:lpstr>
      <vt:lpstr>PowerPoint Presentation</vt:lpstr>
    </vt:vector>
  </TitlesOfParts>
  <Company>Sesar 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Graham Tanner</cp:lastModifiedBy>
  <cp:revision>268</cp:revision>
  <dcterms:created xsi:type="dcterms:W3CDTF">2016-04-13T13:39:24Z</dcterms:created>
  <dcterms:modified xsi:type="dcterms:W3CDTF">2021-08-05T13:58:10Z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