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4"/>
  </p:notesMasterIdLst>
  <p:handoutMasterIdLst>
    <p:handoutMasterId r:id="rId55"/>
  </p:handoutMasterIdLst>
  <p:sldIdLst>
    <p:sldId id="308" r:id="rId5"/>
    <p:sldId id="295" r:id="rId6"/>
    <p:sldId id="298" r:id="rId7"/>
    <p:sldId id="378" r:id="rId8"/>
    <p:sldId id="379" r:id="rId9"/>
    <p:sldId id="380" r:id="rId10"/>
    <p:sldId id="381" r:id="rId11"/>
    <p:sldId id="382" r:id="rId12"/>
    <p:sldId id="383" r:id="rId13"/>
    <p:sldId id="384" r:id="rId14"/>
    <p:sldId id="385" r:id="rId15"/>
    <p:sldId id="386" r:id="rId16"/>
    <p:sldId id="387" r:id="rId17"/>
    <p:sldId id="388" r:id="rId18"/>
    <p:sldId id="389" r:id="rId19"/>
    <p:sldId id="390" r:id="rId20"/>
    <p:sldId id="391" r:id="rId21"/>
    <p:sldId id="392" r:id="rId22"/>
    <p:sldId id="393" r:id="rId23"/>
    <p:sldId id="394" r:id="rId24"/>
    <p:sldId id="395" r:id="rId25"/>
    <p:sldId id="396" r:id="rId26"/>
    <p:sldId id="397" r:id="rId27"/>
    <p:sldId id="398" r:id="rId28"/>
    <p:sldId id="399" r:id="rId29"/>
    <p:sldId id="401" r:id="rId30"/>
    <p:sldId id="402" r:id="rId31"/>
    <p:sldId id="403" r:id="rId32"/>
    <p:sldId id="409" r:id="rId33"/>
    <p:sldId id="410" r:id="rId34"/>
    <p:sldId id="412" r:id="rId35"/>
    <p:sldId id="413" r:id="rId36"/>
    <p:sldId id="414" r:id="rId37"/>
    <p:sldId id="415" r:id="rId38"/>
    <p:sldId id="417" r:id="rId39"/>
    <p:sldId id="418" r:id="rId40"/>
    <p:sldId id="419" r:id="rId41"/>
    <p:sldId id="421" r:id="rId42"/>
    <p:sldId id="422" r:id="rId43"/>
    <p:sldId id="423" r:id="rId44"/>
    <p:sldId id="424" r:id="rId45"/>
    <p:sldId id="425" r:id="rId46"/>
    <p:sldId id="426" r:id="rId47"/>
    <p:sldId id="427" r:id="rId48"/>
    <p:sldId id="428" r:id="rId49"/>
    <p:sldId id="429" r:id="rId50"/>
    <p:sldId id="430" r:id="rId51"/>
    <p:sldId id="431" r:id="rId52"/>
    <p:sldId id="260" r:id="rId5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9">
          <p15:clr>
            <a:srgbClr val="A4A3A4"/>
          </p15:clr>
        </p15:guide>
        <p15:guide id="2" pos="542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autoAdjust="0"/>
    <p:restoredTop sz="86518" autoAdjust="0"/>
  </p:normalViewPr>
  <p:slideViewPr>
    <p:cSldViewPr snapToGrid="0" snapToObjects="1">
      <p:cViewPr varScale="1">
        <p:scale>
          <a:sx n="59" d="100"/>
          <a:sy n="59" d="100"/>
        </p:scale>
        <p:origin x="1632" y="60"/>
      </p:cViewPr>
      <p:guideLst>
        <p:guide orient="horz" pos="479"/>
        <p:guide pos="5424"/>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83" d="100"/>
          <a:sy n="83" d="100"/>
        </p:scale>
        <p:origin x="255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F889EC-34FB-4922-ADF0-8BBCDAC745BD}" type="doc">
      <dgm:prSet loTypeId="urn:microsoft.com/office/officeart/2005/8/layout/list1" loCatId="list" qsTypeId="urn:microsoft.com/office/officeart/2005/8/quickstyle/simple1" qsCatId="simple" csTypeId="urn:microsoft.com/office/officeart/2005/8/colors/accent1_3" csCatId="accent1" phldr="1"/>
      <dgm:spPr/>
      <dgm:t>
        <a:bodyPr/>
        <a:lstStyle/>
        <a:p>
          <a:endParaRPr lang="en-US"/>
        </a:p>
      </dgm:t>
    </dgm:pt>
    <dgm:pt modelId="{DEBDCA55-745C-4790-A4DD-8F9B12D39326}">
      <dgm:prSet phldrT="[Text]"/>
      <dgm:spPr/>
      <dgm:t>
        <a:bodyPr/>
        <a:lstStyle/>
        <a:p>
          <a:pPr rtl="0"/>
          <a:r>
            <a:rPr kumimoji="0" lang="sr-Latn-RS" b="0" i="0" u="none" strike="noStrike" cap="none" normalizeH="0" baseline="0">
              <a:ln/>
              <a:effectLst/>
              <a:latin typeface="Times New Roman" charset="0"/>
            </a:rPr>
            <a:t>Airport planning</a:t>
          </a:r>
          <a:endParaRPr lang="en-US"/>
        </a:p>
      </dgm:t>
    </dgm:pt>
    <dgm:pt modelId="{65D41CCC-C809-4E9B-A953-27D629B26D56}" type="parTrans" cxnId="{A29DDAC5-EE28-4674-A5DF-92BC1672B895}">
      <dgm:prSet/>
      <dgm:spPr/>
      <dgm:t>
        <a:bodyPr/>
        <a:lstStyle/>
        <a:p>
          <a:endParaRPr lang="en-US"/>
        </a:p>
      </dgm:t>
    </dgm:pt>
    <dgm:pt modelId="{7060E185-28B1-401D-B4E7-E3DFE6B1F872}" type="sibTrans" cxnId="{A29DDAC5-EE28-4674-A5DF-92BC1672B895}">
      <dgm:prSet/>
      <dgm:spPr/>
      <dgm:t>
        <a:bodyPr/>
        <a:lstStyle/>
        <a:p>
          <a:endParaRPr lang="en-US"/>
        </a:p>
      </dgm:t>
    </dgm:pt>
    <dgm:pt modelId="{D1D44B33-CCD1-4A7C-90A0-9C209970EF65}">
      <dgm:prSet phldrT="[Text]"/>
      <dgm:spPr/>
      <dgm:t>
        <a:bodyPr/>
        <a:lstStyle/>
        <a:p>
          <a:pPr rtl="0"/>
          <a:r>
            <a:rPr kumimoji="0" lang="sr-Latn-RS" b="0" i="0" u="none" strike="noStrike" cap="none" normalizeH="0" baseline="0">
              <a:ln/>
              <a:effectLst/>
              <a:latin typeface="Times New Roman" charset="0"/>
            </a:rPr>
            <a:t>Fleet planning</a:t>
          </a:r>
          <a:endParaRPr lang="en-US"/>
        </a:p>
      </dgm:t>
    </dgm:pt>
    <dgm:pt modelId="{49C5C4A0-3E27-4D1D-9B50-4683DEC4D1B9}" type="parTrans" cxnId="{045832A9-977D-4D95-A36C-DC86BB5F4906}">
      <dgm:prSet/>
      <dgm:spPr/>
      <dgm:t>
        <a:bodyPr/>
        <a:lstStyle/>
        <a:p>
          <a:endParaRPr lang="en-US"/>
        </a:p>
      </dgm:t>
    </dgm:pt>
    <dgm:pt modelId="{BCEDFCA6-3EF3-498D-9C74-D9D5457A6E09}" type="sibTrans" cxnId="{045832A9-977D-4D95-A36C-DC86BB5F4906}">
      <dgm:prSet/>
      <dgm:spPr/>
      <dgm:t>
        <a:bodyPr/>
        <a:lstStyle/>
        <a:p>
          <a:endParaRPr lang="en-US"/>
        </a:p>
      </dgm:t>
    </dgm:pt>
    <dgm:pt modelId="{B2539A49-77C7-4465-A594-745BED77152A}">
      <dgm:prSet phldrT="[Text]"/>
      <dgm:spPr/>
      <dgm:t>
        <a:bodyPr/>
        <a:lstStyle/>
        <a:p>
          <a:pPr rtl="0"/>
          <a:r>
            <a:rPr kumimoji="0" lang="sr-Latn-RS" b="0" i="0" u="none" strike="noStrike" cap="none" normalizeH="0" baseline="0">
              <a:ln/>
              <a:effectLst/>
              <a:latin typeface="Times New Roman" charset="0"/>
            </a:rPr>
            <a:t>Route network planning</a:t>
          </a:r>
          <a:endParaRPr lang="en-US"/>
        </a:p>
      </dgm:t>
    </dgm:pt>
    <dgm:pt modelId="{ED281287-95B9-4BA1-BAEC-CACDC2D71527}" type="parTrans" cxnId="{A8B2855D-909E-47CA-8261-72DE54DB0F34}">
      <dgm:prSet/>
      <dgm:spPr/>
      <dgm:t>
        <a:bodyPr/>
        <a:lstStyle/>
        <a:p>
          <a:endParaRPr lang="en-US"/>
        </a:p>
      </dgm:t>
    </dgm:pt>
    <dgm:pt modelId="{AB6BE14E-787F-4B0C-ACF8-748D02835E43}" type="sibTrans" cxnId="{A8B2855D-909E-47CA-8261-72DE54DB0F34}">
      <dgm:prSet/>
      <dgm:spPr/>
      <dgm:t>
        <a:bodyPr/>
        <a:lstStyle/>
        <a:p>
          <a:endParaRPr lang="en-US"/>
        </a:p>
      </dgm:t>
    </dgm:pt>
    <dgm:pt modelId="{E53CA822-8E5E-4F04-BCC3-8E118C56083A}">
      <dgm:prSet/>
      <dgm:spPr/>
      <dgm:t>
        <a:bodyPr/>
        <a:lstStyle/>
        <a:p>
          <a:pPr rtl="0"/>
          <a:r>
            <a:rPr kumimoji="0" lang="sr-Latn-RS" b="0" i="0" u="none" strike="noStrike" cap="none" normalizeH="0" baseline="0">
              <a:ln/>
              <a:effectLst/>
              <a:latin typeface="Times New Roman" charset="0"/>
            </a:rPr>
            <a:t>Airways network planning</a:t>
          </a:r>
          <a:endParaRPr kumimoji="0" lang="sl-SI" b="0" i="0" u="none" strike="noStrike" cap="none" normalizeH="0" baseline="0">
            <a:ln/>
            <a:effectLst/>
            <a:latin typeface="Times New Roman" charset="0"/>
          </a:endParaRPr>
        </a:p>
      </dgm:t>
    </dgm:pt>
    <dgm:pt modelId="{D69E2DBB-BAFE-4912-879C-7450F761F633}" type="parTrans" cxnId="{5088889D-BE41-4224-AEAC-DD0CE84F5360}">
      <dgm:prSet/>
      <dgm:spPr/>
      <dgm:t>
        <a:bodyPr/>
        <a:lstStyle/>
        <a:p>
          <a:endParaRPr lang="en-US"/>
        </a:p>
      </dgm:t>
    </dgm:pt>
    <dgm:pt modelId="{E69B8168-9670-4F49-8EEC-081F2F44AE0B}" type="sibTrans" cxnId="{5088889D-BE41-4224-AEAC-DD0CE84F5360}">
      <dgm:prSet/>
      <dgm:spPr/>
      <dgm:t>
        <a:bodyPr/>
        <a:lstStyle/>
        <a:p>
          <a:endParaRPr lang="en-US"/>
        </a:p>
      </dgm:t>
    </dgm:pt>
    <dgm:pt modelId="{57473FF7-2A01-4F04-A99A-5071D82E0B79}">
      <dgm:prSet/>
      <dgm:spPr/>
      <dgm:t>
        <a:bodyPr/>
        <a:lstStyle/>
        <a:p>
          <a:pPr rtl="0"/>
          <a:r>
            <a:rPr kumimoji="0" lang="sr-Latn-RS" b="0" i="0" u="none" strike="noStrike" cap="none" normalizeH="0" baseline="0">
              <a:ln/>
              <a:effectLst/>
              <a:latin typeface="Times New Roman" charset="0"/>
            </a:rPr>
            <a:t>Flight schedule planning</a:t>
          </a:r>
          <a:endParaRPr kumimoji="0" lang="sl-SI" b="0" i="0" u="none" strike="noStrike" cap="none" normalizeH="0" baseline="0">
            <a:ln/>
            <a:effectLst/>
            <a:latin typeface="Times New Roman" charset="0"/>
          </a:endParaRPr>
        </a:p>
      </dgm:t>
    </dgm:pt>
    <dgm:pt modelId="{53A3DA1D-6AD2-4077-8951-C775FB876B39}" type="parTrans" cxnId="{E200A2F0-A5A5-4260-9C76-5F77935E9415}">
      <dgm:prSet/>
      <dgm:spPr/>
      <dgm:t>
        <a:bodyPr/>
        <a:lstStyle/>
        <a:p>
          <a:endParaRPr lang="en-US"/>
        </a:p>
      </dgm:t>
    </dgm:pt>
    <dgm:pt modelId="{38E176F8-7032-4504-9F0A-D77D10D4AA32}" type="sibTrans" cxnId="{E200A2F0-A5A5-4260-9C76-5F77935E9415}">
      <dgm:prSet/>
      <dgm:spPr/>
      <dgm:t>
        <a:bodyPr/>
        <a:lstStyle/>
        <a:p>
          <a:endParaRPr lang="en-US"/>
        </a:p>
      </dgm:t>
    </dgm:pt>
    <dgm:pt modelId="{833F16CB-4024-4B41-84DE-4A77ADB353E0}" type="pres">
      <dgm:prSet presAssocID="{5CF889EC-34FB-4922-ADF0-8BBCDAC745BD}" presName="linear" presStyleCnt="0">
        <dgm:presLayoutVars>
          <dgm:dir/>
          <dgm:animLvl val="lvl"/>
          <dgm:resizeHandles val="exact"/>
        </dgm:presLayoutVars>
      </dgm:prSet>
      <dgm:spPr/>
    </dgm:pt>
    <dgm:pt modelId="{FA0ED0CF-B547-44FD-B7E1-7F31452685FA}" type="pres">
      <dgm:prSet presAssocID="{DEBDCA55-745C-4790-A4DD-8F9B12D39326}" presName="parentLin" presStyleCnt="0"/>
      <dgm:spPr/>
    </dgm:pt>
    <dgm:pt modelId="{8E637A1E-6978-48FE-8A9D-718D5C3F8A5D}" type="pres">
      <dgm:prSet presAssocID="{DEBDCA55-745C-4790-A4DD-8F9B12D39326}" presName="parentLeftMargin" presStyleLbl="node1" presStyleIdx="0" presStyleCnt="5"/>
      <dgm:spPr/>
    </dgm:pt>
    <dgm:pt modelId="{224B875B-7A61-4AD1-B79E-E926477E8521}" type="pres">
      <dgm:prSet presAssocID="{DEBDCA55-745C-4790-A4DD-8F9B12D39326}" presName="parentText" presStyleLbl="node1" presStyleIdx="0" presStyleCnt="5">
        <dgm:presLayoutVars>
          <dgm:chMax val="0"/>
          <dgm:bulletEnabled val="1"/>
        </dgm:presLayoutVars>
      </dgm:prSet>
      <dgm:spPr/>
    </dgm:pt>
    <dgm:pt modelId="{48361ECC-D3BE-44FC-BB8E-71C3F242305E}" type="pres">
      <dgm:prSet presAssocID="{DEBDCA55-745C-4790-A4DD-8F9B12D39326}" presName="negativeSpace" presStyleCnt="0"/>
      <dgm:spPr/>
    </dgm:pt>
    <dgm:pt modelId="{B366CBB8-9C06-40CE-BFD4-0685812BC275}" type="pres">
      <dgm:prSet presAssocID="{DEBDCA55-745C-4790-A4DD-8F9B12D39326}" presName="childText" presStyleLbl="conFgAcc1" presStyleIdx="0" presStyleCnt="5">
        <dgm:presLayoutVars>
          <dgm:bulletEnabled val="1"/>
        </dgm:presLayoutVars>
      </dgm:prSet>
      <dgm:spPr/>
    </dgm:pt>
    <dgm:pt modelId="{33AF451B-3568-4494-A286-C6363D930E9E}" type="pres">
      <dgm:prSet presAssocID="{7060E185-28B1-401D-B4E7-E3DFE6B1F872}" presName="spaceBetweenRectangles" presStyleCnt="0"/>
      <dgm:spPr/>
    </dgm:pt>
    <dgm:pt modelId="{0C716FAF-8C5E-462A-9521-5F4EC50131CF}" type="pres">
      <dgm:prSet presAssocID="{D1D44B33-CCD1-4A7C-90A0-9C209970EF65}" presName="parentLin" presStyleCnt="0"/>
      <dgm:spPr/>
    </dgm:pt>
    <dgm:pt modelId="{7A30F878-B686-484F-BB3B-55905106F31D}" type="pres">
      <dgm:prSet presAssocID="{D1D44B33-CCD1-4A7C-90A0-9C209970EF65}" presName="parentLeftMargin" presStyleLbl="node1" presStyleIdx="0" presStyleCnt="5"/>
      <dgm:spPr/>
    </dgm:pt>
    <dgm:pt modelId="{23DB26E0-4989-4E7E-9628-402C7DF5D240}" type="pres">
      <dgm:prSet presAssocID="{D1D44B33-CCD1-4A7C-90A0-9C209970EF65}" presName="parentText" presStyleLbl="node1" presStyleIdx="1" presStyleCnt="5">
        <dgm:presLayoutVars>
          <dgm:chMax val="0"/>
          <dgm:bulletEnabled val="1"/>
        </dgm:presLayoutVars>
      </dgm:prSet>
      <dgm:spPr/>
    </dgm:pt>
    <dgm:pt modelId="{FCA70834-2DD2-4CEF-BBC8-C52EE8C852D1}" type="pres">
      <dgm:prSet presAssocID="{D1D44B33-CCD1-4A7C-90A0-9C209970EF65}" presName="negativeSpace" presStyleCnt="0"/>
      <dgm:spPr/>
    </dgm:pt>
    <dgm:pt modelId="{163FD702-731F-4163-866E-EE7EC9FDFD7D}" type="pres">
      <dgm:prSet presAssocID="{D1D44B33-CCD1-4A7C-90A0-9C209970EF65}" presName="childText" presStyleLbl="conFgAcc1" presStyleIdx="1" presStyleCnt="5">
        <dgm:presLayoutVars>
          <dgm:bulletEnabled val="1"/>
        </dgm:presLayoutVars>
      </dgm:prSet>
      <dgm:spPr/>
    </dgm:pt>
    <dgm:pt modelId="{BDCA9546-8CD8-479F-A3C2-F1EA748D893D}" type="pres">
      <dgm:prSet presAssocID="{BCEDFCA6-3EF3-498D-9C74-D9D5457A6E09}" presName="spaceBetweenRectangles" presStyleCnt="0"/>
      <dgm:spPr/>
    </dgm:pt>
    <dgm:pt modelId="{EE720A1F-8F09-44D5-B763-B63D89426D99}" type="pres">
      <dgm:prSet presAssocID="{B2539A49-77C7-4465-A594-745BED77152A}" presName="parentLin" presStyleCnt="0"/>
      <dgm:spPr/>
    </dgm:pt>
    <dgm:pt modelId="{6986A99C-8F96-4172-BFC3-FAB24CD18EFF}" type="pres">
      <dgm:prSet presAssocID="{B2539A49-77C7-4465-A594-745BED77152A}" presName="parentLeftMargin" presStyleLbl="node1" presStyleIdx="1" presStyleCnt="5"/>
      <dgm:spPr/>
    </dgm:pt>
    <dgm:pt modelId="{BBF712AB-7874-46F3-BF2B-5D8CCECB91B2}" type="pres">
      <dgm:prSet presAssocID="{B2539A49-77C7-4465-A594-745BED77152A}" presName="parentText" presStyleLbl="node1" presStyleIdx="2" presStyleCnt="5">
        <dgm:presLayoutVars>
          <dgm:chMax val="0"/>
          <dgm:bulletEnabled val="1"/>
        </dgm:presLayoutVars>
      </dgm:prSet>
      <dgm:spPr/>
    </dgm:pt>
    <dgm:pt modelId="{94ACAAF4-9D2B-4F40-8C93-F2D1925412EB}" type="pres">
      <dgm:prSet presAssocID="{B2539A49-77C7-4465-A594-745BED77152A}" presName="negativeSpace" presStyleCnt="0"/>
      <dgm:spPr/>
    </dgm:pt>
    <dgm:pt modelId="{8E60E5C6-AFDC-4C6D-8F5A-D703F683CA36}" type="pres">
      <dgm:prSet presAssocID="{B2539A49-77C7-4465-A594-745BED77152A}" presName="childText" presStyleLbl="conFgAcc1" presStyleIdx="2" presStyleCnt="5">
        <dgm:presLayoutVars>
          <dgm:bulletEnabled val="1"/>
        </dgm:presLayoutVars>
      </dgm:prSet>
      <dgm:spPr/>
    </dgm:pt>
    <dgm:pt modelId="{5C8D1159-33A9-4366-B5C6-C13DB211A5D8}" type="pres">
      <dgm:prSet presAssocID="{AB6BE14E-787F-4B0C-ACF8-748D02835E43}" presName="spaceBetweenRectangles" presStyleCnt="0"/>
      <dgm:spPr/>
    </dgm:pt>
    <dgm:pt modelId="{5791D2D1-FBE4-46D9-86CD-985212A5C9B0}" type="pres">
      <dgm:prSet presAssocID="{57473FF7-2A01-4F04-A99A-5071D82E0B79}" presName="parentLin" presStyleCnt="0"/>
      <dgm:spPr/>
    </dgm:pt>
    <dgm:pt modelId="{2B8180BE-6658-44A6-9E8D-992A241D536D}" type="pres">
      <dgm:prSet presAssocID="{57473FF7-2A01-4F04-A99A-5071D82E0B79}" presName="parentLeftMargin" presStyleLbl="node1" presStyleIdx="2" presStyleCnt="5"/>
      <dgm:spPr/>
    </dgm:pt>
    <dgm:pt modelId="{09557222-B877-4589-BA99-1C94AF23EFF8}" type="pres">
      <dgm:prSet presAssocID="{57473FF7-2A01-4F04-A99A-5071D82E0B79}" presName="parentText" presStyleLbl="node1" presStyleIdx="3" presStyleCnt="5">
        <dgm:presLayoutVars>
          <dgm:chMax val="0"/>
          <dgm:bulletEnabled val="1"/>
        </dgm:presLayoutVars>
      </dgm:prSet>
      <dgm:spPr/>
    </dgm:pt>
    <dgm:pt modelId="{5B2B03DD-41BC-414B-98F8-0B64B29448DE}" type="pres">
      <dgm:prSet presAssocID="{57473FF7-2A01-4F04-A99A-5071D82E0B79}" presName="negativeSpace" presStyleCnt="0"/>
      <dgm:spPr/>
    </dgm:pt>
    <dgm:pt modelId="{00F1CDE8-8A8A-4282-A5D8-24A28F7D9856}" type="pres">
      <dgm:prSet presAssocID="{57473FF7-2A01-4F04-A99A-5071D82E0B79}" presName="childText" presStyleLbl="conFgAcc1" presStyleIdx="3" presStyleCnt="5">
        <dgm:presLayoutVars>
          <dgm:bulletEnabled val="1"/>
        </dgm:presLayoutVars>
      </dgm:prSet>
      <dgm:spPr/>
    </dgm:pt>
    <dgm:pt modelId="{6CE143FE-A0B5-43D5-8377-417F07F941A3}" type="pres">
      <dgm:prSet presAssocID="{38E176F8-7032-4504-9F0A-D77D10D4AA32}" presName="spaceBetweenRectangles" presStyleCnt="0"/>
      <dgm:spPr/>
    </dgm:pt>
    <dgm:pt modelId="{9AE398D4-C3CB-4C0C-B91A-04BFE311E648}" type="pres">
      <dgm:prSet presAssocID="{E53CA822-8E5E-4F04-BCC3-8E118C56083A}" presName="parentLin" presStyleCnt="0"/>
      <dgm:spPr/>
    </dgm:pt>
    <dgm:pt modelId="{D00AB4A4-39B3-4282-A4C2-F5D2C6C1140B}" type="pres">
      <dgm:prSet presAssocID="{E53CA822-8E5E-4F04-BCC3-8E118C56083A}" presName="parentLeftMargin" presStyleLbl="node1" presStyleIdx="3" presStyleCnt="5"/>
      <dgm:spPr/>
    </dgm:pt>
    <dgm:pt modelId="{1277A983-B7F4-4F63-BD5B-B047EE5C38F7}" type="pres">
      <dgm:prSet presAssocID="{E53CA822-8E5E-4F04-BCC3-8E118C56083A}" presName="parentText" presStyleLbl="node1" presStyleIdx="4" presStyleCnt="5">
        <dgm:presLayoutVars>
          <dgm:chMax val="0"/>
          <dgm:bulletEnabled val="1"/>
        </dgm:presLayoutVars>
      </dgm:prSet>
      <dgm:spPr/>
    </dgm:pt>
    <dgm:pt modelId="{24651E66-B7D6-4A11-92C6-9FA21859C13E}" type="pres">
      <dgm:prSet presAssocID="{E53CA822-8E5E-4F04-BCC3-8E118C56083A}" presName="negativeSpace" presStyleCnt="0"/>
      <dgm:spPr/>
    </dgm:pt>
    <dgm:pt modelId="{E46C68E1-D28A-4C57-88FA-F593117D11D8}" type="pres">
      <dgm:prSet presAssocID="{E53CA822-8E5E-4F04-BCC3-8E118C56083A}" presName="childText" presStyleLbl="conFgAcc1" presStyleIdx="4" presStyleCnt="5">
        <dgm:presLayoutVars>
          <dgm:bulletEnabled val="1"/>
        </dgm:presLayoutVars>
      </dgm:prSet>
      <dgm:spPr/>
    </dgm:pt>
  </dgm:ptLst>
  <dgm:cxnLst>
    <dgm:cxn modelId="{528FB022-4F7D-4B7C-BF21-D3CB8E052EDD}" type="presOf" srcId="{5CF889EC-34FB-4922-ADF0-8BBCDAC745BD}" destId="{833F16CB-4024-4B41-84DE-4A77ADB353E0}" srcOrd="0" destOrd="0" presId="urn:microsoft.com/office/officeart/2005/8/layout/list1"/>
    <dgm:cxn modelId="{DBFE7C32-A9AD-4CB5-B24F-1134F126379C}" type="presOf" srcId="{DEBDCA55-745C-4790-A4DD-8F9B12D39326}" destId="{224B875B-7A61-4AD1-B79E-E926477E8521}" srcOrd="1" destOrd="0" presId="urn:microsoft.com/office/officeart/2005/8/layout/list1"/>
    <dgm:cxn modelId="{8C2C2438-6857-48EC-828C-4A25314E082A}" type="presOf" srcId="{D1D44B33-CCD1-4A7C-90A0-9C209970EF65}" destId="{23DB26E0-4989-4E7E-9628-402C7DF5D240}" srcOrd="1" destOrd="0" presId="urn:microsoft.com/office/officeart/2005/8/layout/list1"/>
    <dgm:cxn modelId="{A8B2855D-909E-47CA-8261-72DE54DB0F34}" srcId="{5CF889EC-34FB-4922-ADF0-8BBCDAC745BD}" destId="{B2539A49-77C7-4465-A594-745BED77152A}" srcOrd="2" destOrd="0" parTransId="{ED281287-95B9-4BA1-BAEC-CACDC2D71527}" sibTransId="{AB6BE14E-787F-4B0C-ACF8-748D02835E43}"/>
    <dgm:cxn modelId="{69C63A70-1D1F-4190-8A6F-18729BE7C196}" type="presOf" srcId="{B2539A49-77C7-4465-A594-745BED77152A}" destId="{BBF712AB-7874-46F3-BF2B-5D8CCECB91B2}" srcOrd="1" destOrd="0" presId="urn:microsoft.com/office/officeart/2005/8/layout/list1"/>
    <dgm:cxn modelId="{3A3D0474-F77E-49F7-963E-8D9244F0ECC8}" type="presOf" srcId="{57473FF7-2A01-4F04-A99A-5071D82E0B79}" destId="{2B8180BE-6658-44A6-9E8D-992A241D536D}" srcOrd="0" destOrd="0" presId="urn:microsoft.com/office/officeart/2005/8/layout/list1"/>
    <dgm:cxn modelId="{BD7FED7A-12D9-4924-912D-F95BDE542F3D}" type="presOf" srcId="{B2539A49-77C7-4465-A594-745BED77152A}" destId="{6986A99C-8F96-4172-BFC3-FAB24CD18EFF}" srcOrd="0" destOrd="0" presId="urn:microsoft.com/office/officeart/2005/8/layout/list1"/>
    <dgm:cxn modelId="{0DCC9886-30CA-4610-ACEA-F0006F9F2128}" type="presOf" srcId="{57473FF7-2A01-4F04-A99A-5071D82E0B79}" destId="{09557222-B877-4589-BA99-1C94AF23EFF8}" srcOrd="1" destOrd="0" presId="urn:microsoft.com/office/officeart/2005/8/layout/list1"/>
    <dgm:cxn modelId="{CA2F4696-6CBC-4986-B62D-DE5F68C85852}" type="presOf" srcId="{DEBDCA55-745C-4790-A4DD-8F9B12D39326}" destId="{8E637A1E-6978-48FE-8A9D-718D5C3F8A5D}" srcOrd="0" destOrd="0" presId="urn:microsoft.com/office/officeart/2005/8/layout/list1"/>
    <dgm:cxn modelId="{5088889D-BE41-4224-AEAC-DD0CE84F5360}" srcId="{5CF889EC-34FB-4922-ADF0-8BBCDAC745BD}" destId="{E53CA822-8E5E-4F04-BCC3-8E118C56083A}" srcOrd="4" destOrd="0" parTransId="{D69E2DBB-BAFE-4912-879C-7450F761F633}" sibTransId="{E69B8168-9670-4F49-8EEC-081F2F44AE0B}"/>
    <dgm:cxn modelId="{045832A9-977D-4D95-A36C-DC86BB5F4906}" srcId="{5CF889EC-34FB-4922-ADF0-8BBCDAC745BD}" destId="{D1D44B33-CCD1-4A7C-90A0-9C209970EF65}" srcOrd="1" destOrd="0" parTransId="{49C5C4A0-3E27-4D1D-9B50-4683DEC4D1B9}" sibTransId="{BCEDFCA6-3EF3-498D-9C74-D9D5457A6E09}"/>
    <dgm:cxn modelId="{A29DDAC5-EE28-4674-A5DF-92BC1672B895}" srcId="{5CF889EC-34FB-4922-ADF0-8BBCDAC745BD}" destId="{DEBDCA55-745C-4790-A4DD-8F9B12D39326}" srcOrd="0" destOrd="0" parTransId="{65D41CCC-C809-4E9B-A953-27D629B26D56}" sibTransId="{7060E185-28B1-401D-B4E7-E3DFE6B1F872}"/>
    <dgm:cxn modelId="{E3DDBCCB-EA87-4CF0-90F6-6076A8483413}" type="presOf" srcId="{E53CA822-8E5E-4F04-BCC3-8E118C56083A}" destId="{1277A983-B7F4-4F63-BD5B-B047EE5C38F7}" srcOrd="1" destOrd="0" presId="urn:microsoft.com/office/officeart/2005/8/layout/list1"/>
    <dgm:cxn modelId="{466FE0E4-E193-4882-91C4-8D94E51BECC9}" type="presOf" srcId="{D1D44B33-CCD1-4A7C-90A0-9C209970EF65}" destId="{7A30F878-B686-484F-BB3B-55905106F31D}" srcOrd="0" destOrd="0" presId="urn:microsoft.com/office/officeart/2005/8/layout/list1"/>
    <dgm:cxn modelId="{0BC395EC-94B1-4501-BDEF-C55FFB25C909}" type="presOf" srcId="{E53CA822-8E5E-4F04-BCC3-8E118C56083A}" destId="{D00AB4A4-39B3-4282-A4C2-F5D2C6C1140B}" srcOrd="0" destOrd="0" presId="urn:microsoft.com/office/officeart/2005/8/layout/list1"/>
    <dgm:cxn modelId="{E200A2F0-A5A5-4260-9C76-5F77935E9415}" srcId="{5CF889EC-34FB-4922-ADF0-8BBCDAC745BD}" destId="{57473FF7-2A01-4F04-A99A-5071D82E0B79}" srcOrd="3" destOrd="0" parTransId="{53A3DA1D-6AD2-4077-8951-C775FB876B39}" sibTransId="{38E176F8-7032-4504-9F0A-D77D10D4AA32}"/>
    <dgm:cxn modelId="{998C5D1C-650B-4F4E-BC25-740101A80D12}" type="presParOf" srcId="{833F16CB-4024-4B41-84DE-4A77ADB353E0}" destId="{FA0ED0CF-B547-44FD-B7E1-7F31452685FA}" srcOrd="0" destOrd="0" presId="urn:microsoft.com/office/officeart/2005/8/layout/list1"/>
    <dgm:cxn modelId="{034636A0-5F42-4F28-854C-6E4C2B5E0689}" type="presParOf" srcId="{FA0ED0CF-B547-44FD-B7E1-7F31452685FA}" destId="{8E637A1E-6978-48FE-8A9D-718D5C3F8A5D}" srcOrd="0" destOrd="0" presId="urn:microsoft.com/office/officeart/2005/8/layout/list1"/>
    <dgm:cxn modelId="{8702C21A-3C31-4C19-A9BD-FF2590DA83E7}" type="presParOf" srcId="{FA0ED0CF-B547-44FD-B7E1-7F31452685FA}" destId="{224B875B-7A61-4AD1-B79E-E926477E8521}" srcOrd="1" destOrd="0" presId="urn:microsoft.com/office/officeart/2005/8/layout/list1"/>
    <dgm:cxn modelId="{32B52B61-F4C0-41DD-A97F-B30FA4641324}" type="presParOf" srcId="{833F16CB-4024-4B41-84DE-4A77ADB353E0}" destId="{48361ECC-D3BE-44FC-BB8E-71C3F242305E}" srcOrd="1" destOrd="0" presId="urn:microsoft.com/office/officeart/2005/8/layout/list1"/>
    <dgm:cxn modelId="{99770B43-2879-4A32-BF6B-9EDA571E3A1C}" type="presParOf" srcId="{833F16CB-4024-4B41-84DE-4A77ADB353E0}" destId="{B366CBB8-9C06-40CE-BFD4-0685812BC275}" srcOrd="2" destOrd="0" presId="urn:microsoft.com/office/officeart/2005/8/layout/list1"/>
    <dgm:cxn modelId="{B930C014-DE94-4D4D-A376-FC10D8534505}" type="presParOf" srcId="{833F16CB-4024-4B41-84DE-4A77ADB353E0}" destId="{33AF451B-3568-4494-A286-C6363D930E9E}" srcOrd="3" destOrd="0" presId="urn:microsoft.com/office/officeart/2005/8/layout/list1"/>
    <dgm:cxn modelId="{4DAF5FAC-274F-4A66-828B-0826B1657789}" type="presParOf" srcId="{833F16CB-4024-4B41-84DE-4A77ADB353E0}" destId="{0C716FAF-8C5E-462A-9521-5F4EC50131CF}" srcOrd="4" destOrd="0" presId="urn:microsoft.com/office/officeart/2005/8/layout/list1"/>
    <dgm:cxn modelId="{8B1B11A9-3816-437A-A0BF-634E047E6B90}" type="presParOf" srcId="{0C716FAF-8C5E-462A-9521-5F4EC50131CF}" destId="{7A30F878-B686-484F-BB3B-55905106F31D}" srcOrd="0" destOrd="0" presId="urn:microsoft.com/office/officeart/2005/8/layout/list1"/>
    <dgm:cxn modelId="{EB480FF7-D645-414A-982A-8EAC35E3CA54}" type="presParOf" srcId="{0C716FAF-8C5E-462A-9521-5F4EC50131CF}" destId="{23DB26E0-4989-4E7E-9628-402C7DF5D240}" srcOrd="1" destOrd="0" presId="urn:microsoft.com/office/officeart/2005/8/layout/list1"/>
    <dgm:cxn modelId="{B42B0523-DDCC-46A8-A474-3962E03B482D}" type="presParOf" srcId="{833F16CB-4024-4B41-84DE-4A77ADB353E0}" destId="{FCA70834-2DD2-4CEF-BBC8-C52EE8C852D1}" srcOrd="5" destOrd="0" presId="urn:microsoft.com/office/officeart/2005/8/layout/list1"/>
    <dgm:cxn modelId="{E47C89CE-F744-4D2E-AB47-2FEBA21A4191}" type="presParOf" srcId="{833F16CB-4024-4B41-84DE-4A77ADB353E0}" destId="{163FD702-731F-4163-866E-EE7EC9FDFD7D}" srcOrd="6" destOrd="0" presId="urn:microsoft.com/office/officeart/2005/8/layout/list1"/>
    <dgm:cxn modelId="{29A3887B-B977-4643-A793-662528F72C80}" type="presParOf" srcId="{833F16CB-4024-4B41-84DE-4A77ADB353E0}" destId="{BDCA9546-8CD8-479F-A3C2-F1EA748D893D}" srcOrd="7" destOrd="0" presId="urn:microsoft.com/office/officeart/2005/8/layout/list1"/>
    <dgm:cxn modelId="{76ACF276-2C1A-4EF0-A8EB-4204AD2B84F8}" type="presParOf" srcId="{833F16CB-4024-4B41-84DE-4A77ADB353E0}" destId="{EE720A1F-8F09-44D5-B763-B63D89426D99}" srcOrd="8" destOrd="0" presId="urn:microsoft.com/office/officeart/2005/8/layout/list1"/>
    <dgm:cxn modelId="{EFA308E1-AB22-4843-9A9C-BF7FA583B074}" type="presParOf" srcId="{EE720A1F-8F09-44D5-B763-B63D89426D99}" destId="{6986A99C-8F96-4172-BFC3-FAB24CD18EFF}" srcOrd="0" destOrd="0" presId="urn:microsoft.com/office/officeart/2005/8/layout/list1"/>
    <dgm:cxn modelId="{F1DA238E-5DB2-45B6-9128-7F7019E5E62A}" type="presParOf" srcId="{EE720A1F-8F09-44D5-B763-B63D89426D99}" destId="{BBF712AB-7874-46F3-BF2B-5D8CCECB91B2}" srcOrd="1" destOrd="0" presId="urn:microsoft.com/office/officeart/2005/8/layout/list1"/>
    <dgm:cxn modelId="{4C3EE25A-924F-413F-89D2-B25E4A561765}" type="presParOf" srcId="{833F16CB-4024-4B41-84DE-4A77ADB353E0}" destId="{94ACAAF4-9D2B-4F40-8C93-F2D1925412EB}" srcOrd="9" destOrd="0" presId="urn:microsoft.com/office/officeart/2005/8/layout/list1"/>
    <dgm:cxn modelId="{D8A702D8-2E76-4E54-9BE2-68421BCCB771}" type="presParOf" srcId="{833F16CB-4024-4B41-84DE-4A77ADB353E0}" destId="{8E60E5C6-AFDC-4C6D-8F5A-D703F683CA36}" srcOrd="10" destOrd="0" presId="urn:microsoft.com/office/officeart/2005/8/layout/list1"/>
    <dgm:cxn modelId="{9A787638-EE1C-4E37-A20E-0BC53B551BBD}" type="presParOf" srcId="{833F16CB-4024-4B41-84DE-4A77ADB353E0}" destId="{5C8D1159-33A9-4366-B5C6-C13DB211A5D8}" srcOrd="11" destOrd="0" presId="urn:microsoft.com/office/officeart/2005/8/layout/list1"/>
    <dgm:cxn modelId="{D1E8E7D5-5803-4C49-BD9D-655BCD8BADF0}" type="presParOf" srcId="{833F16CB-4024-4B41-84DE-4A77ADB353E0}" destId="{5791D2D1-FBE4-46D9-86CD-985212A5C9B0}" srcOrd="12" destOrd="0" presId="urn:microsoft.com/office/officeart/2005/8/layout/list1"/>
    <dgm:cxn modelId="{FBA72A09-08E2-4230-9179-0E0CD4E6E40B}" type="presParOf" srcId="{5791D2D1-FBE4-46D9-86CD-985212A5C9B0}" destId="{2B8180BE-6658-44A6-9E8D-992A241D536D}" srcOrd="0" destOrd="0" presId="urn:microsoft.com/office/officeart/2005/8/layout/list1"/>
    <dgm:cxn modelId="{A8FB26CD-3B1E-4075-BC5E-2E90FCA6283D}" type="presParOf" srcId="{5791D2D1-FBE4-46D9-86CD-985212A5C9B0}" destId="{09557222-B877-4589-BA99-1C94AF23EFF8}" srcOrd="1" destOrd="0" presId="urn:microsoft.com/office/officeart/2005/8/layout/list1"/>
    <dgm:cxn modelId="{591A0954-3CD4-4F92-A912-4473BF1EBF8E}" type="presParOf" srcId="{833F16CB-4024-4B41-84DE-4A77ADB353E0}" destId="{5B2B03DD-41BC-414B-98F8-0B64B29448DE}" srcOrd="13" destOrd="0" presId="urn:microsoft.com/office/officeart/2005/8/layout/list1"/>
    <dgm:cxn modelId="{F916A716-6B53-4E2F-8EC2-653D3039FA18}" type="presParOf" srcId="{833F16CB-4024-4B41-84DE-4A77ADB353E0}" destId="{00F1CDE8-8A8A-4282-A5D8-24A28F7D9856}" srcOrd="14" destOrd="0" presId="urn:microsoft.com/office/officeart/2005/8/layout/list1"/>
    <dgm:cxn modelId="{97A69BE9-BE70-4D4B-8045-75CF9CD8B26E}" type="presParOf" srcId="{833F16CB-4024-4B41-84DE-4A77ADB353E0}" destId="{6CE143FE-A0B5-43D5-8377-417F07F941A3}" srcOrd="15" destOrd="0" presId="urn:microsoft.com/office/officeart/2005/8/layout/list1"/>
    <dgm:cxn modelId="{CF231CE4-8044-4E67-B8A0-6E62FB6812FD}" type="presParOf" srcId="{833F16CB-4024-4B41-84DE-4A77ADB353E0}" destId="{9AE398D4-C3CB-4C0C-B91A-04BFE311E648}" srcOrd="16" destOrd="0" presId="urn:microsoft.com/office/officeart/2005/8/layout/list1"/>
    <dgm:cxn modelId="{E0D606AD-9347-4969-8E49-2BF2B89AD2E1}" type="presParOf" srcId="{9AE398D4-C3CB-4C0C-B91A-04BFE311E648}" destId="{D00AB4A4-39B3-4282-A4C2-F5D2C6C1140B}" srcOrd="0" destOrd="0" presId="urn:microsoft.com/office/officeart/2005/8/layout/list1"/>
    <dgm:cxn modelId="{E1F633CE-6087-4305-9893-8082D586CA76}" type="presParOf" srcId="{9AE398D4-C3CB-4C0C-B91A-04BFE311E648}" destId="{1277A983-B7F4-4F63-BD5B-B047EE5C38F7}" srcOrd="1" destOrd="0" presId="urn:microsoft.com/office/officeart/2005/8/layout/list1"/>
    <dgm:cxn modelId="{B60F0C2C-1D5C-4863-B489-F894239A838F}" type="presParOf" srcId="{833F16CB-4024-4B41-84DE-4A77ADB353E0}" destId="{24651E66-B7D6-4A11-92C6-9FA21859C13E}" srcOrd="17" destOrd="0" presId="urn:microsoft.com/office/officeart/2005/8/layout/list1"/>
    <dgm:cxn modelId="{FC8D2A51-21D1-4EAD-A79E-D2218A09E53D}" type="presParOf" srcId="{833F16CB-4024-4B41-84DE-4A77ADB353E0}" destId="{E46C68E1-D28A-4C57-88FA-F593117D11D8}"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4743C9-1EE1-4380-A7B4-3DD0511B65E5}"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GB"/>
        </a:p>
      </dgm:t>
    </dgm:pt>
    <dgm:pt modelId="{CDA307BC-EBA1-4E51-B27B-9CD4C086E598}">
      <dgm:prSet phldrT="[Text]"/>
      <dgm:spPr>
        <a:solidFill>
          <a:schemeClr val="accent1">
            <a:hueOff val="0"/>
            <a:satOff val="0"/>
            <a:lumOff val="0"/>
          </a:schemeClr>
        </a:solidFill>
      </dgm:spPr>
      <dgm:t>
        <a:bodyPr/>
        <a:lstStyle/>
        <a:p>
          <a:pPr algn="ctr"/>
          <a:r>
            <a:rPr lang="sr-Latn-CS">
              <a:latin typeface="+mj-lt"/>
            </a:rPr>
            <a:t>Air travel demand analisys and forecast</a:t>
          </a:r>
          <a:endParaRPr lang="en-GB">
            <a:latin typeface="+mj-lt"/>
          </a:endParaRPr>
        </a:p>
      </dgm:t>
    </dgm:pt>
    <dgm:pt modelId="{0EF85BCF-E14C-41BA-8CF0-F4F679969E9D}" type="parTrans" cxnId="{E819F40C-9BC5-48E6-9ED6-08B20C5DACFA}">
      <dgm:prSet/>
      <dgm:spPr/>
      <dgm:t>
        <a:bodyPr/>
        <a:lstStyle/>
        <a:p>
          <a:endParaRPr lang="en-GB">
            <a:latin typeface="+mj-lt"/>
          </a:endParaRPr>
        </a:p>
      </dgm:t>
    </dgm:pt>
    <dgm:pt modelId="{27067802-C70F-4224-867E-DC097D3284C2}" type="sibTrans" cxnId="{E819F40C-9BC5-48E6-9ED6-08B20C5DACFA}">
      <dgm:prSet/>
      <dgm:spPr/>
      <dgm:t>
        <a:bodyPr/>
        <a:lstStyle/>
        <a:p>
          <a:endParaRPr lang="en-GB">
            <a:latin typeface="+mj-lt"/>
          </a:endParaRPr>
        </a:p>
      </dgm:t>
    </dgm:pt>
    <dgm:pt modelId="{9786F2DB-E273-4037-BCEB-D5729EA43B99}">
      <dgm:prSet phldrT="[Text]"/>
      <dgm:spPr/>
      <dgm:t>
        <a:bodyPr/>
        <a:lstStyle/>
        <a:p>
          <a:pPr algn="ctr"/>
          <a:r>
            <a:rPr lang="sr-Latn-RS">
              <a:latin typeface="+mj-lt"/>
            </a:rPr>
            <a:t>Network planning</a:t>
          </a:r>
          <a:endParaRPr lang="en-GB">
            <a:latin typeface="+mj-lt"/>
          </a:endParaRPr>
        </a:p>
      </dgm:t>
    </dgm:pt>
    <dgm:pt modelId="{9536AD92-DD18-430F-A253-6CE1B52A9246}" type="parTrans" cxnId="{AA53FBBA-BE9A-4F5A-9BE2-50540A1C2A25}">
      <dgm:prSet/>
      <dgm:spPr/>
      <dgm:t>
        <a:bodyPr/>
        <a:lstStyle/>
        <a:p>
          <a:endParaRPr lang="en-GB">
            <a:latin typeface="+mj-lt"/>
          </a:endParaRPr>
        </a:p>
      </dgm:t>
    </dgm:pt>
    <dgm:pt modelId="{450D3893-0C7C-4519-A274-9D19A8CE8CA6}" type="sibTrans" cxnId="{AA53FBBA-BE9A-4F5A-9BE2-50540A1C2A25}">
      <dgm:prSet/>
      <dgm:spPr/>
      <dgm:t>
        <a:bodyPr/>
        <a:lstStyle/>
        <a:p>
          <a:endParaRPr lang="en-GB">
            <a:latin typeface="+mj-lt"/>
          </a:endParaRPr>
        </a:p>
      </dgm:t>
    </dgm:pt>
    <dgm:pt modelId="{9D70E00D-202D-4B5E-A586-8C336AAEBBB4}">
      <dgm:prSet phldrT="[Text]"/>
      <dgm:spPr/>
      <dgm:t>
        <a:bodyPr/>
        <a:lstStyle/>
        <a:p>
          <a:pPr algn="ctr"/>
          <a:r>
            <a:rPr lang="en-GB" noProof="0">
              <a:latin typeface="+mj-lt"/>
            </a:rPr>
            <a:t>Frequencies</a:t>
          </a:r>
          <a:r>
            <a:rPr lang="sr-Latn-CS">
              <a:latin typeface="+mj-lt"/>
            </a:rPr>
            <a:t> determination</a:t>
          </a:r>
          <a:endParaRPr lang="en-GB">
            <a:latin typeface="+mj-lt"/>
          </a:endParaRPr>
        </a:p>
      </dgm:t>
    </dgm:pt>
    <dgm:pt modelId="{570F4F37-35CD-4CBF-B3A5-466DCE912664}" type="parTrans" cxnId="{57EFEB8D-5743-48A9-88A9-358B9CDF83E5}">
      <dgm:prSet/>
      <dgm:spPr/>
      <dgm:t>
        <a:bodyPr/>
        <a:lstStyle/>
        <a:p>
          <a:endParaRPr lang="en-GB">
            <a:latin typeface="+mj-lt"/>
          </a:endParaRPr>
        </a:p>
      </dgm:t>
    </dgm:pt>
    <dgm:pt modelId="{8F830E8A-90ED-4463-B63E-4809ADBED3DA}" type="sibTrans" cxnId="{57EFEB8D-5743-48A9-88A9-358B9CDF83E5}">
      <dgm:prSet/>
      <dgm:spPr/>
      <dgm:t>
        <a:bodyPr/>
        <a:lstStyle/>
        <a:p>
          <a:endParaRPr lang="en-GB">
            <a:latin typeface="+mj-lt"/>
          </a:endParaRPr>
        </a:p>
      </dgm:t>
    </dgm:pt>
    <dgm:pt modelId="{F2388EE3-2D89-4E9F-84AE-92133F647C1D}">
      <dgm:prSet/>
      <dgm:spPr/>
      <dgm:t>
        <a:bodyPr/>
        <a:lstStyle/>
        <a:p>
          <a:pPr algn="ctr"/>
          <a:r>
            <a:rPr lang="sr-Latn-RS">
              <a:latin typeface="+mj-lt"/>
            </a:rPr>
            <a:t>Fleet planning</a:t>
          </a:r>
          <a:endParaRPr lang="en-GB">
            <a:latin typeface="+mj-lt"/>
          </a:endParaRPr>
        </a:p>
      </dgm:t>
    </dgm:pt>
    <dgm:pt modelId="{49477CB0-0044-4DCC-8811-DEE071D019E9}" type="parTrans" cxnId="{83423348-BE65-4311-99F4-3131B2BC9A9C}">
      <dgm:prSet/>
      <dgm:spPr/>
      <dgm:t>
        <a:bodyPr/>
        <a:lstStyle/>
        <a:p>
          <a:endParaRPr lang="en-GB">
            <a:latin typeface="+mj-lt"/>
          </a:endParaRPr>
        </a:p>
      </dgm:t>
    </dgm:pt>
    <dgm:pt modelId="{4970131F-32E6-46FC-BC84-94ECDBC8F5DB}" type="sibTrans" cxnId="{83423348-BE65-4311-99F4-3131B2BC9A9C}">
      <dgm:prSet/>
      <dgm:spPr/>
      <dgm:t>
        <a:bodyPr/>
        <a:lstStyle/>
        <a:p>
          <a:endParaRPr lang="en-GB">
            <a:latin typeface="+mj-lt"/>
          </a:endParaRPr>
        </a:p>
      </dgm:t>
    </dgm:pt>
    <dgm:pt modelId="{04175F2F-D578-41E1-80A1-8D7A18815ED4}" type="pres">
      <dgm:prSet presAssocID="{364743C9-1EE1-4380-A7B4-3DD0511B65E5}" presName="outerComposite" presStyleCnt="0">
        <dgm:presLayoutVars>
          <dgm:chMax val="5"/>
          <dgm:dir/>
          <dgm:resizeHandles val="exact"/>
        </dgm:presLayoutVars>
      </dgm:prSet>
      <dgm:spPr/>
    </dgm:pt>
    <dgm:pt modelId="{9F53DADF-B0DC-44A1-B3E6-3FB55E38057B}" type="pres">
      <dgm:prSet presAssocID="{364743C9-1EE1-4380-A7B4-3DD0511B65E5}" presName="dummyMaxCanvas" presStyleCnt="0">
        <dgm:presLayoutVars/>
      </dgm:prSet>
      <dgm:spPr/>
    </dgm:pt>
    <dgm:pt modelId="{233EFB50-49DF-45A9-870D-36100EC88EB0}" type="pres">
      <dgm:prSet presAssocID="{364743C9-1EE1-4380-A7B4-3DD0511B65E5}" presName="FourNodes_1" presStyleLbl="node1" presStyleIdx="0" presStyleCnt="4">
        <dgm:presLayoutVars>
          <dgm:bulletEnabled val="1"/>
        </dgm:presLayoutVars>
      </dgm:prSet>
      <dgm:spPr/>
    </dgm:pt>
    <dgm:pt modelId="{1C9CF24D-4F33-4092-AB17-1187A6D43FD7}" type="pres">
      <dgm:prSet presAssocID="{364743C9-1EE1-4380-A7B4-3DD0511B65E5}" presName="FourNodes_2" presStyleLbl="node1" presStyleIdx="1" presStyleCnt="4">
        <dgm:presLayoutVars>
          <dgm:bulletEnabled val="1"/>
        </dgm:presLayoutVars>
      </dgm:prSet>
      <dgm:spPr/>
    </dgm:pt>
    <dgm:pt modelId="{F0C95039-6ADF-41E6-8A2E-0763BB25B30E}" type="pres">
      <dgm:prSet presAssocID="{364743C9-1EE1-4380-A7B4-3DD0511B65E5}" presName="FourNodes_3" presStyleLbl="node1" presStyleIdx="2" presStyleCnt="4">
        <dgm:presLayoutVars>
          <dgm:bulletEnabled val="1"/>
        </dgm:presLayoutVars>
      </dgm:prSet>
      <dgm:spPr/>
    </dgm:pt>
    <dgm:pt modelId="{D08FAB1E-739E-4BF4-A7A8-74735C45ECD1}" type="pres">
      <dgm:prSet presAssocID="{364743C9-1EE1-4380-A7B4-3DD0511B65E5}" presName="FourNodes_4" presStyleLbl="node1" presStyleIdx="3" presStyleCnt="4">
        <dgm:presLayoutVars>
          <dgm:bulletEnabled val="1"/>
        </dgm:presLayoutVars>
      </dgm:prSet>
      <dgm:spPr/>
    </dgm:pt>
    <dgm:pt modelId="{06EBD6F4-1743-4166-82CD-39CF907E4D61}" type="pres">
      <dgm:prSet presAssocID="{364743C9-1EE1-4380-A7B4-3DD0511B65E5}" presName="FourConn_1-2" presStyleLbl="fgAccFollowNode1" presStyleIdx="0" presStyleCnt="3">
        <dgm:presLayoutVars>
          <dgm:bulletEnabled val="1"/>
        </dgm:presLayoutVars>
      </dgm:prSet>
      <dgm:spPr/>
    </dgm:pt>
    <dgm:pt modelId="{54710D59-C6F9-4E51-8B05-55C99D8AC2DB}" type="pres">
      <dgm:prSet presAssocID="{364743C9-1EE1-4380-A7B4-3DD0511B65E5}" presName="FourConn_2-3" presStyleLbl="fgAccFollowNode1" presStyleIdx="1" presStyleCnt="3">
        <dgm:presLayoutVars>
          <dgm:bulletEnabled val="1"/>
        </dgm:presLayoutVars>
      </dgm:prSet>
      <dgm:spPr/>
    </dgm:pt>
    <dgm:pt modelId="{C7C67968-48A6-4749-8E83-83D43E520871}" type="pres">
      <dgm:prSet presAssocID="{364743C9-1EE1-4380-A7B4-3DD0511B65E5}" presName="FourConn_3-4" presStyleLbl="fgAccFollowNode1" presStyleIdx="2" presStyleCnt="3">
        <dgm:presLayoutVars>
          <dgm:bulletEnabled val="1"/>
        </dgm:presLayoutVars>
      </dgm:prSet>
      <dgm:spPr/>
    </dgm:pt>
    <dgm:pt modelId="{CA4BD1DE-FDDC-4938-B61C-F2D25009CF01}" type="pres">
      <dgm:prSet presAssocID="{364743C9-1EE1-4380-A7B4-3DD0511B65E5}" presName="FourNodes_1_text" presStyleLbl="node1" presStyleIdx="3" presStyleCnt="4">
        <dgm:presLayoutVars>
          <dgm:bulletEnabled val="1"/>
        </dgm:presLayoutVars>
      </dgm:prSet>
      <dgm:spPr/>
    </dgm:pt>
    <dgm:pt modelId="{2D93BCD0-8BB5-4182-840D-AB0DA7992484}" type="pres">
      <dgm:prSet presAssocID="{364743C9-1EE1-4380-A7B4-3DD0511B65E5}" presName="FourNodes_2_text" presStyleLbl="node1" presStyleIdx="3" presStyleCnt="4">
        <dgm:presLayoutVars>
          <dgm:bulletEnabled val="1"/>
        </dgm:presLayoutVars>
      </dgm:prSet>
      <dgm:spPr/>
    </dgm:pt>
    <dgm:pt modelId="{29994609-DF92-425B-B417-B98D959C00BB}" type="pres">
      <dgm:prSet presAssocID="{364743C9-1EE1-4380-A7B4-3DD0511B65E5}" presName="FourNodes_3_text" presStyleLbl="node1" presStyleIdx="3" presStyleCnt="4">
        <dgm:presLayoutVars>
          <dgm:bulletEnabled val="1"/>
        </dgm:presLayoutVars>
      </dgm:prSet>
      <dgm:spPr/>
    </dgm:pt>
    <dgm:pt modelId="{251E8967-4120-44EF-B4E1-B92B3A02EEF1}" type="pres">
      <dgm:prSet presAssocID="{364743C9-1EE1-4380-A7B4-3DD0511B65E5}" presName="FourNodes_4_text" presStyleLbl="node1" presStyleIdx="3" presStyleCnt="4">
        <dgm:presLayoutVars>
          <dgm:bulletEnabled val="1"/>
        </dgm:presLayoutVars>
      </dgm:prSet>
      <dgm:spPr/>
    </dgm:pt>
  </dgm:ptLst>
  <dgm:cxnLst>
    <dgm:cxn modelId="{6CCC6402-6EAA-4BC8-9C7E-08BA18EDF5EF}" type="presOf" srcId="{364743C9-1EE1-4380-A7B4-3DD0511B65E5}" destId="{04175F2F-D578-41E1-80A1-8D7A18815ED4}" srcOrd="0" destOrd="0" presId="urn:microsoft.com/office/officeart/2005/8/layout/vProcess5"/>
    <dgm:cxn modelId="{E819F40C-9BC5-48E6-9ED6-08B20C5DACFA}" srcId="{364743C9-1EE1-4380-A7B4-3DD0511B65E5}" destId="{CDA307BC-EBA1-4E51-B27B-9CD4C086E598}" srcOrd="0" destOrd="0" parTransId="{0EF85BCF-E14C-41BA-8CF0-F4F679969E9D}" sibTransId="{27067802-C70F-4224-867E-DC097D3284C2}"/>
    <dgm:cxn modelId="{DB75B75B-9C81-4BA5-8985-0E3889AEBCCF}" type="presOf" srcId="{450D3893-0C7C-4519-A274-9D19A8CE8CA6}" destId="{54710D59-C6F9-4E51-8B05-55C99D8AC2DB}" srcOrd="0" destOrd="0" presId="urn:microsoft.com/office/officeart/2005/8/layout/vProcess5"/>
    <dgm:cxn modelId="{83423348-BE65-4311-99F4-3131B2BC9A9C}" srcId="{364743C9-1EE1-4380-A7B4-3DD0511B65E5}" destId="{F2388EE3-2D89-4E9F-84AE-92133F647C1D}" srcOrd="3" destOrd="0" parTransId="{49477CB0-0044-4DCC-8811-DEE071D019E9}" sibTransId="{4970131F-32E6-46FC-BC84-94ECDBC8F5DB}"/>
    <dgm:cxn modelId="{A8B2D24D-3379-4F3C-9A17-7156338689B4}" type="presOf" srcId="{9D70E00D-202D-4B5E-A586-8C336AAEBBB4}" destId="{29994609-DF92-425B-B417-B98D959C00BB}" srcOrd="1" destOrd="0" presId="urn:microsoft.com/office/officeart/2005/8/layout/vProcess5"/>
    <dgm:cxn modelId="{F9D80A71-DDCB-47D7-BC33-2180837CDC0A}" type="presOf" srcId="{8F830E8A-90ED-4463-B63E-4809ADBED3DA}" destId="{C7C67968-48A6-4749-8E83-83D43E520871}" srcOrd="0" destOrd="0" presId="urn:microsoft.com/office/officeart/2005/8/layout/vProcess5"/>
    <dgm:cxn modelId="{2C80CD58-9D04-47F3-A1C8-C6D2124B47FC}" type="presOf" srcId="{CDA307BC-EBA1-4E51-B27B-9CD4C086E598}" destId="{CA4BD1DE-FDDC-4938-B61C-F2D25009CF01}" srcOrd="1" destOrd="0" presId="urn:microsoft.com/office/officeart/2005/8/layout/vProcess5"/>
    <dgm:cxn modelId="{F25ECF5A-034F-42F6-8B8B-D6FB869516D4}" type="presOf" srcId="{CDA307BC-EBA1-4E51-B27B-9CD4C086E598}" destId="{233EFB50-49DF-45A9-870D-36100EC88EB0}" srcOrd="0" destOrd="0" presId="urn:microsoft.com/office/officeart/2005/8/layout/vProcess5"/>
    <dgm:cxn modelId="{57EFEB8D-5743-48A9-88A9-358B9CDF83E5}" srcId="{364743C9-1EE1-4380-A7B4-3DD0511B65E5}" destId="{9D70E00D-202D-4B5E-A586-8C336AAEBBB4}" srcOrd="2" destOrd="0" parTransId="{570F4F37-35CD-4CBF-B3A5-466DCE912664}" sibTransId="{8F830E8A-90ED-4463-B63E-4809ADBED3DA}"/>
    <dgm:cxn modelId="{399E408F-EC28-4765-9A88-FAA9F7950D7A}" type="presOf" srcId="{9786F2DB-E273-4037-BCEB-D5729EA43B99}" destId="{1C9CF24D-4F33-4092-AB17-1187A6D43FD7}" srcOrd="0" destOrd="0" presId="urn:microsoft.com/office/officeart/2005/8/layout/vProcess5"/>
    <dgm:cxn modelId="{7CEDDA9D-1849-4275-BD06-E36302411D51}" type="presOf" srcId="{F2388EE3-2D89-4E9F-84AE-92133F647C1D}" destId="{251E8967-4120-44EF-B4E1-B92B3A02EEF1}" srcOrd="1" destOrd="0" presId="urn:microsoft.com/office/officeart/2005/8/layout/vProcess5"/>
    <dgm:cxn modelId="{4DD7C8A0-D507-4F0F-8E50-925276EF7140}" type="presOf" srcId="{27067802-C70F-4224-867E-DC097D3284C2}" destId="{06EBD6F4-1743-4166-82CD-39CF907E4D61}" srcOrd="0" destOrd="0" presId="urn:microsoft.com/office/officeart/2005/8/layout/vProcess5"/>
    <dgm:cxn modelId="{AA53FBBA-BE9A-4F5A-9BE2-50540A1C2A25}" srcId="{364743C9-1EE1-4380-A7B4-3DD0511B65E5}" destId="{9786F2DB-E273-4037-BCEB-D5729EA43B99}" srcOrd="1" destOrd="0" parTransId="{9536AD92-DD18-430F-A253-6CE1B52A9246}" sibTransId="{450D3893-0C7C-4519-A274-9D19A8CE8CA6}"/>
    <dgm:cxn modelId="{BF9CA7C3-20AC-42BF-BD6E-93663BA17140}" type="presOf" srcId="{9D70E00D-202D-4B5E-A586-8C336AAEBBB4}" destId="{F0C95039-6ADF-41E6-8A2E-0763BB25B30E}" srcOrd="0" destOrd="0" presId="urn:microsoft.com/office/officeart/2005/8/layout/vProcess5"/>
    <dgm:cxn modelId="{FBE723C5-C11A-4A8C-81FF-4A84E6492CD8}" type="presOf" srcId="{F2388EE3-2D89-4E9F-84AE-92133F647C1D}" destId="{D08FAB1E-739E-4BF4-A7A8-74735C45ECD1}" srcOrd="0" destOrd="0" presId="urn:microsoft.com/office/officeart/2005/8/layout/vProcess5"/>
    <dgm:cxn modelId="{8E556BE0-EA4B-410D-A02E-091843EF5EA1}" type="presOf" srcId="{9786F2DB-E273-4037-BCEB-D5729EA43B99}" destId="{2D93BCD0-8BB5-4182-840D-AB0DA7992484}" srcOrd="1" destOrd="0" presId="urn:microsoft.com/office/officeart/2005/8/layout/vProcess5"/>
    <dgm:cxn modelId="{BDE4BE20-CFF2-4403-8004-87C43B64ED3D}" type="presParOf" srcId="{04175F2F-D578-41E1-80A1-8D7A18815ED4}" destId="{9F53DADF-B0DC-44A1-B3E6-3FB55E38057B}" srcOrd="0" destOrd="0" presId="urn:microsoft.com/office/officeart/2005/8/layout/vProcess5"/>
    <dgm:cxn modelId="{CE286929-C49D-4AD1-B56A-D57DEBC762F0}" type="presParOf" srcId="{04175F2F-D578-41E1-80A1-8D7A18815ED4}" destId="{233EFB50-49DF-45A9-870D-36100EC88EB0}" srcOrd="1" destOrd="0" presId="urn:microsoft.com/office/officeart/2005/8/layout/vProcess5"/>
    <dgm:cxn modelId="{43F65E3D-0282-4CCD-BB45-F51D7D1665C7}" type="presParOf" srcId="{04175F2F-D578-41E1-80A1-8D7A18815ED4}" destId="{1C9CF24D-4F33-4092-AB17-1187A6D43FD7}" srcOrd="2" destOrd="0" presId="urn:microsoft.com/office/officeart/2005/8/layout/vProcess5"/>
    <dgm:cxn modelId="{2E23A26E-F499-4D68-998F-F0D22FEB5A53}" type="presParOf" srcId="{04175F2F-D578-41E1-80A1-8D7A18815ED4}" destId="{F0C95039-6ADF-41E6-8A2E-0763BB25B30E}" srcOrd="3" destOrd="0" presId="urn:microsoft.com/office/officeart/2005/8/layout/vProcess5"/>
    <dgm:cxn modelId="{81FCED64-C1C4-44B5-8D0C-DBCC93EF3F2A}" type="presParOf" srcId="{04175F2F-D578-41E1-80A1-8D7A18815ED4}" destId="{D08FAB1E-739E-4BF4-A7A8-74735C45ECD1}" srcOrd="4" destOrd="0" presId="urn:microsoft.com/office/officeart/2005/8/layout/vProcess5"/>
    <dgm:cxn modelId="{7D214ADE-F7C8-4EAD-879A-26C948858C17}" type="presParOf" srcId="{04175F2F-D578-41E1-80A1-8D7A18815ED4}" destId="{06EBD6F4-1743-4166-82CD-39CF907E4D61}" srcOrd="5" destOrd="0" presId="urn:microsoft.com/office/officeart/2005/8/layout/vProcess5"/>
    <dgm:cxn modelId="{194AA208-A6F9-46C6-BF70-33B6F9E81A61}" type="presParOf" srcId="{04175F2F-D578-41E1-80A1-8D7A18815ED4}" destId="{54710D59-C6F9-4E51-8B05-55C99D8AC2DB}" srcOrd="6" destOrd="0" presId="urn:microsoft.com/office/officeart/2005/8/layout/vProcess5"/>
    <dgm:cxn modelId="{9D794441-94CC-432D-9A7D-EC22A814224C}" type="presParOf" srcId="{04175F2F-D578-41E1-80A1-8D7A18815ED4}" destId="{C7C67968-48A6-4749-8E83-83D43E520871}" srcOrd="7" destOrd="0" presId="urn:microsoft.com/office/officeart/2005/8/layout/vProcess5"/>
    <dgm:cxn modelId="{8F7EBA7F-1DD7-4E74-BC48-9447DF786436}" type="presParOf" srcId="{04175F2F-D578-41E1-80A1-8D7A18815ED4}" destId="{CA4BD1DE-FDDC-4938-B61C-F2D25009CF01}" srcOrd="8" destOrd="0" presId="urn:microsoft.com/office/officeart/2005/8/layout/vProcess5"/>
    <dgm:cxn modelId="{9C46CB95-DF89-4317-91D4-C266E84C4362}" type="presParOf" srcId="{04175F2F-D578-41E1-80A1-8D7A18815ED4}" destId="{2D93BCD0-8BB5-4182-840D-AB0DA7992484}" srcOrd="9" destOrd="0" presId="urn:microsoft.com/office/officeart/2005/8/layout/vProcess5"/>
    <dgm:cxn modelId="{A7CF19B8-9F2F-46A7-AD5D-7B220AA6FAE7}" type="presParOf" srcId="{04175F2F-D578-41E1-80A1-8D7A18815ED4}" destId="{29994609-DF92-425B-B417-B98D959C00BB}" srcOrd="10" destOrd="0" presId="urn:microsoft.com/office/officeart/2005/8/layout/vProcess5"/>
    <dgm:cxn modelId="{4B3487C0-64D7-43E6-B5B9-2585B596BCBE}" type="presParOf" srcId="{04175F2F-D578-41E1-80A1-8D7A18815ED4}" destId="{251E8967-4120-44EF-B4E1-B92B3A02EEF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403AADF-E864-49D7-9B8B-AEEB8A8E04A2}" type="doc">
      <dgm:prSet loTypeId="urn:microsoft.com/office/officeart/2005/8/layout/vProcess5" loCatId="process" qsTypeId="urn:microsoft.com/office/officeart/2005/8/quickstyle/simple3" qsCatId="simple" csTypeId="urn:microsoft.com/office/officeart/2005/8/colors/accent1_2" csCatId="accent1" phldr="1"/>
      <dgm:spPr/>
      <dgm:t>
        <a:bodyPr/>
        <a:lstStyle/>
        <a:p>
          <a:endParaRPr lang="en-US"/>
        </a:p>
      </dgm:t>
    </dgm:pt>
    <dgm:pt modelId="{806D2532-82C4-4068-9BD9-0095ACFB7DCB}">
      <dgm:prSet phldrT="[Text]" custT="1"/>
      <dgm:spPr/>
      <dgm:t>
        <a:bodyPr/>
        <a:lstStyle/>
        <a:p>
          <a:r>
            <a:rPr lang="sr-Latn-RS" sz="2600">
              <a:latin typeface="+mj-lt"/>
            </a:rPr>
            <a:t>Pilots</a:t>
          </a:r>
          <a:endParaRPr lang="en-US" sz="2600">
            <a:latin typeface="+mj-lt"/>
          </a:endParaRPr>
        </a:p>
      </dgm:t>
    </dgm:pt>
    <dgm:pt modelId="{D912DC63-A8E9-4D03-9078-E34B42B225FB}" type="parTrans" cxnId="{22658E7F-0998-4654-83C1-5A14CE61D2B6}">
      <dgm:prSet/>
      <dgm:spPr/>
      <dgm:t>
        <a:bodyPr/>
        <a:lstStyle/>
        <a:p>
          <a:endParaRPr lang="en-US">
            <a:latin typeface="+mj-lt"/>
          </a:endParaRPr>
        </a:p>
      </dgm:t>
    </dgm:pt>
    <dgm:pt modelId="{48868E2D-EFB1-411E-934D-85CD3FF9C847}" type="sibTrans" cxnId="{22658E7F-0998-4654-83C1-5A14CE61D2B6}">
      <dgm:prSet/>
      <dgm:spPr/>
      <dgm:t>
        <a:bodyPr/>
        <a:lstStyle/>
        <a:p>
          <a:endParaRPr lang="en-US">
            <a:latin typeface="+mj-lt"/>
          </a:endParaRPr>
        </a:p>
      </dgm:t>
    </dgm:pt>
    <dgm:pt modelId="{5CFA3697-BFF4-4549-AC65-A634CFF9002B}">
      <dgm:prSet phldrT="[Text]" custT="1"/>
      <dgm:spPr/>
      <dgm:t>
        <a:bodyPr/>
        <a:lstStyle/>
        <a:p>
          <a:r>
            <a:rPr lang="sr-Latn-RS" sz="2600">
              <a:latin typeface="+mj-lt"/>
            </a:rPr>
            <a:t>Engineers</a:t>
          </a:r>
          <a:endParaRPr lang="en-US" sz="2600">
            <a:latin typeface="+mj-lt"/>
          </a:endParaRPr>
        </a:p>
      </dgm:t>
    </dgm:pt>
    <dgm:pt modelId="{28011983-91D3-48AB-AE41-F35EA9B0544F}" type="parTrans" cxnId="{ABBAA3D7-1CA5-4F56-8285-7F8AD59A46E4}">
      <dgm:prSet/>
      <dgm:spPr/>
      <dgm:t>
        <a:bodyPr/>
        <a:lstStyle/>
        <a:p>
          <a:endParaRPr lang="en-US">
            <a:latin typeface="+mj-lt"/>
          </a:endParaRPr>
        </a:p>
      </dgm:t>
    </dgm:pt>
    <dgm:pt modelId="{9D29DB90-5D18-44C5-B278-65EEB49733E8}" type="sibTrans" cxnId="{ABBAA3D7-1CA5-4F56-8285-7F8AD59A46E4}">
      <dgm:prSet/>
      <dgm:spPr/>
      <dgm:t>
        <a:bodyPr/>
        <a:lstStyle/>
        <a:p>
          <a:endParaRPr lang="en-US">
            <a:latin typeface="+mj-lt"/>
          </a:endParaRPr>
        </a:p>
      </dgm:t>
    </dgm:pt>
    <dgm:pt modelId="{AE9F921A-470A-4F3D-80FE-E71D454AEA0F}">
      <dgm:prSet phldrT="[Text]" custT="1"/>
      <dgm:spPr/>
      <dgm:t>
        <a:bodyPr/>
        <a:lstStyle/>
        <a:p>
          <a:r>
            <a:rPr lang="sr-Latn-RS" sz="2600">
              <a:latin typeface="+mj-lt"/>
            </a:rPr>
            <a:t>Marketing experts</a:t>
          </a:r>
          <a:endParaRPr lang="en-US" sz="2600">
            <a:latin typeface="+mj-lt"/>
          </a:endParaRPr>
        </a:p>
      </dgm:t>
    </dgm:pt>
    <dgm:pt modelId="{6304D69B-2849-45B0-B48E-DB9280D4CE27}" type="parTrans" cxnId="{38660B88-5A19-4BEB-BEB2-D9F2FC2EA4F3}">
      <dgm:prSet/>
      <dgm:spPr/>
      <dgm:t>
        <a:bodyPr/>
        <a:lstStyle/>
        <a:p>
          <a:endParaRPr lang="en-US">
            <a:latin typeface="+mj-lt"/>
          </a:endParaRPr>
        </a:p>
      </dgm:t>
    </dgm:pt>
    <dgm:pt modelId="{A60F086B-D8EF-4740-911F-E2C668C887B4}" type="sibTrans" cxnId="{38660B88-5A19-4BEB-BEB2-D9F2FC2EA4F3}">
      <dgm:prSet/>
      <dgm:spPr/>
      <dgm:t>
        <a:bodyPr/>
        <a:lstStyle/>
        <a:p>
          <a:endParaRPr lang="en-US">
            <a:latin typeface="+mj-lt"/>
          </a:endParaRPr>
        </a:p>
      </dgm:t>
    </dgm:pt>
    <dgm:pt modelId="{4394A661-66BE-41FE-9E93-EEB3208B52CE}">
      <dgm:prSet custT="1"/>
      <dgm:spPr/>
      <dgm:t>
        <a:bodyPr/>
        <a:lstStyle/>
        <a:p>
          <a:r>
            <a:rPr lang="sr-Latn-RS" sz="2600">
              <a:latin typeface="+mj-lt"/>
            </a:rPr>
            <a:t>Finance experts</a:t>
          </a:r>
          <a:endParaRPr lang="en-US" sz="2600">
            <a:latin typeface="+mj-lt"/>
          </a:endParaRPr>
        </a:p>
      </dgm:t>
    </dgm:pt>
    <dgm:pt modelId="{7F5E3632-FCE2-4200-86CB-254091829C9E}" type="parTrans" cxnId="{C6F33949-5F95-4C08-A400-7F07911CBE7B}">
      <dgm:prSet/>
      <dgm:spPr/>
      <dgm:t>
        <a:bodyPr/>
        <a:lstStyle/>
        <a:p>
          <a:endParaRPr lang="en-US">
            <a:latin typeface="+mj-lt"/>
          </a:endParaRPr>
        </a:p>
      </dgm:t>
    </dgm:pt>
    <dgm:pt modelId="{39A8386E-419D-4E15-936C-49CBEC05A92F}" type="sibTrans" cxnId="{C6F33949-5F95-4C08-A400-7F07911CBE7B}">
      <dgm:prSet/>
      <dgm:spPr/>
      <dgm:t>
        <a:bodyPr/>
        <a:lstStyle/>
        <a:p>
          <a:endParaRPr lang="en-US">
            <a:latin typeface="+mj-lt"/>
          </a:endParaRPr>
        </a:p>
      </dgm:t>
    </dgm:pt>
    <dgm:pt modelId="{C624685E-A152-4D17-91E5-B4EE2C015239}" type="pres">
      <dgm:prSet presAssocID="{E403AADF-E864-49D7-9B8B-AEEB8A8E04A2}" presName="outerComposite" presStyleCnt="0">
        <dgm:presLayoutVars>
          <dgm:chMax val="5"/>
          <dgm:dir/>
          <dgm:resizeHandles val="exact"/>
        </dgm:presLayoutVars>
      </dgm:prSet>
      <dgm:spPr/>
    </dgm:pt>
    <dgm:pt modelId="{92604543-F1AC-42F8-A685-833BB6E080D3}" type="pres">
      <dgm:prSet presAssocID="{E403AADF-E864-49D7-9B8B-AEEB8A8E04A2}" presName="dummyMaxCanvas" presStyleCnt="0">
        <dgm:presLayoutVars/>
      </dgm:prSet>
      <dgm:spPr/>
    </dgm:pt>
    <dgm:pt modelId="{4C387036-8876-4EDC-8C93-6EB6183B56E7}" type="pres">
      <dgm:prSet presAssocID="{E403AADF-E864-49D7-9B8B-AEEB8A8E04A2}" presName="FourNodes_1" presStyleLbl="node1" presStyleIdx="0" presStyleCnt="4">
        <dgm:presLayoutVars>
          <dgm:bulletEnabled val="1"/>
        </dgm:presLayoutVars>
      </dgm:prSet>
      <dgm:spPr/>
    </dgm:pt>
    <dgm:pt modelId="{76167E49-9B97-4CB3-942B-82B5850C4619}" type="pres">
      <dgm:prSet presAssocID="{E403AADF-E864-49D7-9B8B-AEEB8A8E04A2}" presName="FourNodes_2" presStyleLbl="node1" presStyleIdx="1" presStyleCnt="4">
        <dgm:presLayoutVars>
          <dgm:bulletEnabled val="1"/>
        </dgm:presLayoutVars>
      </dgm:prSet>
      <dgm:spPr/>
    </dgm:pt>
    <dgm:pt modelId="{E224C751-F816-4FAD-950D-3BEBBA1A567E}" type="pres">
      <dgm:prSet presAssocID="{E403AADF-E864-49D7-9B8B-AEEB8A8E04A2}" presName="FourNodes_3" presStyleLbl="node1" presStyleIdx="2" presStyleCnt="4">
        <dgm:presLayoutVars>
          <dgm:bulletEnabled val="1"/>
        </dgm:presLayoutVars>
      </dgm:prSet>
      <dgm:spPr/>
    </dgm:pt>
    <dgm:pt modelId="{4F7DC766-3116-4096-A3EE-5EADC3CEFCC5}" type="pres">
      <dgm:prSet presAssocID="{E403AADF-E864-49D7-9B8B-AEEB8A8E04A2}" presName="FourNodes_4" presStyleLbl="node1" presStyleIdx="3" presStyleCnt="4">
        <dgm:presLayoutVars>
          <dgm:bulletEnabled val="1"/>
        </dgm:presLayoutVars>
      </dgm:prSet>
      <dgm:spPr/>
    </dgm:pt>
    <dgm:pt modelId="{D5184E67-51DD-4A3A-918D-5B6B0F1D2FE5}" type="pres">
      <dgm:prSet presAssocID="{E403AADF-E864-49D7-9B8B-AEEB8A8E04A2}" presName="FourConn_1-2" presStyleLbl="fgAccFollowNode1" presStyleIdx="0" presStyleCnt="3">
        <dgm:presLayoutVars>
          <dgm:bulletEnabled val="1"/>
        </dgm:presLayoutVars>
      </dgm:prSet>
      <dgm:spPr/>
    </dgm:pt>
    <dgm:pt modelId="{6617E115-5CFA-4F1C-9175-1A8649782C28}" type="pres">
      <dgm:prSet presAssocID="{E403AADF-E864-49D7-9B8B-AEEB8A8E04A2}" presName="FourConn_2-3" presStyleLbl="fgAccFollowNode1" presStyleIdx="1" presStyleCnt="3">
        <dgm:presLayoutVars>
          <dgm:bulletEnabled val="1"/>
        </dgm:presLayoutVars>
      </dgm:prSet>
      <dgm:spPr/>
    </dgm:pt>
    <dgm:pt modelId="{C32E9856-8959-4387-9FAF-D7B3E55804C2}" type="pres">
      <dgm:prSet presAssocID="{E403AADF-E864-49D7-9B8B-AEEB8A8E04A2}" presName="FourConn_3-4" presStyleLbl="fgAccFollowNode1" presStyleIdx="2" presStyleCnt="3">
        <dgm:presLayoutVars>
          <dgm:bulletEnabled val="1"/>
        </dgm:presLayoutVars>
      </dgm:prSet>
      <dgm:spPr/>
    </dgm:pt>
    <dgm:pt modelId="{E5EE8DC8-E228-443E-B5F4-F861B968CE9C}" type="pres">
      <dgm:prSet presAssocID="{E403AADF-E864-49D7-9B8B-AEEB8A8E04A2}" presName="FourNodes_1_text" presStyleLbl="node1" presStyleIdx="3" presStyleCnt="4">
        <dgm:presLayoutVars>
          <dgm:bulletEnabled val="1"/>
        </dgm:presLayoutVars>
      </dgm:prSet>
      <dgm:spPr/>
    </dgm:pt>
    <dgm:pt modelId="{4EE55133-DBB0-464A-9F35-2C799C2B80F3}" type="pres">
      <dgm:prSet presAssocID="{E403AADF-E864-49D7-9B8B-AEEB8A8E04A2}" presName="FourNodes_2_text" presStyleLbl="node1" presStyleIdx="3" presStyleCnt="4">
        <dgm:presLayoutVars>
          <dgm:bulletEnabled val="1"/>
        </dgm:presLayoutVars>
      </dgm:prSet>
      <dgm:spPr/>
    </dgm:pt>
    <dgm:pt modelId="{8E194756-86BC-4074-9DC2-BC2AB930C353}" type="pres">
      <dgm:prSet presAssocID="{E403AADF-E864-49D7-9B8B-AEEB8A8E04A2}" presName="FourNodes_3_text" presStyleLbl="node1" presStyleIdx="3" presStyleCnt="4">
        <dgm:presLayoutVars>
          <dgm:bulletEnabled val="1"/>
        </dgm:presLayoutVars>
      </dgm:prSet>
      <dgm:spPr/>
    </dgm:pt>
    <dgm:pt modelId="{CE06EDBA-1176-46C6-B42E-5B117046CFE0}" type="pres">
      <dgm:prSet presAssocID="{E403AADF-E864-49D7-9B8B-AEEB8A8E04A2}" presName="FourNodes_4_text" presStyleLbl="node1" presStyleIdx="3" presStyleCnt="4">
        <dgm:presLayoutVars>
          <dgm:bulletEnabled val="1"/>
        </dgm:presLayoutVars>
      </dgm:prSet>
      <dgm:spPr/>
    </dgm:pt>
  </dgm:ptLst>
  <dgm:cxnLst>
    <dgm:cxn modelId="{2BF95A0F-11AF-427C-84CA-65C215BC8D66}" type="presOf" srcId="{AE9F921A-470A-4F3D-80FE-E71D454AEA0F}" destId="{8E194756-86BC-4074-9DC2-BC2AB930C353}" srcOrd="1" destOrd="0" presId="urn:microsoft.com/office/officeart/2005/8/layout/vProcess5"/>
    <dgm:cxn modelId="{4E9A4C11-69EA-404E-8A81-0A6E9DDB9ACB}" type="presOf" srcId="{A60F086B-D8EF-4740-911F-E2C668C887B4}" destId="{C32E9856-8959-4387-9FAF-D7B3E55804C2}" srcOrd="0" destOrd="0" presId="urn:microsoft.com/office/officeart/2005/8/layout/vProcess5"/>
    <dgm:cxn modelId="{515F521A-C333-4F82-B6F8-78F0EFF8B3D2}" type="presOf" srcId="{48868E2D-EFB1-411E-934D-85CD3FF9C847}" destId="{D5184E67-51DD-4A3A-918D-5B6B0F1D2FE5}" srcOrd="0" destOrd="0" presId="urn:microsoft.com/office/officeart/2005/8/layout/vProcess5"/>
    <dgm:cxn modelId="{92440220-1AEE-425F-846F-48F42FEA9F3B}" type="presOf" srcId="{AE9F921A-470A-4F3D-80FE-E71D454AEA0F}" destId="{E224C751-F816-4FAD-950D-3BEBBA1A567E}" srcOrd="0" destOrd="0" presId="urn:microsoft.com/office/officeart/2005/8/layout/vProcess5"/>
    <dgm:cxn modelId="{C6F33949-5F95-4C08-A400-7F07911CBE7B}" srcId="{E403AADF-E864-49D7-9B8B-AEEB8A8E04A2}" destId="{4394A661-66BE-41FE-9E93-EEB3208B52CE}" srcOrd="3" destOrd="0" parTransId="{7F5E3632-FCE2-4200-86CB-254091829C9E}" sibTransId="{39A8386E-419D-4E15-936C-49CBEC05A92F}"/>
    <dgm:cxn modelId="{9EE23B6A-225C-4AAE-A459-8513512ED305}" type="presOf" srcId="{806D2532-82C4-4068-9BD9-0095ACFB7DCB}" destId="{4C387036-8876-4EDC-8C93-6EB6183B56E7}" srcOrd="0" destOrd="0" presId="urn:microsoft.com/office/officeart/2005/8/layout/vProcess5"/>
    <dgm:cxn modelId="{75EE8E7E-61F9-480E-965F-FE859C4B9556}" type="presOf" srcId="{5CFA3697-BFF4-4549-AC65-A634CFF9002B}" destId="{76167E49-9B97-4CB3-942B-82B5850C4619}" srcOrd="0" destOrd="0" presId="urn:microsoft.com/office/officeart/2005/8/layout/vProcess5"/>
    <dgm:cxn modelId="{22658E7F-0998-4654-83C1-5A14CE61D2B6}" srcId="{E403AADF-E864-49D7-9B8B-AEEB8A8E04A2}" destId="{806D2532-82C4-4068-9BD9-0095ACFB7DCB}" srcOrd="0" destOrd="0" parTransId="{D912DC63-A8E9-4D03-9078-E34B42B225FB}" sibTransId="{48868E2D-EFB1-411E-934D-85CD3FF9C847}"/>
    <dgm:cxn modelId="{17D10688-5032-4802-808A-602832AA8DE5}" type="presOf" srcId="{806D2532-82C4-4068-9BD9-0095ACFB7DCB}" destId="{E5EE8DC8-E228-443E-B5F4-F861B968CE9C}" srcOrd="1" destOrd="0" presId="urn:microsoft.com/office/officeart/2005/8/layout/vProcess5"/>
    <dgm:cxn modelId="{38660B88-5A19-4BEB-BEB2-D9F2FC2EA4F3}" srcId="{E403AADF-E864-49D7-9B8B-AEEB8A8E04A2}" destId="{AE9F921A-470A-4F3D-80FE-E71D454AEA0F}" srcOrd="2" destOrd="0" parTransId="{6304D69B-2849-45B0-B48E-DB9280D4CE27}" sibTransId="{A60F086B-D8EF-4740-911F-E2C668C887B4}"/>
    <dgm:cxn modelId="{BA794E93-9094-4322-98B6-CD07BC636DD7}" type="presOf" srcId="{E403AADF-E864-49D7-9B8B-AEEB8A8E04A2}" destId="{C624685E-A152-4D17-91E5-B4EE2C015239}" srcOrd="0" destOrd="0" presId="urn:microsoft.com/office/officeart/2005/8/layout/vProcess5"/>
    <dgm:cxn modelId="{5FF62ACA-F970-4D4E-9FAA-AF9A59432918}" type="presOf" srcId="{5CFA3697-BFF4-4549-AC65-A634CFF9002B}" destId="{4EE55133-DBB0-464A-9F35-2C799C2B80F3}" srcOrd="1" destOrd="0" presId="urn:microsoft.com/office/officeart/2005/8/layout/vProcess5"/>
    <dgm:cxn modelId="{ABBAA3D7-1CA5-4F56-8285-7F8AD59A46E4}" srcId="{E403AADF-E864-49D7-9B8B-AEEB8A8E04A2}" destId="{5CFA3697-BFF4-4549-AC65-A634CFF9002B}" srcOrd="1" destOrd="0" parTransId="{28011983-91D3-48AB-AE41-F35EA9B0544F}" sibTransId="{9D29DB90-5D18-44C5-B278-65EEB49733E8}"/>
    <dgm:cxn modelId="{1D463AEC-859F-47BF-AE4D-0128E3DD9472}" type="presOf" srcId="{9D29DB90-5D18-44C5-B278-65EEB49733E8}" destId="{6617E115-5CFA-4F1C-9175-1A8649782C28}" srcOrd="0" destOrd="0" presId="urn:microsoft.com/office/officeart/2005/8/layout/vProcess5"/>
    <dgm:cxn modelId="{C18132F0-0F82-4AD3-AF69-6B10C73613B7}" type="presOf" srcId="{4394A661-66BE-41FE-9E93-EEB3208B52CE}" destId="{4F7DC766-3116-4096-A3EE-5EADC3CEFCC5}" srcOrd="0" destOrd="0" presId="urn:microsoft.com/office/officeart/2005/8/layout/vProcess5"/>
    <dgm:cxn modelId="{022F4BFD-F4AE-4A65-811A-C7BD5C444A64}" type="presOf" srcId="{4394A661-66BE-41FE-9E93-EEB3208B52CE}" destId="{CE06EDBA-1176-46C6-B42E-5B117046CFE0}" srcOrd="1" destOrd="0" presId="urn:microsoft.com/office/officeart/2005/8/layout/vProcess5"/>
    <dgm:cxn modelId="{C25DC0FC-D3A2-4C8A-999E-8E6B478D9B0A}" type="presParOf" srcId="{C624685E-A152-4D17-91E5-B4EE2C015239}" destId="{92604543-F1AC-42F8-A685-833BB6E080D3}" srcOrd="0" destOrd="0" presId="urn:microsoft.com/office/officeart/2005/8/layout/vProcess5"/>
    <dgm:cxn modelId="{06AFA387-4ECE-41F7-880A-A464B1EDCA96}" type="presParOf" srcId="{C624685E-A152-4D17-91E5-B4EE2C015239}" destId="{4C387036-8876-4EDC-8C93-6EB6183B56E7}" srcOrd="1" destOrd="0" presId="urn:microsoft.com/office/officeart/2005/8/layout/vProcess5"/>
    <dgm:cxn modelId="{DDA1BB03-48D9-4D9D-8E35-8687E05A1FDE}" type="presParOf" srcId="{C624685E-A152-4D17-91E5-B4EE2C015239}" destId="{76167E49-9B97-4CB3-942B-82B5850C4619}" srcOrd="2" destOrd="0" presId="urn:microsoft.com/office/officeart/2005/8/layout/vProcess5"/>
    <dgm:cxn modelId="{C35C164E-75AD-44EF-87C9-4ABEC08A408B}" type="presParOf" srcId="{C624685E-A152-4D17-91E5-B4EE2C015239}" destId="{E224C751-F816-4FAD-950D-3BEBBA1A567E}" srcOrd="3" destOrd="0" presId="urn:microsoft.com/office/officeart/2005/8/layout/vProcess5"/>
    <dgm:cxn modelId="{F1DC7808-E3AC-456D-89D5-C2B63E2F005D}" type="presParOf" srcId="{C624685E-A152-4D17-91E5-B4EE2C015239}" destId="{4F7DC766-3116-4096-A3EE-5EADC3CEFCC5}" srcOrd="4" destOrd="0" presId="urn:microsoft.com/office/officeart/2005/8/layout/vProcess5"/>
    <dgm:cxn modelId="{B6435277-4A5B-4A52-BB93-040276CD0DAA}" type="presParOf" srcId="{C624685E-A152-4D17-91E5-B4EE2C015239}" destId="{D5184E67-51DD-4A3A-918D-5B6B0F1D2FE5}" srcOrd="5" destOrd="0" presId="urn:microsoft.com/office/officeart/2005/8/layout/vProcess5"/>
    <dgm:cxn modelId="{D0CD03D2-4BF2-4606-A110-ED13B7F65685}" type="presParOf" srcId="{C624685E-A152-4D17-91E5-B4EE2C015239}" destId="{6617E115-5CFA-4F1C-9175-1A8649782C28}" srcOrd="6" destOrd="0" presId="urn:microsoft.com/office/officeart/2005/8/layout/vProcess5"/>
    <dgm:cxn modelId="{A056EACA-7315-4A28-8DB3-7DEEF18A1AC8}" type="presParOf" srcId="{C624685E-A152-4D17-91E5-B4EE2C015239}" destId="{C32E9856-8959-4387-9FAF-D7B3E55804C2}" srcOrd="7" destOrd="0" presId="urn:microsoft.com/office/officeart/2005/8/layout/vProcess5"/>
    <dgm:cxn modelId="{7BA82C5E-384C-4105-A749-8D0C29EC63B8}" type="presParOf" srcId="{C624685E-A152-4D17-91E5-B4EE2C015239}" destId="{E5EE8DC8-E228-443E-B5F4-F861B968CE9C}" srcOrd="8" destOrd="0" presId="urn:microsoft.com/office/officeart/2005/8/layout/vProcess5"/>
    <dgm:cxn modelId="{D27E8BCF-98C5-46AD-9C17-185DE45EE6CE}" type="presParOf" srcId="{C624685E-A152-4D17-91E5-B4EE2C015239}" destId="{4EE55133-DBB0-464A-9F35-2C799C2B80F3}" srcOrd="9" destOrd="0" presId="urn:microsoft.com/office/officeart/2005/8/layout/vProcess5"/>
    <dgm:cxn modelId="{902CE627-3516-4051-8D81-47D809FCB0A5}" type="presParOf" srcId="{C624685E-A152-4D17-91E5-B4EE2C015239}" destId="{8E194756-86BC-4074-9DC2-BC2AB930C353}" srcOrd="10" destOrd="0" presId="urn:microsoft.com/office/officeart/2005/8/layout/vProcess5"/>
    <dgm:cxn modelId="{E48D8C28-E2F0-45EC-8B10-9BB5D31DD31C}" type="presParOf" srcId="{C624685E-A152-4D17-91E5-B4EE2C015239}" destId="{CE06EDBA-1176-46C6-B42E-5B117046CFE0}"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855E92-A12A-46B3-AE1A-F667BD70B80C}" type="doc">
      <dgm:prSet loTypeId="urn:microsoft.com/office/officeart/2005/8/layout/arrow2" loCatId="process" qsTypeId="urn:microsoft.com/office/officeart/2005/8/quickstyle/simple5" qsCatId="simple" csTypeId="urn:microsoft.com/office/officeart/2005/8/colors/accent1_2" csCatId="accent1" phldr="1"/>
      <dgm:spPr/>
      <dgm:t>
        <a:bodyPr/>
        <a:lstStyle/>
        <a:p>
          <a:endParaRPr lang="en-GB"/>
        </a:p>
      </dgm:t>
    </dgm:pt>
    <dgm:pt modelId="{147FA8C0-EB69-41E0-8DB0-C10253BB9294}">
      <dgm:prSet phldrT="[Text]"/>
      <dgm:spPr/>
      <dgm:t>
        <a:bodyPr/>
        <a:lstStyle/>
        <a:p>
          <a:r>
            <a:rPr lang="en-GB" b="1">
              <a:solidFill>
                <a:srgbClr val="00CC99"/>
              </a:solidFill>
              <a:latin typeface="Cambria" pitchFamily="18" charset="0"/>
            </a:rPr>
            <a:t>Air travel demand increase </a:t>
          </a:r>
        </a:p>
      </dgm:t>
    </dgm:pt>
    <dgm:pt modelId="{BCB2A64B-9863-433A-950D-8F86077E8D76}" type="parTrans" cxnId="{B43FF79B-F164-43E8-80A5-517A69F94309}">
      <dgm:prSet/>
      <dgm:spPr/>
      <dgm:t>
        <a:bodyPr/>
        <a:lstStyle/>
        <a:p>
          <a:endParaRPr lang="en-GB" b="1">
            <a:latin typeface="Cambria" pitchFamily="18" charset="0"/>
          </a:endParaRPr>
        </a:p>
      </dgm:t>
    </dgm:pt>
    <dgm:pt modelId="{1A9A3182-9DFC-4CA2-B753-4A3C4D12DD7B}" type="sibTrans" cxnId="{B43FF79B-F164-43E8-80A5-517A69F94309}">
      <dgm:prSet/>
      <dgm:spPr/>
      <dgm:t>
        <a:bodyPr/>
        <a:lstStyle/>
        <a:p>
          <a:endParaRPr lang="en-GB" b="1">
            <a:latin typeface="Cambria" pitchFamily="18" charset="0"/>
          </a:endParaRPr>
        </a:p>
      </dgm:t>
    </dgm:pt>
    <dgm:pt modelId="{56F0EAF9-59EA-4543-90D3-03FD6CAD6C10}">
      <dgm:prSet phldrT="[Text]"/>
      <dgm:spPr/>
      <dgm:t>
        <a:bodyPr/>
        <a:lstStyle/>
        <a:p>
          <a:r>
            <a:rPr lang="en-GB" b="1">
              <a:solidFill>
                <a:srgbClr val="9966FF"/>
              </a:solidFill>
              <a:latin typeface="Cambria" pitchFamily="18" charset="0"/>
            </a:rPr>
            <a:t>Changes in fleet size/structure</a:t>
          </a:r>
        </a:p>
      </dgm:t>
    </dgm:pt>
    <dgm:pt modelId="{79A6364A-097E-410A-A89C-E35AFE65E4CA}" type="parTrans" cxnId="{BA724450-86A2-4A06-9D0D-169A48D0F1DD}">
      <dgm:prSet/>
      <dgm:spPr/>
      <dgm:t>
        <a:bodyPr/>
        <a:lstStyle/>
        <a:p>
          <a:endParaRPr lang="en-GB" b="1">
            <a:latin typeface="Cambria" pitchFamily="18" charset="0"/>
          </a:endParaRPr>
        </a:p>
      </dgm:t>
    </dgm:pt>
    <dgm:pt modelId="{A1343AEB-F086-491B-B2E2-21245B158F2E}" type="sibTrans" cxnId="{BA724450-86A2-4A06-9D0D-169A48D0F1DD}">
      <dgm:prSet/>
      <dgm:spPr/>
      <dgm:t>
        <a:bodyPr/>
        <a:lstStyle/>
        <a:p>
          <a:endParaRPr lang="en-GB" b="1">
            <a:latin typeface="Cambria" pitchFamily="18" charset="0"/>
          </a:endParaRPr>
        </a:p>
      </dgm:t>
    </dgm:pt>
    <dgm:pt modelId="{CE5C22B5-9394-4B5D-A8E9-644B71759B61}">
      <dgm:prSet phldrT="[Text]"/>
      <dgm:spPr/>
      <dgm:t>
        <a:bodyPr/>
        <a:lstStyle/>
        <a:p>
          <a:r>
            <a:rPr lang="en-GB" b="1">
              <a:solidFill>
                <a:srgbClr val="CC0099"/>
              </a:solidFill>
              <a:latin typeface="Cambria" pitchFamily="18" charset="0"/>
            </a:rPr>
            <a:t>Aircraft acquisition</a:t>
          </a:r>
        </a:p>
      </dgm:t>
    </dgm:pt>
    <dgm:pt modelId="{8494BDCB-F905-46DA-951C-7939F7EEF9B9}" type="parTrans" cxnId="{274CDB05-C4D8-44CE-9F60-B3ED1EDA4F38}">
      <dgm:prSet/>
      <dgm:spPr/>
      <dgm:t>
        <a:bodyPr/>
        <a:lstStyle/>
        <a:p>
          <a:endParaRPr lang="en-GB" b="1">
            <a:latin typeface="Cambria" pitchFamily="18" charset="0"/>
          </a:endParaRPr>
        </a:p>
      </dgm:t>
    </dgm:pt>
    <dgm:pt modelId="{08310B3F-B7F6-4F58-BB26-9BF99541FC3C}" type="sibTrans" cxnId="{274CDB05-C4D8-44CE-9F60-B3ED1EDA4F38}">
      <dgm:prSet/>
      <dgm:spPr/>
      <dgm:t>
        <a:bodyPr/>
        <a:lstStyle/>
        <a:p>
          <a:endParaRPr lang="en-GB" b="1">
            <a:latin typeface="Cambria" pitchFamily="18" charset="0"/>
          </a:endParaRPr>
        </a:p>
      </dgm:t>
    </dgm:pt>
    <dgm:pt modelId="{0EDCDCF2-38FD-4665-955D-3A2B58AA3F48}">
      <dgm:prSet/>
      <dgm:spPr/>
      <dgm:t>
        <a:bodyPr/>
        <a:lstStyle/>
        <a:p>
          <a:r>
            <a:rPr lang="en-GB" b="1">
              <a:solidFill>
                <a:srgbClr val="FF9933"/>
              </a:solidFill>
              <a:latin typeface="Cambria" pitchFamily="18" charset="0"/>
            </a:rPr>
            <a:t>Buying or leasing</a:t>
          </a:r>
        </a:p>
      </dgm:t>
    </dgm:pt>
    <dgm:pt modelId="{BEC8F8D4-5585-4072-86D8-10F8ECFBE99F}" type="parTrans" cxnId="{BD11E05B-4C32-4B0B-82E6-1C405F6CB729}">
      <dgm:prSet/>
      <dgm:spPr/>
      <dgm:t>
        <a:bodyPr/>
        <a:lstStyle/>
        <a:p>
          <a:endParaRPr lang="en-GB" b="1">
            <a:latin typeface="Cambria" pitchFamily="18" charset="0"/>
          </a:endParaRPr>
        </a:p>
      </dgm:t>
    </dgm:pt>
    <dgm:pt modelId="{6C4C3E7B-3C6A-4B69-99CE-C9CCDEEBFEA4}" type="sibTrans" cxnId="{BD11E05B-4C32-4B0B-82E6-1C405F6CB729}">
      <dgm:prSet/>
      <dgm:spPr/>
      <dgm:t>
        <a:bodyPr/>
        <a:lstStyle/>
        <a:p>
          <a:endParaRPr lang="en-GB" b="1">
            <a:latin typeface="Cambria" pitchFamily="18" charset="0"/>
          </a:endParaRPr>
        </a:p>
      </dgm:t>
    </dgm:pt>
    <dgm:pt modelId="{64E4B939-E072-4B46-B0FD-30857FCF76C3}" type="pres">
      <dgm:prSet presAssocID="{B5855E92-A12A-46B3-AE1A-F667BD70B80C}" presName="arrowDiagram" presStyleCnt="0">
        <dgm:presLayoutVars>
          <dgm:chMax val="5"/>
          <dgm:dir/>
          <dgm:resizeHandles val="exact"/>
        </dgm:presLayoutVars>
      </dgm:prSet>
      <dgm:spPr/>
    </dgm:pt>
    <dgm:pt modelId="{CF179B8F-69E1-4835-945A-25DDB4C4D5A6}" type="pres">
      <dgm:prSet presAssocID="{B5855E92-A12A-46B3-AE1A-F667BD70B80C}" presName="arrow" presStyleLbl="bgShp" presStyleIdx="0" presStyleCnt="1"/>
      <dgm:spPr/>
    </dgm:pt>
    <dgm:pt modelId="{94054A63-0EB7-4184-9EF9-5290F4168AD4}" type="pres">
      <dgm:prSet presAssocID="{B5855E92-A12A-46B3-AE1A-F667BD70B80C}" presName="arrowDiagram4" presStyleCnt="0"/>
      <dgm:spPr/>
    </dgm:pt>
    <dgm:pt modelId="{572D9252-ED77-4B36-ABF6-E3AF034E7E84}" type="pres">
      <dgm:prSet presAssocID="{147FA8C0-EB69-41E0-8DB0-C10253BB9294}" presName="bullet4a" presStyleLbl="node1" presStyleIdx="0" presStyleCnt="4"/>
      <dgm:spPr>
        <a:solidFill>
          <a:srgbClr val="00CC99"/>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B2CDEF97-B063-47B7-89BE-CEE2A8425063}" type="pres">
      <dgm:prSet presAssocID="{147FA8C0-EB69-41E0-8DB0-C10253BB9294}" presName="textBox4a" presStyleLbl="revTx" presStyleIdx="0" presStyleCnt="4">
        <dgm:presLayoutVars>
          <dgm:bulletEnabled val="1"/>
        </dgm:presLayoutVars>
      </dgm:prSet>
      <dgm:spPr/>
    </dgm:pt>
    <dgm:pt modelId="{05F49149-D2FD-41CA-BABB-E5A439F18C56}" type="pres">
      <dgm:prSet presAssocID="{56F0EAF9-59EA-4543-90D3-03FD6CAD6C10}" presName="bullet4b" presStyleLbl="node1" presStyleIdx="1" presStyleCnt="4"/>
      <dgm:spPr>
        <a:solidFill>
          <a:srgbClr val="9966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4CCCAAD3-06BD-4307-BDB2-5D70F9394D66}" type="pres">
      <dgm:prSet presAssocID="{56F0EAF9-59EA-4543-90D3-03FD6CAD6C10}" presName="textBox4b" presStyleLbl="revTx" presStyleIdx="1" presStyleCnt="4">
        <dgm:presLayoutVars>
          <dgm:bulletEnabled val="1"/>
        </dgm:presLayoutVars>
      </dgm:prSet>
      <dgm:spPr/>
    </dgm:pt>
    <dgm:pt modelId="{E3613280-A36B-4622-9DEB-5C449960A3CC}" type="pres">
      <dgm:prSet presAssocID="{CE5C22B5-9394-4B5D-A8E9-644B71759B61}" presName="bullet4c" presStyleLbl="node1" presStyleIdx="2" presStyleCnt="4"/>
      <dgm:spPr>
        <a:solidFill>
          <a:srgbClr val="CC0099"/>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5C411F83-18B4-4A92-846F-DCAB84A9357B}" type="pres">
      <dgm:prSet presAssocID="{CE5C22B5-9394-4B5D-A8E9-644B71759B61}" presName="textBox4c" presStyleLbl="revTx" presStyleIdx="2" presStyleCnt="4">
        <dgm:presLayoutVars>
          <dgm:bulletEnabled val="1"/>
        </dgm:presLayoutVars>
      </dgm:prSet>
      <dgm:spPr/>
    </dgm:pt>
    <dgm:pt modelId="{4EF5593E-047F-4F95-808C-CAD548025060}" type="pres">
      <dgm:prSet presAssocID="{0EDCDCF2-38FD-4665-955D-3A2B58AA3F48}" presName="bullet4d" presStyleLbl="node1" presStyleIdx="3" presStyleCnt="4"/>
      <dgm:spPr>
        <a:solidFill>
          <a:srgbClr val="FF993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34BA98F1-6801-4FB3-A27D-5C7EF476B4D0}" type="pres">
      <dgm:prSet presAssocID="{0EDCDCF2-38FD-4665-955D-3A2B58AA3F48}" presName="textBox4d" presStyleLbl="revTx" presStyleIdx="3" presStyleCnt="4">
        <dgm:presLayoutVars>
          <dgm:bulletEnabled val="1"/>
        </dgm:presLayoutVars>
      </dgm:prSet>
      <dgm:spPr/>
    </dgm:pt>
  </dgm:ptLst>
  <dgm:cxnLst>
    <dgm:cxn modelId="{274CDB05-C4D8-44CE-9F60-B3ED1EDA4F38}" srcId="{B5855E92-A12A-46B3-AE1A-F667BD70B80C}" destId="{CE5C22B5-9394-4B5D-A8E9-644B71759B61}" srcOrd="2" destOrd="0" parTransId="{8494BDCB-F905-46DA-951C-7939F7EEF9B9}" sibTransId="{08310B3F-B7F6-4F58-BB26-9BF99541FC3C}"/>
    <dgm:cxn modelId="{98473D1A-17AA-4F71-904A-4D45589377A4}" type="presOf" srcId="{147FA8C0-EB69-41E0-8DB0-C10253BB9294}" destId="{B2CDEF97-B063-47B7-89BE-CEE2A8425063}" srcOrd="0" destOrd="0" presId="urn:microsoft.com/office/officeart/2005/8/layout/arrow2"/>
    <dgm:cxn modelId="{C46EE825-6359-4CFA-86D5-6171F7DFCAA3}" type="presOf" srcId="{B5855E92-A12A-46B3-AE1A-F667BD70B80C}" destId="{64E4B939-E072-4B46-B0FD-30857FCF76C3}" srcOrd="0" destOrd="0" presId="urn:microsoft.com/office/officeart/2005/8/layout/arrow2"/>
    <dgm:cxn modelId="{BD11E05B-4C32-4B0B-82E6-1C405F6CB729}" srcId="{B5855E92-A12A-46B3-AE1A-F667BD70B80C}" destId="{0EDCDCF2-38FD-4665-955D-3A2B58AA3F48}" srcOrd="3" destOrd="0" parTransId="{BEC8F8D4-5585-4072-86D8-10F8ECFBE99F}" sibTransId="{6C4C3E7B-3C6A-4B69-99CE-C9CCDEEBFEA4}"/>
    <dgm:cxn modelId="{7E584566-1D33-45A3-A692-7AF2568DEEEB}" type="presOf" srcId="{0EDCDCF2-38FD-4665-955D-3A2B58AA3F48}" destId="{34BA98F1-6801-4FB3-A27D-5C7EF476B4D0}" srcOrd="0" destOrd="0" presId="urn:microsoft.com/office/officeart/2005/8/layout/arrow2"/>
    <dgm:cxn modelId="{80C13A4E-215B-45E7-A37C-472BB828827A}" type="presOf" srcId="{CE5C22B5-9394-4B5D-A8E9-644B71759B61}" destId="{5C411F83-18B4-4A92-846F-DCAB84A9357B}" srcOrd="0" destOrd="0" presId="urn:microsoft.com/office/officeart/2005/8/layout/arrow2"/>
    <dgm:cxn modelId="{BA724450-86A2-4A06-9D0D-169A48D0F1DD}" srcId="{B5855E92-A12A-46B3-AE1A-F667BD70B80C}" destId="{56F0EAF9-59EA-4543-90D3-03FD6CAD6C10}" srcOrd="1" destOrd="0" parTransId="{79A6364A-097E-410A-A89C-E35AFE65E4CA}" sibTransId="{A1343AEB-F086-491B-B2E2-21245B158F2E}"/>
    <dgm:cxn modelId="{B43FF79B-F164-43E8-80A5-517A69F94309}" srcId="{B5855E92-A12A-46B3-AE1A-F667BD70B80C}" destId="{147FA8C0-EB69-41E0-8DB0-C10253BB9294}" srcOrd="0" destOrd="0" parTransId="{BCB2A64B-9863-433A-950D-8F86077E8D76}" sibTransId="{1A9A3182-9DFC-4CA2-B753-4A3C4D12DD7B}"/>
    <dgm:cxn modelId="{028E3DD1-AA5A-4F5F-BE00-E71D45D3A0DC}" type="presOf" srcId="{56F0EAF9-59EA-4543-90D3-03FD6CAD6C10}" destId="{4CCCAAD3-06BD-4307-BDB2-5D70F9394D66}" srcOrd="0" destOrd="0" presId="urn:microsoft.com/office/officeart/2005/8/layout/arrow2"/>
    <dgm:cxn modelId="{89979D36-97B5-45F9-BCB6-D0B088CA8B14}" type="presParOf" srcId="{64E4B939-E072-4B46-B0FD-30857FCF76C3}" destId="{CF179B8F-69E1-4835-945A-25DDB4C4D5A6}" srcOrd="0" destOrd="0" presId="urn:microsoft.com/office/officeart/2005/8/layout/arrow2"/>
    <dgm:cxn modelId="{3EE8976F-082D-445A-845B-4613D703A63F}" type="presParOf" srcId="{64E4B939-E072-4B46-B0FD-30857FCF76C3}" destId="{94054A63-0EB7-4184-9EF9-5290F4168AD4}" srcOrd="1" destOrd="0" presId="urn:microsoft.com/office/officeart/2005/8/layout/arrow2"/>
    <dgm:cxn modelId="{26253C0E-1652-4DC8-8FF3-8E01CD32C09B}" type="presParOf" srcId="{94054A63-0EB7-4184-9EF9-5290F4168AD4}" destId="{572D9252-ED77-4B36-ABF6-E3AF034E7E84}" srcOrd="0" destOrd="0" presId="urn:microsoft.com/office/officeart/2005/8/layout/arrow2"/>
    <dgm:cxn modelId="{945D9102-793C-4668-97A9-C555229F164B}" type="presParOf" srcId="{94054A63-0EB7-4184-9EF9-5290F4168AD4}" destId="{B2CDEF97-B063-47B7-89BE-CEE2A8425063}" srcOrd="1" destOrd="0" presId="urn:microsoft.com/office/officeart/2005/8/layout/arrow2"/>
    <dgm:cxn modelId="{25EE95E2-11D4-4656-89F3-0BAF8CC9EC82}" type="presParOf" srcId="{94054A63-0EB7-4184-9EF9-5290F4168AD4}" destId="{05F49149-D2FD-41CA-BABB-E5A439F18C56}" srcOrd="2" destOrd="0" presId="urn:microsoft.com/office/officeart/2005/8/layout/arrow2"/>
    <dgm:cxn modelId="{7818AB41-240B-47FC-B150-A19F5F69883F}" type="presParOf" srcId="{94054A63-0EB7-4184-9EF9-5290F4168AD4}" destId="{4CCCAAD3-06BD-4307-BDB2-5D70F9394D66}" srcOrd="3" destOrd="0" presId="urn:microsoft.com/office/officeart/2005/8/layout/arrow2"/>
    <dgm:cxn modelId="{15E8E62B-F4C3-4481-A9CB-2FC20313958D}" type="presParOf" srcId="{94054A63-0EB7-4184-9EF9-5290F4168AD4}" destId="{E3613280-A36B-4622-9DEB-5C449960A3CC}" srcOrd="4" destOrd="0" presId="urn:microsoft.com/office/officeart/2005/8/layout/arrow2"/>
    <dgm:cxn modelId="{47856C48-DA29-48A8-907F-1092CF8A62DD}" type="presParOf" srcId="{94054A63-0EB7-4184-9EF9-5290F4168AD4}" destId="{5C411F83-18B4-4A92-846F-DCAB84A9357B}" srcOrd="5" destOrd="0" presId="urn:microsoft.com/office/officeart/2005/8/layout/arrow2"/>
    <dgm:cxn modelId="{4925E75E-EFC6-4572-8741-E3C053C64F4B}" type="presParOf" srcId="{94054A63-0EB7-4184-9EF9-5290F4168AD4}" destId="{4EF5593E-047F-4F95-808C-CAD548025060}" srcOrd="6" destOrd="0" presId="urn:microsoft.com/office/officeart/2005/8/layout/arrow2"/>
    <dgm:cxn modelId="{95302E66-86CA-4234-99BA-DDE6C61BB9CA}" type="presParOf" srcId="{94054A63-0EB7-4184-9EF9-5290F4168AD4}" destId="{34BA98F1-6801-4FB3-A27D-5C7EF476B4D0}" srcOrd="7"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E95391-8CDD-40A6-8C6F-395F49DD5B74}" type="doc">
      <dgm:prSet loTypeId="urn:microsoft.com/office/officeart/2005/8/layout/arrow2" loCatId="process" qsTypeId="urn:microsoft.com/office/officeart/2005/8/quickstyle/simple5" qsCatId="simple" csTypeId="urn:microsoft.com/office/officeart/2005/8/colors/accent1_2" csCatId="accent1" phldr="1"/>
      <dgm:spPr>
        <a:scene3d>
          <a:camera prst="orthographicFront">
            <a:rot lat="0" lon="0" rev="10799999"/>
          </a:camera>
          <a:lightRig rig="threePt" dir="t"/>
        </a:scene3d>
      </dgm:spPr>
      <dgm:t>
        <a:bodyPr/>
        <a:lstStyle/>
        <a:p>
          <a:endParaRPr lang="en-US"/>
        </a:p>
      </dgm:t>
    </dgm:pt>
    <dgm:pt modelId="{F24C9CFE-F240-44F8-A9C5-8D0C6F799A28}">
      <dgm:prSet phldrT="[Text]" phldr="1" custT="1"/>
      <dgm:spPr/>
      <dgm:t>
        <a:bodyPr/>
        <a:lstStyle/>
        <a:p>
          <a:endParaRPr lang="en-US" sz="1600"/>
        </a:p>
      </dgm:t>
    </dgm:pt>
    <dgm:pt modelId="{C92E14C0-D537-42E7-8385-8CC74DB29BF4}" type="sibTrans" cxnId="{85D358D5-18FE-4F56-928C-A1B1A5D27E67}">
      <dgm:prSet/>
      <dgm:spPr/>
      <dgm:t>
        <a:bodyPr/>
        <a:lstStyle/>
        <a:p>
          <a:endParaRPr lang="en-US"/>
        </a:p>
      </dgm:t>
    </dgm:pt>
    <dgm:pt modelId="{0E6F2FAD-F7AC-4FCB-88BB-926A9326CCBC}" type="parTrans" cxnId="{85D358D5-18FE-4F56-928C-A1B1A5D27E67}">
      <dgm:prSet/>
      <dgm:spPr/>
      <dgm:t>
        <a:bodyPr/>
        <a:lstStyle/>
        <a:p>
          <a:endParaRPr lang="en-US"/>
        </a:p>
      </dgm:t>
    </dgm:pt>
    <dgm:pt modelId="{3AD11FE4-9F71-490A-BFCF-80251592EA60}" type="pres">
      <dgm:prSet presAssocID="{2CE95391-8CDD-40A6-8C6F-395F49DD5B74}" presName="arrowDiagram" presStyleCnt="0">
        <dgm:presLayoutVars>
          <dgm:chMax val="5"/>
          <dgm:dir/>
          <dgm:resizeHandles val="exact"/>
        </dgm:presLayoutVars>
      </dgm:prSet>
      <dgm:spPr/>
    </dgm:pt>
    <dgm:pt modelId="{D7D36A14-1892-40B5-A0B4-6DD82BDE27C4}" type="pres">
      <dgm:prSet presAssocID="{2CE95391-8CDD-40A6-8C6F-395F49DD5B74}" presName="arrow" presStyleLbl="bgShp" presStyleIdx="0" presStyleCnt="1"/>
      <dgm:spPr/>
    </dgm:pt>
    <dgm:pt modelId="{ED2AF1BF-F3B3-4EE6-9275-418FBCCAD8E1}" type="pres">
      <dgm:prSet presAssocID="{2CE95391-8CDD-40A6-8C6F-395F49DD5B74}" presName="arrowDiagram1" presStyleCnt="0">
        <dgm:presLayoutVars>
          <dgm:bulletEnabled val="1"/>
        </dgm:presLayoutVars>
      </dgm:prSet>
      <dgm:spPr/>
    </dgm:pt>
    <dgm:pt modelId="{88804207-A8B2-4EEF-9FF0-4B1E23185E7A}" type="pres">
      <dgm:prSet presAssocID="{F24C9CFE-F240-44F8-A9C5-8D0C6F799A28}" presName="bullet1" presStyleLbl="node1" presStyleIdx="0" presStyleCnt="1" custLinFactNeighborX="-3702" custLinFactNeighborY="-8442"/>
      <dgm:spPr>
        <a:noFill/>
      </dgm:spPr>
    </dgm:pt>
    <dgm:pt modelId="{253476BD-D8FB-4449-AA0D-EDF2AD8DE2C2}" type="pres">
      <dgm:prSet presAssocID="{F24C9CFE-F240-44F8-A9C5-8D0C6F799A28}" presName="textBox1" presStyleLbl="revTx" presStyleIdx="0" presStyleCnt="1">
        <dgm:presLayoutVars>
          <dgm:bulletEnabled val="1"/>
        </dgm:presLayoutVars>
      </dgm:prSet>
      <dgm:spPr/>
    </dgm:pt>
  </dgm:ptLst>
  <dgm:cxnLst>
    <dgm:cxn modelId="{95E6C623-2BFB-48DB-A947-A7E10A506075}" type="presOf" srcId="{2CE95391-8CDD-40A6-8C6F-395F49DD5B74}" destId="{3AD11FE4-9F71-490A-BFCF-80251592EA60}" srcOrd="0" destOrd="0" presId="urn:microsoft.com/office/officeart/2005/8/layout/arrow2"/>
    <dgm:cxn modelId="{3C368DAC-188B-4AF4-8506-85614D8866D4}" type="presOf" srcId="{F24C9CFE-F240-44F8-A9C5-8D0C6F799A28}" destId="{253476BD-D8FB-4449-AA0D-EDF2AD8DE2C2}" srcOrd="0" destOrd="0" presId="urn:microsoft.com/office/officeart/2005/8/layout/arrow2"/>
    <dgm:cxn modelId="{85D358D5-18FE-4F56-928C-A1B1A5D27E67}" srcId="{2CE95391-8CDD-40A6-8C6F-395F49DD5B74}" destId="{F24C9CFE-F240-44F8-A9C5-8D0C6F799A28}" srcOrd="0" destOrd="0" parTransId="{0E6F2FAD-F7AC-4FCB-88BB-926A9326CCBC}" sibTransId="{C92E14C0-D537-42E7-8385-8CC74DB29BF4}"/>
    <dgm:cxn modelId="{5C40F23F-3F43-4221-9F85-F28C5EBE3E43}" type="presParOf" srcId="{3AD11FE4-9F71-490A-BFCF-80251592EA60}" destId="{D7D36A14-1892-40B5-A0B4-6DD82BDE27C4}" srcOrd="0" destOrd="0" presId="urn:microsoft.com/office/officeart/2005/8/layout/arrow2"/>
    <dgm:cxn modelId="{97B37664-C1C1-433C-9606-AF00A0542E58}" type="presParOf" srcId="{3AD11FE4-9F71-490A-BFCF-80251592EA60}" destId="{ED2AF1BF-F3B3-4EE6-9275-418FBCCAD8E1}" srcOrd="1" destOrd="0" presId="urn:microsoft.com/office/officeart/2005/8/layout/arrow2"/>
    <dgm:cxn modelId="{96AE29A9-231B-4EF8-A435-C9FA99615D0A}" type="presParOf" srcId="{ED2AF1BF-F3B3-4EE6-9275-418FBCCAD8E1}" destId="{88804207-A8B2-4EEF-9FF0-4B1E23185E7A}" srcOrd="0" destOrd="0" presId="urn:microsoft.com/office/officeart/2005/8/layout/arrow2"/>
    <dgm:cxn modelId="{DCAABA47-81AA-4077-B2BD-17C53DD53F4B}" type="presParOf" srcId="{ED2AF1BF-F3B3-4EE6-9275-418FBCCAD8E1}" destId="{253476BD-D8FB-4449-AA0D-EDF2AD8DE2C2}" srcOrd="1" destOrd="0" presId="urn:microsoft.com/office/officeart/2005/8/layout/arrow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B676333-E260-4339-BB4F-56FD79444A5F}" type="doc">
      <dgm:prSet loTypeId="urn:microsoft.com/office/officeart/2005/8/layout/radial1" loCatId="relationship" qsTypeId="urn:microsoft.com/office/officeart/2005/8/quickstyle/3d1" qsCatId="3D" csTypeId="urn:microsoft.com/office/officeart/2005/8/colors/accent1_2" csCatId="accent1" phldr="1"/>
      <dgm:spPr/>
      <dgm:t>
        <a:bodyPr/>
        <a:lstStyle/>
        <a:p>
          <a:endParaRPr lang="en-GB"/>
        </a:p>
      </dgm:t>
    </dgm:pt>
    <dgm:pt modelId="{3CD62C15-D950-494C-B302-48A32E3BD616}">
      <dgm:prSet phldrT="[Text]" custT="1"/>
      <dgm:spPr/>
      <dgm:t>
        <a:bodyPr/>
        <a:lstStyle/>
        <a:p>
          <a:r>
            <a:rPr lang="en-GB" sz="1600" b="1">
              <a:latin typeface="Cambria" pitchFamily="18" charset="0"/>
            </a:rPr>
            <a:t>Airline</a:t>
          </a:r>
        </a:p>
      </dgm:t>
    </dgm:pt>
    <dgm:pt modelId="{0126B465-2436-4991-AE55-5FAD88B68114}" type="parTrans" cxnId="{A0450C9F-277A-4F8A-8353-12CF333459EF}">
      <dgm:prSet/>
      <dgm:spPr/>
      <dgm:t>
        <a:bodyPr/>
        <a:lstStyle/>
        <a:p>
          <a:endParaRPr lang="en-GB">
            <a:latin typeface="Cambria" pitchFamily="18" charset="0"/>
          </a:endParaRPr>
        </a:p>
      </dgm:t>
    </dgm:pt>
    <dgm:pt modelId="{99AFDDD9-626C-4C4F-891A-10B8CFC68F53}" type="sibTrans" cxnId="{A0450C9F-277A-4F8A-8353-12CF333459EF}">
      <dgm:prSet/>
      <dgm:spPr/>
      <dgm:t>
        <a:bodyPr/>
        <a:lstStyle/>
        <a:p>
          <a:endParaRPr lang="en-GB">
            <a:latin typeface="Cambria" pitchFamily="18" charset="0"/>
          </a:endParaRPr>
        </a:p>
      </dgm:t>
    </dgm:pt>
    <dgm:pt modelId="{AED82060-0D02-4192-AAB0-BCBBB6EBC9FE}">
      <dgm:prSet phldrT="[Text]" custT="1"/>
      <dgm:spPr/>
      <dgm:t>
        <a:bodyPr/>
        <a:lstStyle/>
        <a:p>
          <a:r>
            <a:rPr lang="en-GB" sz="1400">
              <a:latin typeface="Cambria" pitchFamily="18" charset="0"/>
            </a:rPr>
            <a:t>Profit</a:t>
          </a:r>
        </a:p>
      </dgm:t>
    </dgm:pt>
    <dgm:pt modelId="{DA05505C-BBD3-4AD7-84AE-C09206923458}" type="parTrans" cxnId="{EA5C562F-CB43-4F94-B57C-12F89A68E026}">
      <dgm:prSet/>
      <dgm:spPr/>
      <dgm:t>
        <a:bodyPr/>
        <a:lstStyle/>
        <a:p>
          <a:endParaRPr lang="en-GB">
            <a:latin typeface="Cambria" pitchFamily="18" charset="0"/>
          </a:endParaRPr>
        </a:p>
      </dgm:t>
    </dgm:pt>
    <dgm:pt modelId="{0C1B3D45-1471-48D8-8E62-29BFE271A945}" type="sibTrans" cxnId="{EA5C562F-CB43-4F94-B57C-12F89A68E026}">
      <dgm:prSet/>
      <dgm:spPr/>
      <dgm:t>
        <a:bodyPr/>
        <a:lstStyle/>
        <a:p>
          <a:endParaRPr lang="en-GB">
            <a:latin typeface="Cambria" pitchFamily="18" charset="0"/>
          </a:endParaRPr>
        </a:p>
      </dgm:t>
    </dgm:pt>
    <dgm:pt modelId="{80A793D0-84DF-4E50-B016-339F4D764D29}">
      <dgm:prSet phldrT="[Text]" custT="1"/>
      <dgm:spPr/>
      <dgm:t>
        <a:bodyPr/>
        <a:lstStyle/>
        <a:p>
          <a:r>
            <a:rPr lang="en-GB" sz="1400">
              <a:latin typeface="Cambria" pitchFamily="18" charset="0"/>
            </a:rPr>
            <a:t>Passengers’ interests</a:t>
          </a:r>
        </a:p>
      </dgm:t>
    </dgm:pt>
    <dgm:pt modelId="{CE25D4C2-03B7-4264-924E-3E055C773E37}" type="parTrans" cxnId="{AB687A75-4050-4C12-A2C0-5CE816857C31}">
      <dgm:prSet/>
      <dgm:spPr/>
      <dgm:t>
        <a:bodyPr/>
        <a:lstStyle/>
        <a:p>
          <a:endParaRPr lang="en-GB">
            <a:latin typeface="Cambria" pitchFamily="18" charset="0"/>
          </a:endParaRPr>
        </a:p>
      </dgm:t>
    </dgm:pt>
    <dgm:pt modelId="{42044205-77A2-4570-B5E5-644B15EE1D92}" type="sibTrans" cxnId="{AB687A75-4050-4C12-A2C0-5CE816857C31}">
      <dgm:prSet/>
      <dgm:spPr/>
      <dgm:t>
        <a:bodyPr/>
        <a:lstStyle/>
        <a:p>
          <a:endParaRPr lang="en-GB">
            <a:latin typeface="Cambria" pitchFamily="18" charset="0"/>
          </a:endParaRPr>
        </a:p>
      </dgm:t>
    </dgm:pt>
    <dgm:pt modelId="{6BA55A15-A2AD-4067-95E2-05BBBD9B4099}">
      <dgm:prSet custT="1"/>
      <dgm:spPr/>
      <dgm:t>
        <a:bodyPr/>
        <a:lstStyle/>
        <a:p>
          <a:r>
            <a:rPr lang="en-GB" sz="1400">
              <a:latin typeface="Cambria" pitchFamily="18" charset="0"/>
            </a:rPr>
            <a:t>Airline’s interests</a:t>
          </a:r>
        </a:p>
      </dgm:t>
    </dgm:pt>
    <dgm:pt modelId="{EA80CFA1-C774-4C89-8374-6B66DF841058}" type="parTrans" cxnId="{58DE8690-47AF-4C23-A5BC-CEE6E3CD0E08}">
      <dgm:prSet/>
      <dgm:spPr/>
      <dgm:t>
        <a:bodyPr/>
        <a:lstStyle/>
        <a:p>
          <a:endParaRPr lang="en-GB">
            <a:latin typeface="Cambria" pitchFamily="18" charset="0"/>
          </a:endParaRPr>
        </a:p>
      </dgm:t>
    </dgm:pt>
    <dgm:pt modelId="{90995C15-02C8-4B1E-8FBF-C9D57BEB9A90}" type="sibTrans" cxnId="{58DE8690-47AF-4C23-A5BC-CEE6E3CD0E08}">
      <dgm:prSet/>
      <dgm:spPr/>
      <dgm:t>
        <a:bodyPr/>
        <a:lstStyle/>
        <a:p>
          <a:endParaRPr lang="en-GB">
            <a:latin typeface="Cambria" pitchFamily="18" charset="0"/>
          </a:endParaRPr>
        </a:p>
      </dgm:t>
    </dgm:pt>
    <dgm:pt modelId="{C22B1680-214C-44C6-8A21-D778F82F1255}">
      <dgm:prSet custT="1"/>
      <dgm:spPr/>
      <dgm:t>
        <a:bodyPr/>
        <a:lstStyle/>
        <a:p>
          <a:r>
            <a:rPr lang="en-GB" sz="1350">
              <a:latin typeface="Cambria" pitchFamily="18" charset="0"/>
            </a:rPr>
            <a:t>Operational requirements</a:t>
          </a:r>
        </a:p>
      </dgm:t>
    </dgm:pt>
    <dgm:pt modelId="{85498A99-8E62-4F82-A772-8E8F0425D074}" type="parTrans" cxnId="{65716C13-00DC-41DB-8827-559828E1F39D}">
      <dgm:prSet/>
      <dgm:spPr/>
      <dgm:t>
        <a:bodyPr/>
        <a:lstStyle/>
        <a:p>
          <a:endParaRPr lang="en-GB">
            <a:latin typeface="Cambria" pitchFamily="18" charset="0"/>
          </a:endParaRPr>
        </a:p>
      </dgm:t>
    </dgm:pt>
    <dgm:pt modelId="{C0BF2606-ED27-417A-A8A0-6D962DD12740}" type="sibTrans" cxnId="{65716C13-00DC-41DB-8827-559828E1F39D}">
      <dgm:prSet/>
      <dgm:spPr/>
      <dgm:t>
        <a:bodyPr/>
        <a:lstStyle/>
        <a:p>
          <a:endParaRPr lang="en-GB">
            <a:latin typeface="Cambria" pitchFamily="18" charset="0"/>
          </a:endParaRPr>
        </a:p>
      </dgm:t>
    </dgm:pt>
    <dgm:pt modelId="{6FFEFBFF-CF78-4609-BC27-5188CD5775B2}" type="pres">
      <dgm:prSet presAssocID="{FB676333-E260-4339-BB4F-56FD79444A5F}" presName="cycle" presStyleCnt="0">
        <dgm:presLayoutVars>
          <dgm:chMax val="1"/>
          <dgm:dir/>
          <dgm:animLvl val="ctr"/>
          <dgm:resizeHandles val="exact"/>
        </dgm:presLayoutVars>
      </dgm:prSet>
      <dgm:spPr/>
    </dgm:pt>
    <dgm:pt modelId="{F8375286-651C-4A90-8377-E52BE2C959AD}" type="pres">
      <dgm:prSet presAssocID="{3CD62C15-D950-494C-B302-48A32E3BD616}" presName="centerShape" presStyleLbl="node0" presStyleIdx="0" presStyleCnt="1"/>
      <dgm:spPr/>
    </dgm:pt>
    <dgm:pt modelId="{45805D8F-CD22-4BCE-BCD4-564E72C620CC}" type="pres">
      <dgm:prSet presAssocID="{EA80CFA1-C774-4C89-8374-6B66DF841058}" presName="Name9" presStyleLbl="parChTrans1D2" presStyleIdx="0" presStyleCnt="4"/>
      <dgm:spPr/>
    </dgm:pt>
    <dgm:pt modelId="{A8652B4E-4971-4769-948B-2B1AC2192D9F}" type="pres">
      <dgm:prSet presAssocID="{EA80CFA1-C774-4C89-8374-6B66DF841058}" presName="connTx" presStyleLbl="parChTrans1D2" presStyleIdx="0" presStyleCnt="4"/>
      <dgm:spPr/>
    </dgm:pt>
    <dgm:pt modelId="{54F171E7-77F9-4AFB-8BC7-1656FDF46AD9}" type="pres">
      <dgm:prSet presAssocID="{6BA55A15-A2AD-4067-95E2-05BBBD9B4099}" presName="node" presStyleLbl="node1" presStyleIdx="0" presStyleCnt="4" custScaleX="133476">
        <dgm:presLayoutVars>
          <dgm:bulletEnabled val="1"/>
        </dgm:presLayoutVars>
      </dgm:prSet>
      <dgm:spPr/>
    </dgm:pt>
    <dgm:pt modelId="{5C898489-5220-459D-B77A-39603A4892A8}" type="pres">
      <dgm:prSet presAssocID="{85498A99-8E62-4F82-A772-8E8F0425D074}" presName="Name9" presStyleLbl="parChTrans1D2" presStyleIdx="1" presStyleCnt="4"/>
      <dgm:spPr/>
    </dgm:pt>
    <dgm:pt modelId="{90E81E28-201C-4286-BE4D-8CACC817407B}" type="pres">
      <dgm:prSet presAssocID="{85498A99-8E62-4F82-A772-8E8F0425D074}" presName="connTx" presStyleLbl="parChTrans1D2" presStyleIdx="1" presStyleCnt="4"/>
      <dgm:spPr/>
    </dgm:pt>
    <dgm:pt modelId="{5EAAE200-EF0A-41F9-BE76-2D78AD497644}" type="pres">
      <dgm:prSet presAssocID="{C22B1680-214C-44C6-8A21-D778F82F1255}" presName="node" presStyleLbl="node1" presStyleIdx="1" presStyleCnt="4" custScaleX="128799">
        <dgm:presLayoutVars>
          <dgm:bulletEnabled val="1"/>
        </dgm:presLayoutVars>
      </dgm:prSet>
      <dgm:spPr/>
    </dgm:pt>
    <dgm:pt modelId="{F1FEF8B5-B566-4D27-BA34-3286C2643F42}" type="pres">
      <dgm:prSet presAssocID="{DA05505C-BBD3-4AD7-84AE-C09206923458}" presName="Name9" presStyleLbl="parChTrans1D2" presStyleIdx="2" presStyleCnt="4"/>
      <dgm:spPr/>
    </dgm:pt>
    <dgm:pt modelId="{88EEC0D8-189D-4122-8183-D8E84C126D64}" type="pres">
      <dgm:prSet presAssocID="{DA05505C-BBD3-4AD7-84AE-C09206923458}" presName="connTx" presStyleLbl="parChTrans1D2" presStyleIdx="2" presStyleCnt="4"/>
      <dgm:spPr/>
    </dgm:pt>
    <dgm:pt modelId="{85D0C184-F8D8-46D0-94AD-40CDDE7B3E1D}" type="pres">
      <dgm:prSet presAssocID="{AED82060-0D02-4192-AAB0-BCBBB6EBC9FE}" presName="node" presStyleLbl="node1" presStyleIdx="2" presStyleCnt="4" custScaleX="146342">
        <dgm:presLayoutVars>
          <dgm:bulletEnabled val="1"/>
        </dgm:presLayoutVars>
      </dgm:prSet>
      <dgm:spPr/>
    </dgm:pt>
    <dgm:pt modelId="{163093D9-B933-4A8B-9D80-9F74C4775194}" type="pres">
      <dgm:prSet presAssocID="{CE25D4C2-03B7-4264-924E-3E055C773E37}" presName="Name9" presStyleLbl="parChTrans1D2" presStyleIdx="3" presStyleCnt="4"/>
      <dgm:spPr/>
    </dgm:pt>
    <dgm:pt modelId="{02DDDE39-496E-4124-B17D-856AD3F0AC82}" type="pres">
      <dgm:prSet presAssocID="{CE25D4C2-03B7-4264-924E-3E055C773E37}" presName="connTx" presStyleLbl="parChTrans1D2" presStyleIdx="3" presStyleCnt="4"/>
      <dgm:spPr/>
    </dgm:pt>
    <dgm:pt modelId="{5EB92A40-03C8-4829-AC1C-DD118F4D0825}" type="pres">
      <dgm:prSet presAssocID="{80A793D0-84DF-4E50-B016-339F4D764D29}" presName="node" presStyleLbl="node1" presStyleIdx="3" presStyleCnt="4" custScaleX="123408">
        <dgm:presLayoutVars>
          <dgm:bulletEnabled val="1"/>
        </dgm:presLayoutVars>
      </dgm:prSet>
      <dgm:spPr/>
    </dgm:pt>
  </dgm:ptLst>
  <dgm:cxnLst>
    <dgm:cxn modelId="{60DDD812-D5E0-4A79-823E-C409AB0A7BE9}" type="presOf" srcId="{EA80CFA1-C774-4C89-8374-6B66DF841058}" destId="{45805D8F-CD22-4BCE-BCD4-564E72C620CC}" srcOrd="0" destOrd="0" presId="urn:microsoft.com/office/officeart/2005/8/layout/radial1"/>
    <dgm:cxn modelId="{65716C13-00DC-41DB-8827-559828E1F39D}" srcId="{3CD62C15-D950-494C-B302-48A32E3BD616}" destId="{C22B1680-214C-44C6-8A21-D778F82F1255}" srcOrd="1" destOrd="0" parTransId="{85498A99-8E62-4F82-A772-8E8F0425D074}" sibTransId="{C0BF2606-ED27-417A-A8A0-6D962DD12740}"/>
    <dgm:cxn modelId="{6497C614-C893-4B7A-9BB8-4B764190D6EC}" type="presOf" srcId="{EA80CFA1-C774-4C89-8374-6B66DF841058}" destId="{A8652B4E-4971-4769-948B-2B1AC2192D9F}" srcOrd="1" destOrd="0" presId="urn:microsoft.com/office/officeart/2005/8/layout/radial1"/>
    <dgm:cxn modelId="{0B113F2D-E674-4A47-B4D6-6D4E091A79F3}" type="presOf" srcId="{CE25D4C2-03B7-4264-924E-3E055C773E37}" destId="{02DDDE39-496E-4124-B17D-856AD3F0AC82}" srcOrd="1" destOrd="0" presId="urn:microsoft.com/office/officeart/2005/8/layout/radial1"/>
    <dgm:cxn modelId="{EA5C562F-CB43-4F94-B57C-12F89A68E026}" srcId="{3CD62C15-D950-494C-B302-48A32E3BD616}" destId="{AED82060-0D02-4192-AAB0-BCBBB6EBC9FE}" srcOrd="2" destOrd="0" parTransId="{DA05505C-BBD3-4AD7-84AE-C09206923458}" sibTransId="{0C1B3D45-1471-48D8-8E62-29BFE271A945}"/>
    <dgm:cxn modelId="{234DAF38-CB64-45FB-8A92-CA1131E2DFD1}" type="presOf" srcId="{85498A99-8E62-4F82-A772-8E8F0425D074}" destId="{5C898489-5220-459D-B77A-39603A4892A8}" srcOrd="0" destOrd="0" presId="urn:microsoft.com/office/officeart/2005/8/layout/radial1"/>
    <dgm:cxn modelId="{00F3B838-1A96-4434-ADA3-7D2874E3C4B9}" type="presOf" srcId="{6BA55A15-A2AD-4067-95E2-05BBBD9B4099}" destId="{54F171E7-77F9-4AFB-8BC7-1656FDF46AD9}" srcOrd="0" destOrd="0" presId="urn:microsoft.com/office/officeart/2005/8/layout/radial1"/>
    <dgm:cxn modelId="{9FB0C13D-6B71-408F-A153-027358D5F685}" type="presOf" srcId="{C22B1680-214C-44C6-8A21-D778F82F1255}" destId="{5EAAE200-EF0A-41F9-BE76-2D78AD497644}" srcOrd="0" destOrd="0" presId="urn:microsoft.com/office/officeart/2005/8/layout/radial1"/>
    <dgm:cxn modelId="{CFD8544A-FC72-4EB5-A248-E70503579070}" type="presOf" srcId="{85498A99-8E62-4F82-A772-8E8F0425D074}" destId="{90E81E28-201C-4286-BE4D-8CACC817407B}" srcOrd="1" destOrd="0" presId="urn:microsoft.com/office/officeart/2005/8/layout/radial1"/>
    <dgm:cxn modelId="{AB687A75-4050-4C12-A2C0-5CE816857C31}" srcId="{3CD62C15-D950-494C-B302-48A32E3BD616}" destId="{80A793D0-84DF-4E50-B016-339F4D764D29}" srcOrd="3" destOrd="0" parTransId="{CE25D4C2-03B7-4264-924E-3E055C773E37}" sibTransId="{42044205-77A2-4570-B5E5-644B15EE1D92}"/>
    <dgm:cxn modelId="{9A32D255-5B6D-461E-9B26-6D251B944EEC}" type="presOf" srcId="{3CD62C15-D950-494C-B302-48A32E3BD616}" destId="{F8375286-651C-4A90-8377-E52BE2C959AD}" srcOrd="0" destOrd="0" presId="urn:microsoft.com/office/officeart/2005/8/layout/radial1"/>
    <dgm:cxn modelId="{2E67C17D-EDF4-4437-8FEB-7F2DC14575D7}" type="presOf" srcId="{AED82060-0D02-4192-AAB0-BCBBB6EBC9FE}" destId="{85D0C184-F8D8-46D0-94AD-40CDDE7B3E1D}" srcOrd="0" destOrd="0" presId="urn:microsoft.com/office/officeart/2005/8/layout/radial1"/>
    <dgm:cxn modelId="{8C644D8B-C13B-44B1-810C-98213BB0F2FF}" type="presOf" srcId="{FB676333-E260-4339-BB4F-56FD79444A5F}" destId="{6FFEFBFF-CF78-4609-BC27-5188CD5775B2}" srcOrd="0" destOrd="0" presId="urn:microsoft.com/office/officeart/2005/8/layout/radial1"/>
    <dgm:cxn modelId="{58DE8690-47AF-4C23-A5BC-CEE6E3CD0E08}" srcId="{3CD62C15-D950-494C-B302-48A32E3BD616}" destId="{6BA55A15-A2AD-4067-95E2-05BBBD9B4099}" srcOrd="0" destOrd="0" parTransId="{EA80CFA1-C774-4C89-8374-6B66DF841058}" sibTransId="{90995C15-02C8-4B1E-8FBF-C9D57BEB9A90}"/>
    <dgm:cxn modelId="{A0450C9F-277A-4F8A-8353-12CF333459EF}" srcId="{FB676333-E260-4339-BB4F-56FD79444A5F}" destId="{3CD62C15-D950-494C-B302-48A32E3BD616}" srcOrd="0" destOrd="0" parTransId="{0126B465-2436-4991-AE55-5FAD88B68114}" sibTransId="{99AFDDD9-626C-4C4F-891A-10B8CFC68F53}"/>
    <dgm:cxn modelId="{504A3FA1-4F60-4A52-A803-DA001EB40E7F}" type="presOf" srcId="{DA05505C-BBD3-4AD7-84AE-C09206923458}" destId="{F1FEF8B5-B566-4D27-BA34-3286C2643F42}" srcOrd="0" destOrd="0" presId="urn:microsoft.com/office/officeart/2005/8/layout/radial1"/>
    <dgm:cxn modelId="{792418CF-2B9A-474A-B470-76F5057E4039}" type="presOf" srcId="{80A793D0-84DF-4E50-B016-339F4D764D29}" destId="{5EB92A40-03C8-4829-AC1C-DD118F4D0825}" srcOrd="0" destOrd="0" presId="urn:microsoft.com/office/officeart/2005/8/layout/radial1"/>
    <dgm:cxn modelId="{7E8CF0DE-A2D1-4DE4-A984-B9C835C073F6}" type="presOf" srcId="{DA05505C-BBD3-4AD7-84AE-C09206923458}" destId="{88EEC0D8-189D-4122-8183-D8E84C126D64}" srcOrd="1" destOrd="0" presId="urn:microsoft.com/office/officeart/2005/8/layout/radial1"/>
    <dgm:cxn modelId="{D81DD0E2-7779-4B74-8D0F-D6F3FA691806}" type="presOf" srcId="{CE25D4C2-03B7-4264-924E-3E055C773E37}" destId="{163093D9-B933-4A8B-9D80-9F74C4775194}" srcOrd="0" destOrd="0" presId="urn:microsoft.com/office/officeart/2005/8/layout/radial1"/>
    <dgm:cxn modelId="{DBDDA6E7-1B04-47AF-A608-20A6D5F494BC}" type="presParOf" srcId="{6FFEFBFF-CF78-4609-BC27-5188CD5775B2}" destId="{F8375286-651C-4A90-8377-E52BE2C959AD}" srcOrd="0" destOrd="0" presId="urn:microsoft.com/office/officeart/2005/8/layout/radial1"/>
    <dgm:cxn modelId="{2CC9EBBD-F828-4544-B36B-96288DA09C9E}" type="presParOf" srcId="{6FFEFBFF-CF78-4609-BC27-5188CD5775B2}" destId="{45805D8F-CD22-4BCE-BCD4-564E72C620CC}" srcOrd="1" destOrd="0" presId="urn:microsoft.com/office/officeart/2005/8/layout/radial1"/>
    <dgm:cxn modelId="{43776941-BEE2-4D58-8B87-83CCF5A33D92}" type="presParOf" srcId="{45805D8F-CD22-4BCE-BCD4-564E72C620CC}" destId="{A8652B4E-4971-4769-948B-2B1AC2192D9F}" srcOrd="0" destOrd="0" presId="urn:microsoft.com/office/officeart/2005/8/layout/radial1"/>
    <dgm:cxn modelId="{B8A71C23-EF80-4FF6-8983-E2E05947FB01}" type="presParOf" srcId="{6FFEFBFF-CF78-4609-BC27-5188CD5775B2}" destId="{54F171E7-77F9-4AFB-8BC7-1656FDF46AD9}" srcOrd="2" destOrd="0" presId="urn:microsoft.com/office/officeart/2005/8/layout/radial1"/>
    <dgm:cxn modelId="{F95FB3FD-879A-458D-9F3F-E2959BB3045E}" type="presParOf" srcId="{6FFEFBFF-CF78-4609-BC27-5188CD5775B2}" destId="{5C898489-5220-459D-B77A-39603A4892A8}" srcOrd="3" destOrd="0" presId="urn:microsoft.com/office/officeart/2005/8/layout/radial1"/>
    <dgm:cxn modelId="{78B2E9AB-0B10-434B-998A-ED284CE27689}" type="presParOf" srcId="{5C898489-5220-459D-B77A-39603A4892A8}" destId="{90E81E28-201C-4286-BE4D-8CACC817407B}" srcOrd="0" destOrd="0" presId="urn:microsoft.com/office/officeart/2005/8/layout/radial1"/>
    <dgm:cxn modelId="{8B755F99-0D56-4318-B0E1-07E4B2DA875D}" type="presParOf" srcId="{6FFEFBFF-CF78-4609-BC27-5188CD5775B2}" destId="{5EAAE200-EF0A-41F9-BE76-2D78AD497644}" srcOrd="4" destOrd="0" presId="urn:microsoft.com/office/officeart/2005/8/layout/radial1"/>
    <dgm:cxn modelId="{A7A8F5DC-4878-45E0-B2F0-68FD95B06A9B}" type="presParOf" srcId="{6FFEFBFF-CF78-4609-BC27-5188CD5775B2}" destId="{F1FEF8B5-B566-4D27-BA34-3286C2643F42}" srcOrd="5" destOrd="0" presId="urn:microsoft.com/office/officeart/2005/8/layout/radial1"/>
    <dgm:cxn modelId="{552629BE-64C3-4ACE-93DF-F103CD03376E}" type="presParOf" srcId="{F1FEF8B5-B566-4D27-BA34-3286C2643F42}" destId="{88EEC0D8-189D-4122-8183-D8E84C126D64}" srcOrd="0" destOrd="0" presId="urn:microsoft.com/office/officeart/2005/8/layout/radial1"/>
    <dgm:cxn modelId="{AC1BF9FF-1B80-484B-9D1D-2F4048C1E9C7}" type="presParOf" srcId="{6FFEFBFF-CF78-4609-BC27-5188CD5775B2}" destId="{85D0C184-F8D8-46D0-94AD-40CDDE7B3E1D}" srcOrd="6" destOrd="0" presId="urn:microsoft.com/office/officeart/2005/8/layout/radial1"/>
    <dgm:cxn modelId="{463607F6-325D-4240-9174-33BBE2BB0475}" type="presParOf" srcId="{6FFEFBFF-CF78-4609-BC27-5188CD5775B2}" destId="{163093D9-B933-4A8B-9D80-9F74C4775194}" srcOrd="7" destOrd="0" presId="urn:microsoft.com/office/officeart/2005/8/layout/radial1"/>
    <dgm:cxn modelId="{F9C1E358-1302-458F-B160-AFCC0D0703DB}" type="presParOf" srcId="{163093D9-B933-4A8B-9D80-9F74C4775194}" destId="{02DDDE39-496E-4124-B17D-856AD3F0AC82}" srcOrd="0" destOrd="0" presId="urn:microsoft.com/office/officeart/2005/8/layout/radial1"/>
    <dgm:cxn modelId="{16F31980-0352-426B-B9B7-23A2437C10F8}" type="presParOf" srcId="{6FFEFBFF-CF78-4609-BC27-5188CD5775B2}" destId="{5EB92A40-03C8-4829-AC1C-DD118F4D0825}" srcOrd="8" destOrd="0" presId="urn:microsoft.com/office/officeart/2005/8/layout/radial1"/>
  </dgm:cxnLst>
  <dgm:bg/>
  <dgm:whole>
    <a:ln>
      <a:noFill/>
    </a:ln>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66CBB8-9C06-40CE-BFD4-0685812BC275}">
      <dsp:nvSpPr>
        <dsp:cNvPr id="0" name=""/>
        <dsp:cNvSpPr/>
      </dsp:nvSpPr>
      <dsp:spPr>
        <a:xfrm>
          <a:off x="0" y="305079"/>
          <a:ext cx="6096000" cy="453600"/>
        </a:xfrm>
        <a:prstGeom prst="rect">
          <a:avLst/>
        </a:prstGeom>
        <a:solidFill>
          <a:schemeClr val="lt1">
            <a:alpha val="9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4B875B-7A61-4AD1-B79E-E926477E8521}">
      <dsp:nvSpPr>
        <dsp:cNvPr id="0" name=""/>
        <dsp:cNvSpPr/>
      </dsp:nvSpPr>
      <dsp:spPr>
        <a:xfrm>
          <a:off x="304800" y="39399"/>
          <a:ext cx="4267200" cy="53136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l" defTabSz="800100" rtl="0">
            <a:lnSpc>
              <a:spcPct val="90000"/>
            </a:lnSpc>
            <a:spcBef>
              <a:spcPct val="0"/>
            </a:spcBef>
            <a:spcAft>
              <a:spcPct val="35000"/>
            </a:spcAft>
            <a:buNone/>
          </a:pPr>
          <a:r>
            <a:rPr kumimoji="0" lang="sr-Latn-RS" sz="1800" b="0" i="0" u="none" strike="noStrike" kern="1200" cap="none" normalizeH="0" baseline="0">
              <a:ln/>
              <a:effectLst/>
              <a:latin typeface="Times New Roman" charset="0"/>
            </a:rPr>
            <a:t>Airport planning</a:t>
          </a:r>
          <a:endParaRPr lang="en-US" sz="1800" kern="1200"/>
        </a:p>
      </dsp:txBody>
      <dsp:txXfrm>
        <a:off x="330739" y="65338"/>
        <a:ext cx="4215322" cy="479482"/>
      </dsp:txXfrm>
    </dsp:sp>
    <dsp:sp modelId="{163FD702-731F-4163-866E-EE7EC9FDFD7D}">
      <dsp:nvSpPr>
        <dsp:cNvPr id="0" name=""/>
        <dsp:cNvSpPr/>
      </dsp:nvSpPr>
      <dsp:spPr>
        <a:xfrm>
          <a:off x="0" y="1121559"/>
          <a:ext cx="6096000" cy="453600"/>
        </a:xfrm>
        <a:prstGeom prst="rect">
          <a:avLst/>
        </a:prstGeom>
        <a:solidFill>
          <a:schemeClr val="lt1">
            <a:alpha val="90000"/>
            <a:hueOff val="0"/>
            <a:satOff val="0"/>
            <a:lumOff val="0"/>
            <a:alphaOff val="0"/>
          </a:schemeClr>
        </a:solidFill>
        <a:ln w="25400" cap="flat" cmpd="sng" algn="ctr">
          <a:solidFill>
            <a:schemeClr val="accent1">
              <a:shade val="80000"/>
              <a:hueOff val="80107"/>
              <a:satOff val="-134"/>
              <a:lumOff val="6288"/>
              <a:alphaOff val="0"/>
            </a:schemeClr>
          </a:solidFill>
          <a:prstDash val="solid"/>
        </a:ln>
        <a:effectLst/>
      </dsp:spPr>
      <dsp:style>
        <a:lnRef idx="2">
          <a:scrgbClr r="0" g="0" b="0"/>
        </a:lnRef>
        <a:fillRef idx="1">
          <a:scrgbClr r="0" g="0" b="0"/>
        </a:fillRef>
        <a:effectRef idx="0">
          <a:scrgbClr r="0" g="0" b="0"/>
        </a:effectRef>
        <a:fontRef idx="minor"/>
      </dsp:style>
    </dsp:sp>
    <dsp:sp modelId="{23DB26E0-4989-4E7E-9628-402C7DF5D240}">
      <dsp:nvSpPr>
        <dsp:cNvPr id="0" name=""/>
        <dsp:cNvSpPr/>
      </dsp:nvSpPr>
      <dsp:spPr>
        <a:xfrm>
          <a:off x="304800" y="855879"/>
          <a:ext cx="4267200" cy="531360"/>
        </a:xfrm>
        <a:prstGeom prst="roundRect">
          <a:avLst/>
        </a:prstGeom>
        <a:solidFill>
          <a:schemeClr val="accent1">
            <a:shade val="80000"/>
            <a:hueOff val="80107"/>
            <a:satOff val="-134"/>
            <a:lumOff val="62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l" defTabSz="800100" rtl="0">
            <a:lnSpc>
              <a:spcPct val="90000"/>
            </a:lnSpc>
            <a:spcBef>
              <a:spcPct val="0"/>
            </a:spcBef>
            <a:spcAft>
              <a:spcPct val="35000"/>
            </a:spcAft>
            <a:buNone/>
          </a:pPr>
          <a:r>
            <a:rPr kumimoji="0" lang="sr-Latn-RS" sz="1800" b="0" i="0" u="none" strike="noStrike" kern="1200" cap="none" normalizeH="0" baseline="0">
              <a:ln/>
              <a:effectLst/>
              <a:latin typeface="Times New Roman" charset="0"/>
            </a:rPr>
            <a:t>Fleet planning</a:t>
          </a:r>
          <a:endParaRPr lang="en-US" sz="1800" kern="1200"/>
        </a:p>
      </dsp:txBody>
      <dsp:txXfrm>
        <a:off x="330739" y="881818"/>
        <a:ext cx="4215322" cy="479482"/>
      </dsp:txXfrm>
    </dsp:sp>
    <dsp:sp modelId="{8E60E5C6-AFDC-4C6D-8F5A-D703F683CA36}">
      <dsp:nvSpPr>
        <dsp:cNvPr id="0" name=""/>
        <dsp:cNvSpPr/>
      </dsp:nvSpPr>
      <dsp:spPr>
        <a:xfrm>
          <a:off x="0" y="1938039"/>
          <a:ext cx="6096000" cy="453600"/>
        </a:xfrm>
        <a:prstGeom prst="rect">
          <a:avLst/>
        </a:prstGeom>
        <a:solidFill>
          <a:schemeClr val="lt1">
            <a:alpha val="90000"/>
            <a:hueOff val="0"/>
            <a:satOff val="0"/>
            <a:lumOff val="0"/>
            <a:alphaOff val="0"/>
          </a:schemeClr>
        </a:solidFill>
        <a:ln w="25400" cap="flat" cmpd="sng" algn="ctr">
          <a:solidFill>
            <a:schemeClr val="accent1">
              <a:shade val="80000"/>
              <a:hueOff val="160214"/>
              <a:satOff val="-267"/>
              <a:lumOff val="12576"/>
              <a:alphaOff val="0"/>
            </a:schemeClr>
          </a:solidFill>
          <a:prstDash val="solid"/>
        </a:ln>
        <a:effectLst/>
      </dsp:spPr>
      <dsp:style>
        <a:lnRef idx="2">
          <a:scrgbClr r="0" g="0" b="0"/>
        </a:lnRef>
        <a:fillRef idx="1">
          <a:scrgbClr r="0" g="0" b="0"/>
        </a:fillRef>
        <a:effectRef idx="0">
          <a:scrgbClr r="0" g="0" b="0"/>
        </a:effectRef>
        <a:fontRef idx="minor"/>
      </dsp:style>
    </dsp:sp>
    <dsp:sp modelId="{BBF712AB-7874-46F3-BF2B-5D8CCECB91B2}">
      <dsp:nvSpPr>
        <dsp:cNvPr id="0" name=""/>
        <dsp:cNvSpPr/>
      </dsp:nvSpPr>
      <dsp:spPr>
        <a:xfrm>
          <a:off x="304800" y="1672359"/>
          <a:ext cx="4267200" cy="531360"/>
        </a:xfrm>
        <a:prstGeom prst="roundRect">
          <a:avLst/>
        </a:prstGeom>
        <a:solidFill>
          <a:schemeClr val="accent1">
            <a:shade val="80000"/>
            <a:hueOff val="160214"/>
            <a:satOff val="-267"/>
            <a:lumOff val="125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l" defTabSz="800100" rtl="0">
            <a:lnSpc>
              <a:spcPct val="90000"/>
            </a:lnSpc>
            <a:spcBef>
              <a:spcPct val="0"/>
            </a:spcBef>
            <a:spcAft>
              <a:spcPct val="35000"/>
            </a:spcAft>
            <a:buNone/>
          </a:pPr>
          <a:r>
            <a:rPr kumimoji="0" lang="sr-Latn-RS" sz="1800" b="0" i="0" u="none" strike="noStrike" kern="1200" cap="none" normalizeH="0" baseline="0">
              <a:ln/>
              <a:effectLst/>
              <a:latin typeface="Times New Roman" charset="0"/>
            </a:rPr>
            <a:t>Route network planning</a:t>
          </a:r>
          <a:endParaRPr lang="en-US" sz="1800" kern="1200"/>
        </a:p>
      </dsp:txBody>
      <dsp:txXfrm>
        <a:off x="330739" y="1698298"/>
        <a:ext cx="4215322" cy="479482"/>
      </dsp:txXfrm>
    </dsp:sp>
    <dsp:sp modelId="{00F1CDE8-8A8A-4282-A5D8-24A28F7D9856}">
      <dsp:nvSpPr>
        <dsp:cNvPr id="0" name=""/>
        <dsp:cNvSpPr/>
      </dsp:nvSpPr>
      <dsp:spPr>
        <a:xfrm>
          <a:off x="0" y="2754520"/>
          <a:ext cx="6096000" cy="453600"/>
        </a:xfrm>
        <a:prstGeom prst="rect">
          <a:avLst/>
        </a:prstGeom>
        <a:solidFill>
          <a:schemeClr val="lt1">
            <a:alpha val="90000"/>
            <a:hueOff val="0"/>
            <a:satOff val="0"/>
            <a:lumOff val="0"/>
            <a:alphaOff val="0"/>
          </a:schemeClr>
        </a:solidFill>
        <a:ln w="25400" cap="flat" cmpd="sng" algn="ctr">
          <a:solidFill>
            <a:schemeClr val="accent1">
              <a:shade val="80000"/>
              <a:hueOff val="240320"/>
              <a:satOff val="-401"/>
              <a:lumOff val="18863"/>
              <a:alphaOff val="0"/>
            </a:schemeClr>
          </a:solidFill>
          <a:prstDash val="solid"/>
        </a:ln>
        <a:effectLst/>
      </dsp:spPr>
      <dsp:style>
        <a:lnRef idx="2">
          <a:scrgbClr r="0" g="0" b="0"/>
        </a:lnRef>
        <a:fillRef idx="1">
          <a:scrgbClr r="0" g="0" b="0"/>
        </a:fillRef>
        <a:effectRef idx="0">
          <a:scrgbClr r="0" g="0" b="0"/>
        </a:effectRef>
        <a:fontRef idx="minor"/>
      </dsp:style>
    </dsp:sp>
    <dsp:sp modelId="{09557222-B877-4589-BA99-1C94AF23EFF8}">
      <dsp:nvSpPr>
        <dsp:cNvPr id="0" name=""/>
        <dsp:cNvSpPr/>
      </dsp:nvSpPr>
      <dsp:spPr>
        <a:xfrm>
          <a:off x="304800" y="2488840"/>
          <a:ext cx="4267200" cy="531360"/>
        </a:xfrm>
        <a:prstGeom prst="roundRect">
          <a:avLst/>
        </a:prstGeom>
        <a:solidFill>
          <a:schemeClr val="accent1">
            <a:shade val="80000"/>
            <a:hueOff val="240320"/>
            <a:satOff val="-401"/>
            <a:lumOff val="1886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l" defTabSz="800100" rtl="0">
            <a:lnSpc>
              <a:spcPct val="90000"/>
            </a:lnSpc>
            <a:spcBef>
              <a:spcPct val="0"/>
            </a:spcBef>
            <a:spcAft>
              <a:spcPct val="35000"/>
            </a:spcAft>
            <a:buNone/>
          </a:pPr>
          <a:r>
            <a:rPr kumimoji="0" lang="sr-Latn-RS" sz="1800" b="0" i="0" u="none" strike="noStrike" kern="1200" cap="none" normalizeH="0" baseline="0">
              <a:ln/>
              <a:effectLst/>
              <a:latin typeface="Times New Roman" charset="0"/>
            </a:rPr>
            <a:t>Flight schedule planning</a:t>
          </a:r>
          <a:endParaRPr kumimoji="0" lang="sl-SI" sz="1800" b="0" i="0" u="none" strike="noStrike" kern="1200" cap="none" normalizeH="0" baseline="0">
            <a:ln/>
            <a:effectLst/>
            <a:latin typeface="Times New Roman" charset="0"/>
          </a:endParaRPr>
        </a:p>
      </dsp:txBody>
      <dsp:txXfrm>
        <a:off x="330739" y="2514779"/>
        <a:ext cx="4215322" cy="479482"/>
      </dsp:txXfrm>
    </dsp:sp>
    <dsp:sp modelId="{E46C68E1-D28A-4C57-88FA-F593117D11D8}">
      <dsp:nvSpPr>
        <dsp:cNvPr id="0" name=""/>
        <dsp:cNvSpPr/>
      </dsp:nvSpPr>
      <dsp:spPr>
        <a:xfrm>
          <a:off x="0" y="3571000"/>
          <a:ext cx="6096000" cy="453600"/>
        </a:xfrm>
        <a:prstGeom prst="rect">
          <a:avLst/>
        </a:prstGeom>
        <a:solidFill>
          <a:schemeClr val="lt1">
            <a:alpha val="90000"/>
            <a:hueOff val="0"/>
            <a:satOff val="0"/>
            <a:lumOff val="0"/>
            <a:alphaOff val="0"/>
          </a:schemeClr>
        </a:solidFill>
        <a:ln w="25400" cap="flat" cmpd="sng" algn="ctr">
          <a:solidFill>
            <a:schemeClr val="accent1">
              <a:shade val="80000"/>
              <a:hueOff val="320427"/>
              <a:satOff val="-534"/>
              <a:lumOff val="25151"/>
              <a:alphaOff val="0"/>
            </a:schemeClr>
          </a:solidFill>
          <a:prstDash val="solid"/>
        </a:ln>
        <a:effectLst/>
      </dsp:spPr>
      <dsp:style>
        <a:lnRef idx="2">
          <a:scrgbClr r="0" g="0" b="0"/>
        </a:lnRef>
        <a:fillRef idx="1">
          <a:scrgbClr r="0" g="0" b="0"/>
        </a:fillRef>
        <a:effectRef idx="0">
          <a:scrgbClr r="0" g="0" b="0"/>
        </a:effectRef>
        <a:fontRef idx="minor"/>
      </dsp:style>
    </dsp:sp>
    <dsp:sp modelId="{1277A983-B7F4-4F63-BD5B-B047EE5C38F7}">
      <dsp:nvSpPr>
        <dsp:cNvPr id="0" name=""/>
        <dsp:cNvSpPr/>
      </dsp:nvSpPr>
      <dsp:spPr>
        <a:xfrm>
          <a:off x="304800" y="3305320"/>
          <a:ext cx="4267200" cy="531360"/>
        </a:xfrm>
        <a:prstGeom prst="roundRect">
          <a:avLst/>
        </a:prstGeom>
        <a:solidFill>
          <a:schemeClr val="accent1">
            <a:shade val="80000"/>
            <a:hueOff val="320427"/>
            <a:satOff val="-534"/>
            <a:lumOff val="251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1290" tIns="0" rIns="161290" bIns="0" numCol="1" spcCol="1270" anchor="ctr" anchorCtr="0">
          <a:noAutofit/>
        </a:bodyPr>
        <a:lstStyle/>
        <a:p>
          <a:pPr marL="0" lvl="0" indent="0" algn="l" defTabSz="800100" rtl="0">
            <a:lnSpc>
              <a:spcPct val="90000"/>
            </a:lnSpc>
            <a:spcBef>
              <a:spcPct val="0"/>
            </a:spcBef>
            <a:spcAft>
              <a:spcPct val="35000"/>
            </a:spcAft>
            <a:buNone/>
          </a:pPr>
          <a:r>
            <a:rPr kumimoji="0" lang="sr-Latn-RS" sz="1800" b="0" i="0" u="none" strike="noStrike" kern="1200" cap="none" normalizeH="0" baseline="0">
              <a:ln/>
              <a:effectLst/>
              <a:latin typeface="Times New Roman" charset="0"/>
            </a:rPr>
            <a:t>Airways network planning</a:t>
          </a:r>
          <a:endParaRPr kumimoji="0" lang="sl-SI" sz="1800" b="0" i="0" u="none" strike="noStrike" kern="1200" cap="none" normalizeH="0" baseline="0">
            <a:ln/>
            <a:effectLst/>
            <a:latin typeface="Times New Roman" charset="0"/>
          </a:endParaRPr>
        </a:p>
      </dsp:txBody>
      <dsp:txXfrm>
        <a:off x="330739" y="3331259"/>
        <a:ext cx="4215322"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3EFB50-49DF-45A9-870D-36100EC88EB0}">
      <dsp:nvSpPr>
        <dsp:cNvPr id="0" name=""/>
        <dsp:cNvSpPr/>
      </dsp:nvSpPr>
      <dsp:spPr>
        <a:xfrm>
          <a:off x="0" y="0"/>
          <a:ext cx="6583680" cy="995711"/>
        </a:xfrm>
        <a:prstGeom prst="roundRect">
          <a:avLst>
            <a:gd name="adj" fmla="val 10000"/>
          </a:avLst>
        </a:prstGeom>
        <a:solidFill>
          <a:schemeClr val="accent1">
            <a:hueOff val="0"/>
            <a:satOff val="0"/>
            <a:lum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sr-Latn-CS" sz="2600" kern="1200">
              <a:latin typeface="+mj-lt"/>
            </a:rPr>
            <a:t>Air travel demand analisys and forecast</a:t>
          </a:r>
          <a:endParaRPr lang="en-GB" sz="2600" kern="1200">
            <a:latin typeface="+mj-lt"/>
          </a:endParaRPr>
        </a:p>
      </dsp:txBody>
      <dsp:txXfrm>
        <a:off x="29163" y="29163"/>
        <a:ext cx="5425092" cy="937385"/>
      </dsp:txXfrm>
    </dsp:sp>
    <dsp:sp modelId="{1C9CF24D-4F33-4092-AB17-1187A6D43FD7}">
      <dsp:nvSpPr>
        <dsp:cNvPr id="0" name=""/>
        <dsp:cNvSpPr/>
      </dsp:nvSpPr>
      <dsp:spPr>
        <a:xfrm>
          <a:off x="551383" y="1176750"/>
          <a:ext cx="6583680" cy="9957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sr-Latn-RS" sz="2600" kern="1200">
              <a:latin typeface="+mj-lt"/>
            </a:rPr>
            <a:t>Network planning</a:t>
          </a:r>
          <a:endParaRPr lang="en-GB" sz="2600" kern="1200">
            <a:latin typeface="+mj-lt"/>
          </a:endParaRPr>
        </a:p>
      </dsp:txBody>
      <dsp:txXfrm>
        <a:off x="580546" y="1205913"/>
        <a:ext cx="5326758" cy="937385"/>
      </dsp:txXfrm>
    </dsp:sp>
    <dsp:sp modelId="{F0C95039-6ADF-41E6-8A2E-0763BB25B30E}">
      <dsp:nvSpPr>
        <dsp:cNvPr id="0" name=""/>
        <dsp:cNvSpPr/>
      </dsp:nvSpPr>
      <dsp:spPr>
        <a:xfrm>
          <a:off x="1094536" y="2353500"/>
          <a:ext cx="6583680" cy="9957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GB" sz="2600" kern="1200" noProof="0">
              <a:latin typeface="+mj-lt"/>
            </a:rPr>
            <a:t>Frequencies</a:t>
          </a:r>
          <a:r>
            <a:rPr lang="sr-Latn-CS" sz="2600" kern="1200">
              <a:latin typeface="+mj-lt"/>
            </a:rPr>
            <a:t> determination</a:t>
          </a:r>
          <a:endParaRPr lang="en-GB" sz="2600" kern="1200">
            <a:latin typeface="+mj-lt"/>
          </a:endParaRPr>
        </a:p>
      </dsp:txBody>
      <dsp:txXfrm>
        <a:off x="1123699" y="2382663"/>
        <a:ext cx="5334987" cy="937385"/>
      </dsp:txXfrm>
    </dsp:sp>
    <dsp:sp modelId="{D08FAB1E-739E-4BF4-A7A8-74735C45ECD1}">
      <dsp:nvSpPr>
        <dsp:cNvPr id="0" name=""/>
        <dsp:cNvSpPr/>
      </dsp:nvSpPr>
      <dsp:spPr>
        <a:xfrm>
          <a:off x="1645920" y="3530251"/>
          <a:ext cx="6583680" cy="9957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sr-Latn-RS" sz="2600" kern="1200">
              <a:latin typeface="+mj-lt"/>
            </a:rPr>
            <a:t>Fleet planning</a:t>
          </a:r>
          <a:endParaRPr lang="en-GB" sz="2600" kern="1200">
            <a:latin typeface="+mj-lt"/>
          </a:endParaRPr>
        </a:p>
      </dsp:txBody>
      <dsp:txXfrm>
        <a:off x="1675083" y="3559414"/>
        <a:ext cx="5326758" cy="937385"/>
      </dsp:txXfrm>
    </dsp:sp>
    <dsp:sp modelId="{06EBD6F4-1743-4166-82CD-39CF907E4D61}">
      <dsp:nvSpPr>
        <dsp:cNvPr id="0" name=""/>
        <dsp:cNvSpPr/>
      </dsp:nvSpPr>
      <dsp:spPr>
        <a:xfrm>
          <a:off x="5936467" y="762624"/>
          <a:ext cx="647212" cy="64721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GB" sz="2900" kern="1200">
            <a:latin typeface="+mj-lt"/>
          </a:endParaRPr>
        </a:p>
      </dsp:txBody>
      <dsp:txXfrm>
        <a:off x="6082090" y="762624"/>
        <a:ext cx="355966" cy="487027"/>
      </dsp:txXfrm>
    </dsp:sp>
    <dsp:sp modelId="{54710D59-C6F9-4E51-8B05-55C99D8AC2DB}">
      <dsp:nvSpPr>
        <dsp:cNvPr id="0" name=""/>
        <dsp:cNvSpPr/>
      </dsp:nvSpPr>
      <dsp:spPr>
        <a:xfrm>
          <a:off x="6487850" y="1939375"/>
          <a:ext cx="647212" cy="64721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GB" sz="2900" kern="1200">
            <a:latin typeface="+mj-lt"/>
          </a:endParaRPr>
        </a:p>
      </dsp:txBody>
      <dsp:txXfrm>
        <a:off x="6633473" y="1939375"/>
        <a:ext cx="355966" cy="487027"/>
      </dsp:txXfrm>
    </dsp:sp>
    <dsp:sp modelId="{C7C67968-48A6-4749-8E83-83D43E520871}">
      <dsp:nvSpPr>
        <dsp:cNvPr id="0" name=""/>
        <dsp:cNvSpPr/>
      </dsp:nvSpPr>
      <dsp:spPr>
        <a:xfrm>
          <a:off x="7031004" y="3116125"/>
          <a:ext cx="647212" cy="64721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GB" sz="2900" kern="1200">
            <a:latin typeface="+mj-lt"/>
          </a:endParaRPr>
        </a:p>
      </dsp:txBody>
      <dsp:txXfrm>
        <a:off x="7176627" y="3116125"/>
        <a:ext cx="355966" cy="48702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387036-8876-4EDC-8C93-6EB6183B56E7}">
      <dsp:nvSpPr>
        <dsp:cNvPr id="0" name=""/>
        <dsp:cNvSpPr/>
      </dsp:nvSpPr>
      <dsp:spPr>
        <a:xfrm>
          <a:off x="0" y="0"/>
          <a:ext cx="5143536" cy="91154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sr-Latn-RS" sz="2600" kern="1200">
              <a:latin typeface="+mj-lt"/>
            </a:rPr>
            <a:t>Pilots</a:t>
          </a:r>
          <a:endParaRPr lang="en-US" sz="2600" kern="1200">
            <a:latin typeface="+mj-lt"/>
          </a:endParaRPr>
        </a:p>
      </dsp:txBody>
      <dsp:txXfrm>
        <a:off x="26698" y="26698"/>
        <a:ext cx="4082878" cy="858152"/>
      </dsp:txXfrm>
    </dsp:sp>
    <dsp:sp modelId="{76167E49-9B97-4CB3-942B-82B5850C4619}">
      <dsp:nvSpPr>
        <dsp:cNvPr id="0" name=""/>
        <dsp:cNvSpPr/>
      </dsp:nvSpPr>
      <dsp:spPr>
        <a:xfrm>
          <a:off x="430771" y="1077285"/>
          <a:ext cx="5143536" cy="91154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sr-Latn-RS" sz="2600" kern="1200">
              <a:latin typeface="+mj-lt"/>
            </a:rPr>
            <a:t>Engineers</a:t>
          </a:r>
          <a:endParaRPr lang="en-US" sz="2600" kern="1200">
            <a:latin typeface="+mj-lt"/>
          </a:endParaRPr>
        </a:p>
      </dsp:txBody>
      <dsp:txXfrm>
        <a:off x="457469" y="1103983"/>
        <a:ext cx="4066862" cy="858152"/>
      </dsp:txXfrm>
    </dsp:sp>
    <dsp:sp modelId="{E224C751-F816-4FAD-950D-3BEBBA1A567E}">
      <dsp:nvSpPr>
        <dsp:cNvPr id="0" name=""/>
        <dsp:cNvSpPr/>
      </dsp:nvSpPr>
      <dsp:spPr>
        <a:xfrm>
          <a:off x="855112" y="2154570"/>
          <a:ext cx="5143536" cy="91154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sr-Latn-RS" sz="2600" kern="1200">
              <a:latin typeface="+mj-lt"/>
            </a:rPr>
            <a:t>Marketing experts</a:t>
          </a:r>
          <a:endParaRPr lang="en-US" sz="2600" kern="1200">
            <a:latin typeface="+mj-lt"/>
          </a:endParaRPr>
        </a:p>
      </dsp:txBody>
      <dsp:txXfrm>
        <a:off x="881810" y="2181268"/>
        <a:ext cx="4073291" cy="858152"/>
      </dsp:txXfrm>
    </dsp:sp>
    <dsp:sp modelId="{4F7DC766-3116-4096-A3EE-5EADC3CEFCC5}">
      <dsp:nvSpPr>
        <dsp:cNvPr id="0" name=""/>
        <dsp:cNvSpPr/>
      </dsp:nvSpPr>
      <dsp:spPr>
        <a:xfrm>
          <a:off x="1285883" y="3231855"/>
          <a:ext cx="5143536" cy="91154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sr-Latn-RS" sz="2600" kern="1200">
              <a:latin typeface="+mj-lt"/>
            </a:rPr>
            <a:t>Finance experts</a:t>
          </a:r>
          <a:endParaRPr lang="en-US" sz="2600" kern="1200">
            <a:latin typeface="+mj-lt"/>
          </a:endParaRPr>
        </a:p>
      </dsp:txBody>
      <dsp:txXfrm>
        <a:off x="1312581" y="3258553"/>
        <a:ext cx="4066862" cy="858152"/>
      </dsp:txXfrm>
    </dsp:sp>
    <dsp:sp modelId="{D5184E67-51DD-4A3A-918D-5B6B0F1D2FE5}">
      <dsp:nvSpPr>
        <dsp:cNvPr id="0" name=""/>
        <dsp:cNvSpPr/>
      </dsp:nvSpPr>
      <dsp:spPr>
        <a:xfrm>
          <a:off x="4551029" y="698163"/>
          <a:ext cx="592506" cy="592506"/>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latin typeface="+mj-lt"/>
          </a:endParaRPr>
        </a:p>
      </dsp:txBody>
      <dsp:txXfrm>
        <a:off x="4684343" y="698163"/>
        <a:ext cx="325878" cy="445861"/>
      </dsp:txXfrm>
    </dsp:sp>
    <dsp:sp modelId="{6617E115-5CFA-4F1C-9175-1A8649782C28}">
      <dsp:nvSpPr>
        <dsp:cNvPr id="0" name=""/>
        <dsp:cNvSpPr/>
      </dsp:nvSpPr>
      <dsp:spPr>
        <a:xfrm>
          <a:off x="4981800" y="1775448"/>
          <a:ext cx="592506" cy="592506"/>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latin typeface="+mj-lt"/>
          </a:endParaRPr>
        </a:p>
      </dsp:txBody>
      <dsp:txXfrm>
        <a:off x="5115114" y="1775448"/>
        <a:ext cx="325878" cy="445861"/>
      </dsp:txXfrm>
    </dsp:sp>
    <dsp:sp modelId="{C32E9856-8959-4387-9FAF-D7B3E55804C2}">
      <dsp:nvSpPr>
        <dsp:cNvPr id="0" name=""/>
        <dsp:cNvSpPr/>
      </dsp:nvSpPr>
      <dsp:spPr>
        <a:xfrm>
          <a:off x="5406142" y="2852733"/>
          <a:ext cx="592506" cy="592506"/>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latin typeface="+mj-lt"/>
          </a:endParaRPr>
        </a:p>
      </dsp:txBody>
      <dsp:txXfrm>
        <a:off x="5539456" y="2852733"/>
        <a:ext cx="325878" cy="44586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179B8F-69E1-4835-945A-25DDB4C4D5A6}">
      <dsp:nvSpPr>
        <dsp:cNvPr id="0" name=""/>
        <dsp:cNvSpPr/>
      </dsp:nvSpPr>
      <dsp:spPr>
        <a:xfrm>
          <a:off x="0" y="126999"/>
          <a:ext cx="6096000" cy="3810000"/>
        </a:xfrm>
        <a:prstGeom prst="swooshArrow">
          <a:avLst>
            <a:gd name="adj1" fmla="val 25000"/>
            <a:gd name="adj2" fmla="val 25000"/>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572D9252-ED77-4B36-ABF6-E3AF034E7E84}">
      <dsp:nvSpPr>
        <dsp:cNvPr id="0" name=""/>
        <dsp:cNvSpPr/>
      </dsp:nvSpPr>
      <dsp:spPr>
        <a:xfrm>
          <a:off x="600456" y="2960116"/>
          <a:ext cx="140208" cy="140208"/>
        </a:xfrm>
        <a:prstGeom prst="ellipse">
          <a:avLst/>
        </a:prstGeom>
        <a:solidFill>
          <a:srgbClr val="00CC99"/>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3">
          <a:scrgbClr r="0" g="0" b="0"/>
        </a:effectRef>
        <a:fontRef idx="minor">
          <a:schemeClr val="lt1"/>
        </a:fontRef>
      </dsp:style>
    </dsp:sp>
    <dsp:sp modelId="{B2CDEF97-B063-47B7-89BE-CEE2A8425063}">
      <dsp:nvSpPr>
        <dsp:cNvPr id="0" name=""/>
        <dsp:cNvSpPr/>
      </dsp:nvSpPr>
      <dsp:spPr>
        <a:xfrm>
          <a:off x="670560" y="3030220"/>
          <a:ext cx="1042416" cy="906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293" tIns="0" rIns="0" bIns="0" numCol="1" spcCol="1270" anchor="t" anchorCtr="0">
          <a:noAutofit/>
        </a:bodyPr>
        <a:lstStyle/>
        <a:p>
          <a:pPr marL="0" lvl="0" indent="0" algn="l" defTabSz="577850">
            <a:lnSpc>
              <a:spcPct val="90000"/>
            </a:lnSpc>
            <a:spcBef>
              <a:spcPct val="0"/>
            </a:spcBef>
            <a:spcAft>
              <a:spcPct val="35000"/>
            </a:spcAft>
            <a:buNone/>
          </a:pPr>
          <a:r>
            <a:rPr lang="en-GB" sz="1300" b="1" kern="1200">
              <a:solidFill>
                <a:srgbClr val="00CC99"/>
              </a:solidFill>
              <a:latin typeface="Cambria" pitchFamily="18" charset="0"/>
            </a:rPr>
            <a:t>Air travel demand increase </a:t>
          </a:r>
        </a:p>
      </dsp:txBody>
      <dsp:txXfrm>
        <a:off x="670560" y="3030220"/>
        <a:ext cx="1042416" cy="906780"/>
      </dsp:txXfrm>
    </dsp:sp>
    <dsp:sp modelId="{05F49149-D2FD-41CA-BABB-E5A439F18C56}">
      <dsp:nvSpPr>
        <dsp:cNvPr id="0" name=""/>
        <dsp:cNvSpPr/>
      </dsp:nvSpPr>
      <dsp:spPr>
        <a:xfrm>
          <a:off x="1591056" y="2073909"/>
          <a:ext cx="243840" cy="243840"/>
        </a:xfrm>
        <a:prstGeom prst="ellipse">
          <a:avLst/>
        </a:prstGeom>
        <a:solidFill>
          <a:srgbClr val="9966FF"/>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3">
          <a:scrgbClr r="0" g="0" b="0"/>
        </a:effectRef>
        <a:fontRef idx="minor">
          <a:schemeClr val="lt1"/>
        </a:fontRef>
      </dsp:style>
    </dsp:sp>
    <dsp:sp modelId="{4CCCAAD3-06BD-4307-BDB2-5D70F9394D66}">
      <dsp:nvSpPr>
        <dsp:cNvPr id="0" name=""/>
        <dsp:cNvSpPr/>
      </dsp:nvSpPr>
      <dsp:spPr>
        <a:xfrm>
          <a:off x="1712976" y="2195829"/>
          <a:ext cx="1280160" cy="17411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206" tIns="0" rIns="0" bIns="0" numCol="1" spcCol="1270" anchor="t" anchorCtr="0">
          <a:noAutofit/>
        </a:bodyPr>
        <a:lstStyle/>
        <a:p>
          <a:pPr marL="0" lvl="0" indent="0" algn="l" defTabSz="577850">
            <a:lnSpc>
              <a:spcPct val="90000"/>
            </a:lnSpc>
            <a:spcBef>
              <a:spcPct val="0"/>
            </a:spcBef>
            <a:spcAft>
              <a:spcPct val="35000"/>
            </a:spcAft>
            <a:buNone/>
          </a:pPr>
          <a:r>
            <a:rPr lang="en-GB" sz="1300" b="1" kern="1200">
              <a:solidFill>
                <a:srgbClr val="9966FF"/>
              </a:solidFill>
              <a:latin typeface="Cambria" pitchFamily="18" charset="0"/>
            </a:rPr>
            <a:t>Changes in fleet size/structure</a:t>
          </a:r>
        </a:p>
      </dsp:txBody>
      <dsp:txXfrm>
        <a:off x="1712976" y="2195829"/>
        <a:ext cx="1280160" cy="1741170"/>
      </dsp:txXfrm>
    </dsp:sp>
    <dsp:sp modelId="{E3613280-A36B-4622-9DEB-5C449960A3CC}">
      <dsp:nvSpPr>
        <dsp:cNvPr id="0" name=""/>
        <dsp:cNvSpPr/>
      </dsp:nvSpPr>
      <dsp:spPr>
        <a:xfrm>
          <a:off x="2855976" y="1420875"/>
          <a:ext cx="323088" cy="323088"/>
        </a:xfrm>
        <a:prstGeom prst="ellipse">
          <a:avLst/>
        </a:prstGeom>
        <a:solidFill>
          <a:srgbClr val="CC0099"/>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3">
          <a:scrgbClr r="0" g="0" b="0"/>
        </a:effectRef>
        <a:fontRef idx="minor">
          <a:schemeClr val="lt1"/>
        </a:fontRef>
      </dsp:style>
    </dsp:sp>
    <dsp:sp modelId="{5C411F83-18B4-4A92-846F-DCAB84A9357B}">
      <dsp:nvSpPr>
        <dsp:cNvPr id="0" name=""/>
        <dsp:cNvSpPr/>
      </dsp:nvSpPr>
      <dsp:spPr>
        <a:xfrm>
          <a:off x="3017520" y="1582419"/>
          <a:ext cx="1280160" cy="23545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198" tIns="0" rIns="0" bIns="0" numCol="1" spcCol="1270" anchor="t" anchorCtr="0">
          <a:noAutofit/>
        </a:bodyPr>
        <a:lstStyle/>
        <a:p>
          <a:pPr marL="0" lvl="0" indent="0" algn="l" defTabSz="577850">
            <a:lnSpc>
              <a:spcPct val="90000"/>
            </a:lnSpc>
            <a:spcBef>
              <a:spcPct val="0"/>
            </a:spcBef>
            <a:spcAft>
              <a:spcPct val="35000"/>
            </a:spcAft>
            <a:buNone/>
          </a:pPr>
          <a:r>
            <a:rPr lang="en-GB" sz="1300" b="1" kern="1200">
              <a:solidFill>
                <a:srgbClr val="CC0099"/>
              </a:solidFill>
              <a:latin typeface="Cambria" pitchFamily="18" charset="0"/>
            </a:rPr>
            <a:t>Aircraft acquisition</a:t>
          </a:r>
        </a:p>
      </dsp:txBody>
      <dsp:txXfrm>
        <a:off x="3017520" y="1582419"/>
        <a:ext cx="1280160" cy="2354580"/>
      </dsp:txXfrm>
    </dsp:sp>
    <dsp:sp modelId="{4EF5593E-047F-4F95-808C-CAD548025060}">
      <dsp:nvSpPr>
        <dsp:cNvPr id="0" name=""/>
        <dsp:cNvSpPr/>
      </dsp:nvSpPr>
      <dsp:spPr>
        <a:xfrm>
          <a:off x="4233672" y="988821"/>
          <a:ext cx="432816" cy="432816"/>
        </a:xfrm>
        <a:prstGeom prst="ellipse">
          <a:avLst/>
        </a:prstGeom>
        <a:solidFill>
          <a:srgbClr val="FF9933"/>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3">
          <a:scrgbClr r="0" g="0" b="0"/>
        </a:effectRef>
        <a:fontRef idx="minor">
          <a:schemeClr val="lt1"/>
        </a:fontRef>
      </dsp:style>
    </dsp:sp>
    <dsp:sp modelId="{34BA98F1-6801-4FB3-A27D-5C7EF476B4D0}">
      <dsp:nvSpPr>
        <dsp:cNvPr id="0" name=""/>
        <dsp:cNvSpPr/>
      </dsp:nvSpPr>
      <dsp:spPr>
        <a:xfrm>
          <a:off x="4450080" y="1205229"/>
          <a:ext cx="1280160" cy="27317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9340" tIns="0" rIns="0" bIns="0" numCol="1" spcCol="1270" anchor="t" anchorCtr="0">
          <a:noAutofit/>
        </a:bodyPr>
        <a:lstStyle/>
        <a:p>
          <a:pPr marL="0" lvl="0" indent="0" algn="l" defTabSz="577850">
            <a:lnSpc>
              <a:spcPct val="90000"/>
            </a:lnSpc>
            <a:spcBef>
              <a:spcPct val="0"/>
            </a:spcBef>
            <a:spcAft>
              <a:spcPct val="35000"/>
            </a:spcAft>
            <a:buNone/>
          </a:pPr>
          <a:r>
            <a:rPr lang="en-GB" sz="1300" b="1" kern="1200">
              <a:solidFill>
                <a:srgbClr val="FF9933"/>
              </a:solidFill>
              <a:latin typeface="Cambria" pitchFamily="18" charset="0"/>
            </a:rPr>
            <a:t>Buying or leasing</a:t>
          </a:r>
        </a:p>
      </dsp:txBody>
      <dsp:txXfrm>
        <a:off x="4450080" y="1205229"/>
        <a:ext cx="1280160" cy="27317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D36A14-1892-40B5-A0B4-6DD82BDE27C4}">
      <dsp:nvSpPr>
        <dsp:cNvPr id="0" name=""/>
        <dsp:cNvSpPr/>
      </dsp:nvSpPr>
      <dsp:spPr>
        <a:xfrm>
          <a:off x="74374" y="0"/>
          <a:ext cx="5947251" cy="3717032"/>
        </a:xfrm>
        <a:prstGeom prst="swooshArrow">
          <a:avLst>
            <a:gd name="adj1" fmla="val 25000"/>
            <a:gd name="adj2" fmla="val 25000"/>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88804207-A8B2-4EEF-9FF0-4B1E23185E7A}">
      <dsp:nvSpPr>
        <dsp:cNvPr id="0" name=""/>
        <dsp:cNvSpPr/>
      </dsp:nvSpPr>
      <dsp:spPr>
        <a:xfrm>
          <a:off x="4595834" y="716661"/>
          <a:ext cx="440096" cy="440096"/>
        </a:xfrm>
        <a:prstGeom prst="ellipse">
          <a:avLst/>
        </a:prstGeom>
        <a:no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253476BD-D8FB-4449-AA0D-EDF2AD8DE2C2}">
      <dsp:nvSpPr>
        <dsp:cNvPr id="0" name=""/>
        <dsp:cNvSpPr/>
      </dsp:nvSpPr>
      <dsp:spPr>
        <a:xfrm>
          <a:off x="2453274" y="973862"/>
          <a:ext cx="2378900" cy="2743169"/>
        </a:xfrm>
        <a:prstGeom prst="round2DiagRect">
          <a:avLst/>
        </a:prstGeom>
        <a:noFill/>
        <a:ln>
          <a:noFill/>
        </a:ln>
        <a:effectLst/>
        <a:scene3d>
          <a:camera prst="orthographicFront">
            <a:rot lat="0" lon="0" rev="10799999"/>
          </a:camera>
          <a:lightRig rig="threePt" dir="t"/>
        </a:scene3d>
      </dsp:spPr>
      <dsp:style>
        <a:lnRef idx="0">
          <a:scrgbClr r="0" g="0" b="0"/>
        </a:lnRef>
        <a:fillRef idx="0">
          <a:scrgbClr r="0" g="0" b="0"/>
        </a:fillRef>
        <a:effectRef idx="0">
          <a:scrgbClr r="0" g="0" b="0"/>
        </a:effectRef>
        <a:fontRef idx="minor"/>
      </dsp:style>
      <dsp:txBody>
        <a:bodyPr spcFirstLastPara="0" vert="horz" wrap="square" lIns="0" tIns="0" rIns="233198" bIns="0" numCol="1" spcCol="1270" anchor="t" anchorCtr="0">
          <a:noAutofit/>
        </a:bodyPr>
        <a:lstStyle/>
        <a:p>
          <a:pPr marL="0" lvl="0" indent="0" algn="r" defTabSz="711200">
            <a:lnSpc>
              <a:spcPct val="90000"/>
            </a:lnSpc>
            <a:spcBef>
              <a:spcPct val="0"/>
            </a:spcBef>
            <a:spcAft>
              <a:spcPct val="35000"/>
            </a:spcAft>
            <a:buNone/>
          </a:pPr>
          <a:endParaRPr lang="en-US" sz="1600" kern="1200"/>
        </a:p>
      </dsp:txBody>
      <dsp:txXfrm>
        <a:off x="2569402" y="1089990"/>
        <a:ext cx="2146644" cy="251091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375286-651C-4A90-8377-E52BE2C959AD}">
      <dsp:nvSpPr>
        <dsp:cNvPr id="0" name=""/>
        <dsp:cNvSpPr/>
      </dsp:nvSpPr>
      <dsp:spPr>
        <a:xfrm>
          <a:off x="2473262" y="1472348"/>
          <a:ext cx="1119303" cy="1119303"/>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GB" sz="1600" b="1" kern="1200">
              <a:latin typeface="Cambria" pitchFamily="18" charset="0"/>
            </a:rPr>
            <a:t>Airline</a:t>
          </a:r>
        </a:p>
      </dsp:txBody>
      <dsp:txXfrm>
        <a:off x="2637180" y="1636266"/>
        <a:ext cx="791467" cy="791467"/>
      </dsp:txXfrm>
    </dsp:sp>
    <dsp:sp modelId="{45805D8F-CD22-4BCE-BCD4-564E72C620CC}">
      <dsp:nvSpPr>
        <dsp:cNvPr id="0" name=""/>
        <dsp:cNvSpPr/>
      </dsp:nvSpPr>
      <dsp:spPr>
        <a:xfrm rot="16200000">
          <a:off x="2863689" y="1286598"/>
          <a:ext cx="338449" cy="33050"/>
        </a:xfrm>
        <a:custGeom>
          <a:avLst/>
          <a:gdLst/>
          <a:ahLst/>
          <a:cxnLst/>
          <a:rect l="0" t="0" r="0" b="0"/>
          <a:pathLst>
            <a:path>
              <a:moveTo>
                <a:pt x="0" y="16525"/>
              </a:moveTo>
              <a:lnTo>
                <a:pt x="338449" y="16525"/>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mbria" pitchFamily="18" charset="0"/>
          </a:endParaRPr>
        </a:p>
      </dsp:txBody>
      <dsp:txXfrm>
        <a:off x="3024453" y="1294661"/>
        <a:ext cx="16922" cy="16922"/>
      </dsp:txXfrm>
    </dsp:sp>
    <dsp:sp modelId="{54F171E7-77F9-4AFB-8BC7-1656FDF46AD9}">
      <dsp:nvSpPr>
        <dsp:cNvPr id="0" name=""/>
        <dsp:cNvSpPr/>
      </dsp:nvSpPr>
      <dsp:spPr>
        <a:xfrm>
          <a:off x="2285913" y="14594"/>
          <a:ext cx="1494001" cy="1119303"/>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a:latin typeface="Cambria" pitchFamily="18" charset="0"/>
            </a:rPr>
            <a:t>Airline’s interests</a:t>
          </a:r>
        </a:p>
      </dsp:txBody>
      <dsp:txXfrm>
        <a:off x="2504704" y="178512"/>
        <a:ext cx="1056419" cy="791467"/>
      </dsp:txXfrm>
    </dsp:sp>
    <dsp:sp modelId="{5C898489-5220-459D-B77A-39603A4892A8}">
      <dsp:nvSpPr>
        <dsp:cNvPr id="0" name=""/>
        <dsp:cNvSpPr/>
      </dsp:nvSpPr>
      <dsp:spPr>
        <a:xfrm>
          <a:off x="3592566" y="2015474"/>
          <a:ext cx="177275" cy="33050"/>
        </a:xfrm>
        <a:custGeom>
          <a:avLst/>
          <a:gdLst/>
          <a:ahLst/>
          <a:cxnLst/>
          <a:rect l="0" t="0" r="0" b="0"/>
          <a:pathLst>
            <a:path>
              <a:moveTo>
                <a:pt x="0" y="16525"/>
              </a:moveTo>
              <a:lnTo>
                <a:pt x="177275" y="16525"/>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mbria" pitchFamily="18" charset="0"/>
          </a:endParaRPr>
        </a:p>
      </dsp:txBody>
      <dsp:txXfrm>
        <a:off x="3676772" y="2027568"/>
        <a:ext cx="8863" cy="8863"/>
      </dsp:txXfrm>
    </dsp:sp>
    <dsp:sp modelId="{5EAAE200-EF0A-41F9-BE76-2D78AD497644}">
      <dsp:nvSpPr>
        <dsp:cNvPr id="0" name=""/>
        <dsp:cNvSpPr/>
      </dsp:nvSpPr>
      <dsp:spPr>
        <a:xfrm>
          <a:off x="3769842" y="1472348"/>
          <a:ext cx="1441652" cy="1119303"/>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00075">
            <a:lnSpc>
              <a:spcPct val="90000"/>
            </a:lnSpc>
            <a:spcBef>
              <a:spcPct val="0"/>
            </a:spcBef>
            <a:spcAft>
              <a:spcPct val="35000"/>
            </a:spcAft>
            <a:buNone/>
          </a:pPr>
          <a:r>
            <a:rPr lang="en-GB" sz="1350" kern="1200">
              <a:latin typeface="Cambria" pitchFamily="18" charset="0"/>
            </a:rPr>
            <a:t>Operational requirements</a:t>
          </a:r>
        </a:p>
      </dsp:txBody>
      <dsp:txXfrm>
        <a:off x="3980967" y="1636266"/>
        <a:ext cx="1019402" cy="791467"/>
      </dsp:txXfrm>
    </dsp:sp>
    <dsp:sp modelId="{F1FEF8B5-B566-4D27-BA34-3286C2643F42}">
      <dsp:nvSpPr>
        <dsp:cNvPr id="0" name=""/>
        <dsp:cNvSpPr/>
      </dsp:nvSpPr>
      <dsp:spPr>
        <a:xfrm rot="5400000">
          <a:off x="2863689" y="2744351"/>
          <a:ext cx="338449" cy="33050"/>
        </a:xfrm>
        <a:custGeom>
          <a:avLst/>
          <a:gdLst/>
          <a:ahLst/>
          <a:cxnLst/>
          <a:rect l="0" t="0" r="0" b="0"/>
          <a:pathLst>
            <a:path>
              <a:moveTo>
                <a:pt x="0" y="16525"/>
              </a:moveTo>
              <a:lnTo>
                <a:pt x="338449" y="16525"/>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mbria" pitchFamily="18" charset="0"/>
          </a:endParaRPr>
        </a:p>
      </dsp:txBody>
      <dsp:txXfrm>
        <a:off x="3024453" y="2752415"/>
        <a:ext cx="16922" cy="16922"/>
      </dsp:txXfrm>
    </dsp:sp>
    <dsp:sp modelId="{85D0C184-F8D8-46D0-94AD-40CDDE7B3E1D}">
      <dsp:nvSpPr>
        <dsp:cNvPr id="0" name=""/>
        <dsp:cNvSpPr/>
      </dsp:nvSpPr>
      <dsp:spPr>
        <a:xfrm>
          <a:off x="2213908" y="2930101"/>
          <a:ext cx="1638011" cy="1119303"/>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a:latin typeface="Cambria" pitchFamily="18" charset="0"/>
            </a:rPr>
            <a:t>Profit</a:t>
          </a:r>
        </a:p>
      </dsp:txBody>
      <dsp:txXfrm>
        <a:off x="2453789" y="3094019"/>
        <a:ext cx="1158249" cy="791467"/>
      </dsp:txXfrm>
    </dsp:sp>
    <dsp:sp modelId="{163093D9-B933-4A8B-9D80-9F74C4775194}">
      <dsp:nvSpPr>
        <dsp:cNvPr id="0" name=""/>
        <dsp:cNvSpPr/>
      </dsp:nvSpPr>
      <dsp:spPr>
        <a:xfrm rot="10800000">
          <a:off x="2265816" y="2015474"/>
          <a:ext cx="207446" cy="33050"/>
        </a:xfrm>
        <a:custGeom>
          <a:avLst/>
          <a:gdLst/>
          <a:ahLst/>
          <a:cxnLst/>
          <a:rect l="0" t="0" r="0" b="0"/>
          <a:pathLst>
            <a:path>
              <a:moveTo>
                <a:pt x="0" y="16525"/>
              </a:moveTo>
              <a:lnTo>
                <a:pt x="207446" y="16525"/>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latin typeface="Cambria" pitchFamily="18" charset="0"/>
          </a:endParaRPr>
        </a:p>
      </dsp:txBody>
      <dsp:txXfrm rot="10800000">
        <a:off x="2364353" y="2026813"/>
        <a:ext cx="10372" cy="10372"/>
      </dsp:txXfrm>
    </dsp:sp>
    <dsp:sp modelId="{5EB92A40-03C8-4829-AC1C-DD118F4D0825}">
      <dsp:nvSpPr>
        <dsp:cNvPr id="0" name=""/>
        <dsp:cNvSpPr/>
      </dsp:nvSpPr>
      <dsp:spPr>
        <a:xfrm>
          <a:off x="884505" y="1472348"/>
          <a:ext cx="1381310" cy="1119303"/>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a:latin typeface="Cambria" pitchFamily="18" charset="0"/>
            </a:rPr>
            <a:t>Passengers’ interests</a:t>
          </a:r>
        </a:p>
      </dsp:txBody>
      <dsp:txXfrm>
        <a:off x="1086793" y="1636266"/>
        <a:ext cx="976734" cy="79146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6.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rPr lang="en-US"/>
              <a:pPr/>
              <a:t>7/8/2021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rPr/>
              <a:pPr/>
              <a:t>‹N›</a:t>
            </a:fld>
            <a:endParaRPr lang="en-US"/>
          </a:p>
        </p:txBody>
      </p:sp>
    </p:spTree>
    <p:extLst>
      <p:ext uri="{BB962C8B-B14F-4D97-AF65-F5344CB8AC3E}">
        <p14:creationId xmlns:p14="http://schemas.microsoft.com/office/powerpoint/2010/main"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rPr lang="en-US"/>
              <a:pPr/>
              <a:t>7/8/2021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rPr/>
              <a:pPr/>
              <a:t>‹N›</a:t>
            </a:fld>
            <a:endParaRPr lang="en-US"/>
          </a:p>
        </p:txBody>
      </p:sp>
    </p:spTree>
    <p:extLst>
      <p:ext uri="{BB962C8B-B14F-4D97-AF65-F5344CB8AC3E}">
        <p14:creationId xmlns:p14="http://schemas.microsoft.com/office/powerpoint/2010/main"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9</a:t>
            </a:fld>
            <a:endParaRPr lang="en-US"/>
          </a:p>
        </p:txBody>
      </p:sp>
    </p:spTree>
    <p:extLst>
      <p:ext uri="{BB962C8B-B14F-4D97-AF65-F5344CB8AC3E}">
        <p14:creationId xmlns:p14="http://schemas.microsoft.com/office/powerpoint/2010/main" val="2425643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25</a:t>
            </a:fld>
            <a:endParaRPr lang="en-US"/>
          </a:p>
        </p:txBody>
      </p:sp>
    </p:spTree>
    <p:extLst>
      <p:ext uri="{BB962C8B-B14F-4D97-AF65-F5344CB8AC3E}">
        <p14:creationId xmlns:p14="http://schemas.microsoft.com/office/powerpoint/2010/main" val="3206082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26</a:t>
            </a:fld>
            <a:endParaRPr lang="en-US"/>
          </a:p>
        </p:txBody>
      </p:sp>
    </p:spTree>
    <p:extLst>
      <p:ext uri="{BB962C8B-B14F-4D97-AF65-F5344CB8AC3E}">
        <p14:creationId xmlns:p14="http://schemas.microsoft.com/office/powerpoint/2010/main" val="146057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27</a:t>
            </a:fld>
            <a:endParaRPr lang="en-US"/>
          </a:p>
        </p:txBody>
      </p:sp>
    </p:spTree>
    <p:extLst>
      <p:ext uri="{BB962C8B-B14F-4D97-AF65-F5344CB8AC3E}">
        <p14:creationId xmlns:p14="http://schemas.microsoft.com/office/powerpoint/2010/main" val="3618014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3E39286-1182-484A-BB9F-6D716B2D9409}" type="slidenum">
              <a:rPr lang="en-US" smtClean="0"/>
              <a:pPr/>
              <a:t>29</a:t>
            </a:fld>
            <a:endParaRPr lang="en-US"/>
          </a:p>
        </p:txBody>
      </p:sp>
    </p:spTree>
    <p:extLst>
      <p:ext uri="{BB962C8B-B14F-4D97-AF65-F5344CB8AC3E}">
        <p14:creationId xmlns:p14="http://schemas.microsoft.com/office/powerpoint/2010/main" val="2736257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35</a:t>
            </a:fld>
            <a:endParaRPr lang="en-US"/>
          </a:p>
        </p:txBody>
      </p:sp>
    </p:spTree>
    <p:extLst>
      <p:ext uri="{BB962C8B-B14F-4D97-AF65-F5344CB8AC3E}">
        <p14:creationId xmlns:p14="http://schemas.microsoft.com/office/powerpoint/2010/main" val="3006720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36</a:t>
            </a:fld>
            <a:endParaRPr lang="en-US"/>
          </a:p>
        </p:txBody>
      </p:sp>
    </p:spTree>
    <p:extLst>
      <p:ext uri="{BB962C8B-B14F-4D97-AF65-F5344CB8AC3E}">
        <p14:creationId xmlns:p14="http://schemas.microsoft.com/office/powerpoint/2010/main" val="15632371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37</a:t>
            </a:fld>
            <a:endParaRPr lang="en-US"/>
          </a:p>
        </p:txBody>
      </p:sp>
    </p:spTree>
    <p:extLst>
      <p:ext uri="{BB962C8B-B14F-4D97-AF65-F5344CB8AC3E}">
        <p14:creationId xmlns:p14="http://schemas.microsoft.com/office/powerpoint/2010/main" val="3799547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41</a:t>
            </a:fld>
            <a:endParaRPr lang="en-US"/>
          </a:p>
        </p:txBody>
      </p:sp>
    </p:spTree>
    <p:extLst>
      <p:ext uri="{BB962C8B-B14F-4D97-AF65-F5344CB8AC3E}">
        <p14:creationId xmlns:p14="http://schemas.microsoft.com/office/powerpoint/2010/main" val="11907628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43</a:t>
            </a:fld>
            <a:endParaRPr lang="en-US"/>
          </a:p>
        </p:txBody>
      </p:sp>
    </p:spTree>
    <p:extLst>
      <p:ext uri="{BB962C8B-B14F-4D97-AF65-F5344CB8AC3E}">
        <p14:creationId xmlns:p14="http://schemas.microsoft.com/office/powerpoint/2010/main" val="3090537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44</a:t>
            </a:fld>
            <a:endParaRPr lang="en-US"/>
          </a:p>
        </p:txBody>
      </p:sp>
    </p:spTree>
    <p:extLst>
      <p:ext uri="{BB962C8B-B14F-4D97-AF65-F5344CB8AC3E}">
        <p14:creationId xmlns:p14="http://schemas.microsoft.com/office/powerpoint/2010/main" val="2474433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E39286-1182-484A-BB9F-6D716B2D9409}" type="slidenum">
              <a:rPr lang="en-US" smtClean="0"/>
              <a:pPr/>
              <a:t>10</a:t>
            </a:fld>
            <a:endParaRPr lang="en-US"/>
          </a:p>
        </p:txBody>
      </p:sp>
    </p:spTree>
    <p:extLst>
      <p:ext uri="{BB962C8B-B14F-4D97-AF65-F5344CB8AC3E}">
        <p14:creationId xmlns:p14="http://schemas.microsoft.com/office/powerpoint/2010/main" val="3734470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45</a:t>
            </a:fld>
            <a:endParaRPr lang="en-US"/>
          </a:p>
        </p:txBody>
      </p:sp>
    </p:spTree>
    <p:extLst>
      <p:ext uri="{BB962C8B-B14F-4D97-AF65-F5344CB8AC3E}">
        <p14:creationId xmlns:p14="http://schemas.microsoft.com/office/powerpoint/2010/main" val="25320960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46</a:t>
            </a:fld>
            <a:endParaRPr lang="en-US"/>
          </a:p>
        </p:txBody>
      </p:sp>
    </p:spTree>
    <p:extLst>
      <p:ext uri="{BB962C8B-B14F-4D97-AF65-F5344CB8AC3E}">
        <p14:creationId xmlns:p14="http://schemas.microsoft.com/office/powerpoint/2010/main" val="11518914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47</a:t>
            </a:fld>
            <a:endParaRPr lang="en-US"/>
          </a:p>
        </p:txBody>
      </p:sp>
    </p:spTree>
    <p:extLst>
      <p:ext uri="{BB962C8B-B14F-4D97-AF65-F5344CB8AC3E}">
        <p14:creationId xmlns:p14="http://schemas.microsoft.com/office/powerpoint/2010/main" val="2738585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16</a:t>
            </a:fld>
            <a:endParaRPr lang="en-US"/>
          </a:p>
        </p:txBody>
      </p:sp>
    </p:spTree>
    <p:extLst>
      <p:ext uri="{BB962C8B-B14F-4D97-AF65-F5344CB8AC3E}">
        <p14:creationId xmlns:p14="http://schemas.microsoft.com/office/powerpoint/2010/main" val="1544711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17</a:t>
            </a:fld>
            <a:endParaRPr lang="en-US"/>
          </a:p>
        </p:txBody>
      </p:sp>
    </p:spTree>
    <p:extLst>
      <p:ext uri="{BB962C8B-B14F-4D97-AF65-F5344CB8AC3E}">
        <p14:creationId xmlns:p14="http://schemas.microsoft.com/office/powerpoint/2010/main" val="1075460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18</a:t>
            </a:fld>
            <a:endParaRPr lang="en-US"/>
          </a:p>
        </p:txBody>
      </p:sp>
    </p:spTree>
    <p:extLst>
      <p:ext uri="{BB962C8B-B14F-4D97-AF65-F5344CB8AC3E}">
        <p14:creationId xmlns:p14="http://schemas.microsoft.com/office/powerpoint/2010/main" val="1184522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19</a:t>
            </a:fld>
            <a:endParaRPr lang="en-US"/>
          </a:p>
        </p:txBody>
      </p:sp>
    </p:spTree>
    <p:extLst>
      <p:ext uri="{BB962C8B-B14F-4D97-AF65-F5344CB8AC3E}">
        <p14:creationId xmlns:p14="http://schemas.microsoft.com/office/powerpoint/2010/main" val="1406805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20</a:t>
            </a:fld>
            <a:endParaRPr lang="en-US"/>
          </a:p>
        </p:txBody>
      </p:sp>
    </p:spTree>
    <p:extLst>
      <p:ext uri="{BB962C8B-B14F-4D97-AF65-F5344CB8AC3E}">
        <p14:creationId xmlns:p14="http://schemas.microsoft.com/office/powerpoint/2010/main" val="3825271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21</a:t>
            </a:fld>
            <a:endParaRPr lang="en-US"/>
          </a:p>
        </p:txBody>
      </p:sp>
    </p:spTree>
    <p:extLst>
      <p:ext uri="{BB962C8B-B14F-4D97-AF65-F5344CB8AC3E}">
        <p14:creationId xmlns:p14="http://schemas.microsoft.com/office/powerpoint/2010/main" val="1635944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22</a:t>
            </a:fld>
            <a:endParaRPr lang="en-US"/>
          </a:p>
        </p:txBody>
      </p:sp>
    </p:spTree>
    <p:extLst>
      <p:ext uri="{BB962C8B-B14F-4D97-AF65-F5344CB8AC3E}">
        <p14:creationId xmlns:p14="http://schemas.microsoft.com/office/powerpoint/2010/main" val="18561429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a:t>[Insert name of the presentation]</a:t>
            </a:r>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1057710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a:t>[Insert name of the presentation]</a:t>
            </a:r>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1552341792"/>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a:solidFill>
                  <a:schemeClr val="bg1"/>
                </a:solidFill>
              </a:rPr>
              <a:t>This network has received funding from the SESAR Joint Undertaking under the European Union’s Horizon 2020 research and innovation </a:t>
            </a:r>
            <a:r>
              <a:rPr lang="en-US" sz="700" err="1">
                <a:solidFill>
                  <a:schemeClr val="bg1"/>
                </a:solidFill>
              </a:rPr>
              <a:t>programme</a:t>
            </a:r>
            <a:r>
              <a:rPr lang="en-US" sz="700">
                <a:solidFill>
                  <a:schemeClr val="bg1"/>
                </a:solidFill>
              </a:rPr>
              <a:t>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a:t>The opinions expressed herein reflect the author’s view only. </a:t>
            </a:r>
          </a:p>
          <a:p>
            <a:r>
              <a:rPr lang="en-GB" sz="90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en-US"/>
              <a:t>[Insert name of the presentation]</a:t>
            </a:r>
          </a:p>
        </p:txBody>
      </p:sp>
      <p:sp>
        <p:nvSpPr>
          <p:cNvPr id="6" name="Slide Number Placeholder 5"/>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r>
              <a:rPr lang="en-US"/>
              <a:t>[Insert name of the presentation]</a:t>
            </a:r>
          </a:p>
        </p:txBody>
      </p:sp>
      <p:sp>
        <p:nvSpPr>
          <p:cNvPr id="8" name="Slide Number Placeholder 7"/>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en-US"/>
              <a:t>[Insert name of the presentation]</a:t>
            </a:r>
          </a:p>
        </p:txBody>
      </p:sp>
      <p:sp>
        <p:nvSpPr>
          <p:cNvPr id="4" name="Slide Number Placeholder 3"/>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[Insert name of the presentation]</a:t>
            </a:r>
          </a:p>
        </p:txBody>
      </p:sp>
      <p:sp>
        <p:nvSpPr>
          <p:cNvPr id="3" name="Slide Number Placeholder 2"/>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r>
              <a:rPr lang="en-US"/>
              <a:t>[Insert name of the presentation]</a:t>
            </a:r>
          </a:p>
        </p:txBody>
      </p:sp>
      <p:sp>
        <p:nvSpPr>
          <p:cNvPr id="6" name="Slide Number Placeholder 5"/>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p>
            <a:r>
              <a:rPr lang="en-US"/>
              <a:t>[Insert name of the presentation]</a:t>
            </a:r>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en-US"/>
              <a:t>[Insert name of the presentation]</a:t>
            </a:r>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‹N›</a:t>
            </a:fld>
            <a:endParaRPr lang="en-GB"/>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9.png"/><Relationship Id="rId5" Type="http://schemas.openxmlformats.org/officeDocument/2006/relationships/diagramQuickStyle" Target="../diagrams/quickStyle1.xml"/><Relationship Id="rId10" Type="http://schemas.openxmlformats.org/officeDocument/2006/relationships/image" Target="../media/image8.png"/><Relationship Id="rId4" Type="http://schemas.openxmlformats.org/officeDocument/2006/relationships/diagramLayout" Target="../diagrams/layout1.xml"/><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diagramLayout" Target="../diagrams/layout6.xml"/><Relationship Id="rId3" Type="http://schemas.openxmlformats.org/officeDocument/2006/relationships/diagramLayout" Target="../diagrams/layout4.xml"/><Relationship Id="rId7" Type="http://schemas.openxmlformats.org/officeDocument/2006/relationships/diagramData" Target="../diagrams/data5.xml"/><Relationship Id="rId12" Type="http://schemas.openxmlformats.org/officeDocument/2006/relationships/diagramData" Target="../diagrams/data6.xml"/><Relationship Id="rId2" Type="http://schemas.openxmlformats.org/officeDocument/2006/relationships/diagramData" Target="../diagrams/data4.xml"/><Relationship Id="rId16" Type="http://schemas.microsoft.com/office/2007/relationships/diagramDrawing" Target="../diagrams/drawing6.xml"/><Relationship Id="rId1" Type="http://schemas.openxmlformats.org/officeDocument/2006/relationships/slideLayout" Target="../slideLayouts/slideLayout6.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5" Type="http://schemas.openxmlformats.org/officeDocument/2006/relationships/diagramColors" Target="../diagrams/colors6.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 Id="rId14" Type="http://schemas.openxmlformats.org/officeDocument/2006/relationships/diagramQuickStyle" Target="../diagrams/quickStyle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hyperlink" Target="http://symorg.fon.bg.ac.rs/proceedings/2016/papers.html"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err="1"/>
              <a:t>Slavica</a:t>
            </a:r>
            <a:r>
              <a:rPr lang="en-US" dirty="0"/>
              <a:t> </a:t>
            </a:r>
            <a:r>
              <a:rPr lang="en-US" dirty="0" err="1"/>
              <a:t>Dožić</a:t>
            </a:r>
            <a:endParaRPr lang="en-US" dirty="0"/>
          </a:p>
        </p:txBody>
      </p:sp>
      <p:sp>
        <p:nvSpPr>
          <p:cNvPr id="3" name="Title 2"/>
          <p:cNvSpPr>
            <a:spLocks noGrp="1"/>
          </p:cNvSpPr>
          <p:nvPr>
            <p:ph type="title"/>
          </p:nvPr>
        </p:nvSpPr>
        <p:spPr>
          <a:xfrm>
            <a:off x="1080488" y="2713038"/>
            <a:ext cx="7405785" cy="1143000"/>
          </a:xfrm>
        </p:spPr>
        <p:txBody>
          <a:bodyPr>
            <a:normAutofit/>
          </a:bodyPr>
          <a:lstStyle/>
          <a:p>
            <a:r>
              <a:rPr lang="en-US" sz="3200" dirty="0"/>
              <a:t>Airline Planning and Operations</a:t>
            </a:r>
            <a:br>
              <a:rPr lang="en-US" dirty="0"/>
            </a:br>
            <a:r>
              <a:rPr lang="en-US" dirty="0"/>
              <a:t>Fleet planning</a:t>
            </a:r>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val="2085274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err="1"/>
              <a:t>Expansion</a:t>
            </a:r>
            <a:r>
              <a:rPr lang="sr-Latn-RS"/>
              <a:t> </a:t>
            </a:r>
            <a:r>
              <a:rPr lang="sr-Latn-RS" err="1"/>
              <a:t>of</a:t>
            </a:r>
            <a:r>
              <a:rPr lang="sr-Latn-RS"/>
              <a:t> </a:t>
            </a:r>
            <a:r>
              <a:rPr lang="sr-Latn-RS" err="1"/>
              <a:t>Fleet</a:t>
            </a:r>
            <a:r>
              <a:rPr lang="sr-Latn-RS"/>
              <a:t> </a:t>
            </a:r>
            <a:r>
              <a:rPr lang="sr-Latn-RS" err="1"/>
              <a:t>Planning</a:t>
            </a:r>
            <a:endParaRPr lang="en-US"/>
          </a:p>
        </p:txBody>
      </p:sp>
      <p:sp>
        <p:nvSpPr>
          <p:cNvPr id="3" name="Content Placeholder 2"/>
          <p:cNvSpPr>
            <a:spLocks noGrp="1"/>
          </p:cNvSpPr>
          <p:nvPr>
            <p:ph idx="1"/>
          </p:nvPr>
        </p:nvSpPr>
        <p:spPr/>
        <p:txBody>
          <a:bodyPr/>
          <a:lstStyle/>
          <a:p>
            <a:pPr marL="285750" indent="-285750" algn="just">
              <a:lnSpc>
                <a:spcPts val="2880"/>
              </a:lnSpc>
              <a:spcAft>
                <a:spcPts val="1200"/>
              </a:spcAft>
              <a:buFont typeface="Arial" panose="020B0604020202020204" pitchFamily="34" charset="0"/>
              <a:buChar char="•"/>
            </a:pPr>
            <a:r>
              <a:rPr lang="en-GB" sz="2600"/>
              <a:t>Fleet planning is a permanent </a:t>
            </a:r>
            <a:r>
              <a:rPr lang="en-GB" sz="2600" b="1">
                <a:solidFill>
                  <a:srgbClr val="C00000"/>
                </a:solidFill>
              </a:rPr>
              <a:t>process</a:t>
            </a:r>
            <a:r>
              <a:rPr lang="en-GB" sz="2600"/>
              <a:t>, rather than just making a one off decision</a:t>
            </a:r>
          </a:p>
          <a:p>
            <a:pPr lvl="1" algn="just">
              <a:lnSpc>
                <a:spcPts val="2880"/>
              </a:lnSpc>
              <a:spcAft>
                <a:spcPts val="1200"/>
              </a:spcAft>
            </a:pPr>
            <a:r>
              <a:rPr lang="en-GB" sz="2200"/>
              <a:t>Fleet planning is an iterative process that requires constant evaluation and feedback to improve the product offering and drive efficiencies for the airline</a:t>
            </a:r>
          </a:p>
          <a:p>
            <a:pPr marL="285750" indent="-285750" algn="just">
              <a:lnSpc>
                <a:spcPts val="2880"/>
              </a:lnSpc>
              <a:spcAft>
                <a:spcPts val="1200"/>
              </a:spcAft>
              <a:buFont typeface="Arial" panose="020B0604020202020204" pitchFamily="34" charset="0"/>
              <a:buChar char="•"/>
            </a:pPr>
            <a:r>
              <a:rPr lang="en-GB" sz="2600"/>
              <a:t>Aircraft </a:t>
            </a:r>
            <a:r>
              <a:rPr lang="en-GB" sz="2600" b="1">
                <a:solidFill>
                  <a:srgbClr val="C00000"/>
                </a:solidFill>
              </a:rPr>
              <a:t>acquisition</a:t>
            </a:r>
            <a:r>
              <a:rPr lang="en-GB" sz="2600"/>
              <a:t> – buying or leasing</a:t>
            </a:r>
          </a:p>
          <a:p>
            <a:pPr lvl="1" algn="just">
              <a:lnSpc>
                <a:spcPts val="2880"/>
              </a:lnSpc>
              <a:spcAft>
                <a:spcPts val="1200"/>
              </a:spcAft>
            </a:pPr>
            <a:r>
              <a:rPr lang="en-GB" sz="2200"/>
              <a:t>The decision related to buying or leasing is made based on factors such as finance, aircraft availability, airline needs, etc.</a:t>
            </a:r>
          </a:p>
        </p:txBody>
      </p:sp>
      <p:sp>
        <p:nvSpPr>
          <p:cNvPr id="5" name="Slide Number Placeholder 4"/>
          <p:cNvSpPr>
            <a:spLocks noGrp="1"/>
          </p:cNvSpPr>
          <p:nvPr>
            <p:ph type="sldNum" sz="quarter" idx="11"/>
          </p:nvPr>
        </p:nvSpPr>
        <p:spPr/>
        <p:txBody>
          <a:bodyPr/>
          <a:lstStyle/>
          <a:p>
            <a:fld id="{707FE137-0C1A-4C05-8B34-1D89C94DB814}" type="slidenum">
              <a:rPr lang="en-GB" smtClean="0"/>
              <a:pPr/>
              <a:t>10</a:t>
            </a:fld>
            <a:endParaRPr lang="en-GB"/>
          </a:p>
        </p:txBody>
      </p:sp>
    </p:spTree>
    <p:extLst>
      <p:ext uri="{BB962C8B-B14F-4D97-AF65-F5344CB8AC3E}">
        <p14:creationId xmlns:p14="http://schemas.microsoft.com/office/powerpoint/2010/main" val="2891042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285750" indent="-285750" algn="just">
              <a:lnSpc>
                <a:spcPct val="117000"/>
              </a:lnSpc>
              <a:spcAft>
                <a:spcPts val="1200"/>
              </a:spcAft>
              <a:buFont typeface="Arial" panose="020B0604020202020204" pitchFamily="34" charset="0"/>
              <a:buChar char="•"/>
            </a:pPr>
            <a:r>
              <a:rPr lang="en-GB" sz="2400" b="1">
                <a:solidFill>
                  <a:srgbClr val="C00000"/>
                </a:solidFill>
              </a:rPr>
              <a:t>Fleet management </a:t>
            </a:r>
            <a:r>
              <a:rPr lang="en-GB" sz="2400"/>
              <a:t>implies the use of the aircraft in an appropriate manner, but also includes making decision to replace aircraft, to sell aircraft, to change the aircraft purpose or to lease aircraft to another airline or aircraft operator</a:t>
            </a:r>
          </a:p>
          <a:p>
            <a:pPr marL="285750" indent="-285750" algn="just">
              <a:lnSpc>
                <a:spcPct val="117000"/>
              </a:lnSpc>
              <a:spcAft>
                <a:spcPts val="1200"/>
              </a:spcAft>
              <a:buFont typeface="Arial" panose="020B0604020202020204" pitchFamily="34" charset="0"/>
              <a:buChar char="•"/>
            </a:pPr>
            <a:r>
              <a:rPr lang="en-GB" sz="2400"/>
              <a:t>The </a:t>
            </a:r>
            <a:r>
              <a:rPr lang="en-GB" sz="2400" b="1">
                <a:solidFill>
                  <a:srgbClr val="C00000"/>
                </a:solidFill>
              </a:rPr>
              <a:t>capacity</a:t>
            </a:r>
            <a:r>
              <a:rPr lang="en-GB" sz="2400"/>
              <a:t> of an aircraft describes its size and ability to serve the demand:</a:t>
            </a:r>
          </a:p>
          <a:p>
            <a:pPr marL="1028700" lvl="1" algn="just">
              <a:lnSpc>
                <a:spcPct val="117000"/>
              </a:lnSpc>
              <a:spcAft>
                <a:spcPts val="1200"/>
              </a:spcAft>
              <a:buFont typeface="Arial" panose="020B0604020202020204" pitchFamily="34" charset="0"/>
              <a:buChar char="•"/>
            </a:pPr>
            <a:r>
              <a:rPr lang="en-GB" sz="2000"/>
              <a:t>Aircraft size and frequency are key factors when solving the capacity constrains faced by network planners</a:t>
            </a:r>
          </a:p>
          <a:p>
            <a:endParaRPr lang="en-GB"/>
          </a:p>
        </p:txBody>
      </p:sp>
      <p:sp>
        <p:nvSpPr>
          <p:cNvPr id="5" name="Slide Number Placeholder 4"/>
          <p:cNvSpPr>
            <a:spLocks noGrp="1"/>
          </p:cNvSpPr>
          <p:nvPr>
            <p:ph type="sldNum" sz="quarter" idx="11"/>
          </p:nvPr>
        </p:nvSpPr>
        <p:spPr/>
        <p:txBody>
          <a:bodyPr/>
          <a:lstStyle/>
          <a:p>
            <a:fld id="{707FE137-0C1A-4C05-8B34-1D89C94DB814}" type="slidenum">
              <a:rPr lang="en-GB" smtClean="0"/>
              <a:pPr/>
              <a:t>11</a:t>
            </a:fld>
            <a:endParaRPr lang="en-GB"/>
          </a:p>
        </p:txBody>
      </p:sp>
      <p:sp>
        <p:nvSpPr>
          <p:cNvPr id="8" name="Title 1">
            <a:extLst>
              <a:ext uri="{FF2B5EF4-FFF2-40B4-BE49-F238E27FC236}">
                <a16:creationId xmlns:a16="http://schemas.microsoft.com/office/drawing/2014/main" id="{91DBFCA5-CF88-E448-970F-8870C41E9EB4}"/>
              </a:ext>
            </a:extLst>
          </p:cNvPr>
          <p:cNvSpPr>
            <a:spLocks noGrp="1"/>
          </p:cNvSpPr>
          <p:nvPr>
            <p:ph type="title"/>
          </p:nvPr>
        </p:nvSpPr>
        <p:spPr>
          <a:xfrm>
            <a:off x="457200" y="287338"/>
            <a:ext cx="6653213" cy="1143000"/>
          </a:xfrm>
        </p:spPr>
        <p:txBody>
          <a:bodyPr/>
          <a:lstStyle/>
          <a:p>
            <a:r>
              <a:rPr lang="sr-Latn-RS" err="1"/>
              <a:t>Fleet</a:t>
            </a:r>
            <a:r>
              <a:rPr lang="sr-Latn-RS"/>
              <a:t> </a:t>
            </a:r>
            <a:r>
              <a:rPr lang="sr-Latn-RS" err="1"/>
              <a:t>Planning</a:t>
            </a:r>
            <a:r>
              <a:rPr lang="sr-Latn-RS"/>
              <a:t> – </a:t>
            </a:r>
            <a:r>
              <a:rPr lang="sr-Latn-RS" err="1"/>
              <a:t>Definition</a:t>
            </a:r>
            <a:endParaRPr lang="en-US"/>
          </a:p>
        </p:txBody>
      </p:sp>
    </p:spTree>
    <p:extLst>
      <p:ext uri="{BB962C8B-B14F-4D97-AF65-F5344CB8AC3E}">
        <p14:creationId xmlns:p14="http://schemas.microsoft.com/office/powerpoint/2010/main" val="2128821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285750" indent="-285750" algn="just">
              <a:spcBef>
                <a:spcPts val="0"/>
              </a:spcBef>
              <a:spcAft>
                <a:spcPts val="600"/>
              </a:spcAft>
              <a:buFont typeface="Arial" panose="020B0604020202020204" pitchFamily="34" charset="0"/>
              <a:buChar char="•"/>
            </a:pPr>
            <a:r>
              <a:rPr lang="en-GB" sz="2400" b="1">
                <a:solidFill>
                  <a:srgbClr val="C00000"/>
                </a:solidFill>
              </a:rPr>
              <a:t>Anticipated markets </a:t>
            </a:r>
            <a:r>
              <a:rPr lang="en-GB" sz="2400"/>
              <a:t>imply certain changes in the current market </a:t>
            </a:r>
          </a:p>
          <a:p>
            <a:pPr marL="1028700" lvl="1" algn="just">
              <a:spcBef>
                <a:spcPts val="0"/>
              </a:spcBef>
              <a:spcAft>
                <a:spcPts val="600"/>
              </a:spcAft>
              <a:buFont typeface="Arial" panose="020B0604020202020204" pitchFamily="34" charset="0"/>
              <a:buChar char="•"/>
            </a:pPr>
            <a:r>
              <a:rPr lang="en-GB" sz="2000"/>
              <a:t>Airlines need to be flexible to respond to market fluctuations in order to meet the needs  of passenger demand</a:t>
            </a:r>
          </a:p>
          <a:p>
            <a:pPr marL="285750" indent="-285750" algn="just">
              <a:spcBef>
                <a:spcPts val="0"/>
              </a:spcBef>
              <a:spcAft>
                <a:spcPts val="600"/>
              </a:spcAft>
              <a:buFont typeface="Arial" panose="020B0604020202020204" pitchFamily="34" charset="0"/>
              <a:buChar char="•"/>
            </a:pPr>
            <a:r>
              <a:rPr lang="en-GB" sz="2400"/>
              <a:t>Specific Aircraft should be utilized depending upon their </a:t>
            </a:r>
            <a:r>
              <a:rPr lang="en-GB" sz="2400" b="1">
                <a:solidFill>
                  <a:srgbClr val="C00000"/>
                </a:solidFill>
              </a:rPr>
              <a:t>operational life span</a:t>
            </a:r>
            <a:endParaRPr lang="en-GB" sz="2400"/>
          </a:p>
          <a:p>
            <a:pPr marL="1028700" lvl="1" algn="just">
              <a:spcBef>
                <a:spcPts val="0"/>
              </a:spcBef>
              <a:spcAft>
                <a:spcPts val="600"/>
              </a:spcAft>
              <a:buFont typeface="Arial" panose="020B0604020202020204" pitchFamily="34" charset="0"/>
              <a:buChar char="•"/>
            </a:pPr>
            <a:r>
              <a:rPr lang="en-GB" sz="2000"/>
              <a:t>The fleet should be in accordance with the short-term and long-term plans</a:t>
            </a:r>
          </a:p>
          <a:p>
            <a:pPr marL="1028700" lvl="1" algn="just">
              <a:spcBef>
                <a:spcPts val="0"/>
              </a:spcBef>
              <a:spcAft>
                <a:spcPts val="600"/>
              </a:spcAft>
              <a:buFont typeface="Arial" panose="020B0604020202020204" pitchFamily="34" charset="0"/>
              <a:buChar char="•"/>
            </a:pPr>
            <a:r>
              <a:rPr lang="en-GB" sz="2000"/>
              <a:t>In the short-term, one type of aircraft can meet the needs of an airline </a:t>
            </a:r>
          </a:p>
          <a:p>
            <a:pPr marL="1028700" lvl="1" algn="just">
              <a:spcBef>
                <a:spcPts val="0"/>
              </a:spcBef>
              <a:spcAft>
                <a:spcPts val="600"/>
              </a:spcAft>
              <a:buFont typeface="Arial" panose="020B0604020202020204" pitchFamily="34" charset="0"/>
              <a:buChar char="•"/>
            </a:pPr>
            <a:r>
              <a:rPr lang="en-GB" sz="2000"/>
              <a:t>In the long run, such a decision may be unacceptable</a:t>
            </a:r>
          </a:p>
        </p:txBody>
      </p:sp>
      <p:sp>
        <p:nvSpPr>
          <p:cNvPr id="5" name="Slide Number Placeholder 4"/>
          <p:cNvSpPr>
            <a:spLocks noGrp="1"/>
          </p:cNvSpPr>
          <p:nvPr>
            <p:ph type="sldNum" sz="quarter" idx="11"/>
          </p:nvPr>
        </p:nvSpPr>
        <p:spPr/>
        <p:txBody>
          <a:bodyPr/>
          <a:lstStyle/>
          <a:p>
            <a:fld id="{707FE137-0C1A-4C05-8B34-1D89C94DB814}" type="slidenum">
              <a:rPr lang="en-GB" smtClean="0"/>
              <a:pPr/>
              <a:t>12</a:t>
            </a:fld>
            <a:endParaRPr lang="en-GB"/>
          </a:p>
        </p:txBody>
      </p:sp>
      <p:sp>
        <p:nvSpPr>
          <p:cNvPr id="8" name="Title 1">
            <a:extLst>
              <a:ext uri="{FF2B5EF4-FFF2-40B4-BE49-F238E27FC236}">
                <a16:creationId xmlns:a16="http://schemas.microsoft.com/office/drawing/2014/main" id="{869B9518-CF8B-AA47-A6DA-F21CD34C3390}"/>
              </a:ext>
            </a:extLst>
          </p:cNvPr>
          <p:cNvSpPr>
            <a:spLocks noGrp="1"/>
          </p:cNvSpPr>
          <p:nvPr>
            <p:ph type="title"/>
          </p:nvPr>
        </p:nvSpPr>
        <p:spPr>
          <a:xfrm>
            <a:off x="457200" y="287338"/>
            <a:ext cx="6653213" cy="1143000"/>
          </a:xfrm>
        </p:spPr>
        <p:txBody>
          <a:bodyPr/>
          <a:lstStyle/>
          <a:p>
            <a:r>
              <a:rPr lang="sr-Latn-RS" err="1"/>
              <a:t>Fleet</a:t>
            </a:r>
            <a:r>
              <a:rPr lang="sr-Latn-RS"/>
              <a:t> </a:t>
            </a:r>
            <a:r>
              <a:rPr lang="sr-Latn-RS" err="1"/>
              <a:t>Planning</a:t>
            </a:r>
            <a:r>
              <a:rPr lang="sr-Latn-RS"/>
              <a:t> – </a:t>
            </a:r>
            <a:r>
              <a:rPr lang="sr-Latn-RS" err="1"/>
              <a:t>Definition</a:t>
            </a:r>
            <a:endParaRPr lang="en-US"/>
          </a:p>
        </p:txBody>
      </p:sp>
    </p:spTree>
    <p:extLst>
      <p:ext uri="{BB962C8B-B14F-4D97-AF65-F5344CB8AC3E}">
        <p14:creationId xmlns:p14="http://schemas.microsoft.com/office/powerpoint/2010/main" val="2309117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Fleet Planning</a:t>
            </a:r>
          </a:p>
        </p:txBody>
      </p:sp>
      <p:sp>
        <p:nvSpPr>
          <p:cNvPr id="3" name="Content Placeholder 2"/>
          <p:cNvSpPr>
            <a:spLocks noGrp="1"/>
          </p:cNvSpPr>
          <p:nvPr>
            <p:ph idx="1"/>
          </p:nvPr>
        </p:nvSpPr>
        <p:spPr/>
        <p:txBody>
          <a:bodyPr>
            <a:noAutofit/>
          </a:bodyPr>
          <a:lstStyle/>
          <a:p>
            <a:pPr marL="285750" indent="-285750" algn="just">
              <a:lnSpc>
                <a:spcPct val="117000"/>
              </a:lnSpc>
              <a:spcBef>
                <a:spcPts val="0"/>
              </a:spcBef>
              <a:spcAft>
                <a:spcPts val="600"/>
              </a:spcAft>
              <a:buFont typeface="Arial" panose="020B0604020202020204" pitchFamily="34" charset="0"/>
              <a:buChar char="•"/>
            </a:pPr>
            <a:r>
              <a:rPr lang="en-GB" sz="2400"/>
              <a:t>Large capital investments are necessary for aircraft acquisition </a:t>
            </a:r>
            <a:r>
              <a:rPr lang="en-GB" sz="2400">
                <a:sym typeface="Symbol"/>
              </a:rPr>
              <a:t></a:t>
            </a:r>
            <a:r>
              <a:rPr lang="en-GB" sz="2400"/>
              <a:t> all aspects need to be considered and decisions should be made to enable long-term utilization of aircraft</a:t>
            </a:r>
          </a:p>
          <a:p>
            <a:pPr marL="285750" indent="-285750" algn="just">
              <a:lnSpc>
                <a:spcPct val="117000"/>
              </a:lnSpc>
              <a:spcBef>
                <a:spcPts val="0"/>
              </a:spcBef>
              <a:spcAft>
                <a:spcPts val="600"/>
              </a:spcAft>
              <a:buFont typeface="Arial" panose="020B0604020202020204" pitchFamily="34" charset="0"/>
              <a:buChar char="•"/>
            </a:pPr>
            <a:r>
              <a:rPr lang="en-GB" sz="2400"/>
              <a:t>The needs of the airline should be harmonized with its capabilities, i.e. with the funds available for investments, i.e. with profitability </a:t>
            </a:r>
          </a:p>
          <a:p>
            <a:pPr marL="285750" indent="-285750" algn="just">
              <a:lnSpc>
                <a:spcPct val="117000"/>
              </a:lnSpc>
              <a:spcBef>
                <a:spcPts val="0"/>
              </a:spcBef>
              <a:spcAft>
                <a:spcPts val="600"/>
              </a:spcAft>
              <a:buFont typeface="Arial" panose="020B0604020202020204" pitchFamily="34" charset="0"/>
              <a:buChar char="•"/>
            </a:pPr>
            <a:r>
              <a:rPr lang="en-GB" sz="2400"/>
              <a:t>Airline profitability influences the decisions regarding  fleet acquisition, but also fleet efficiency can impact  the profitability</a:t>
            </a:r>
          </a:p>
        </p:txBody>
      </p:sp>
      <p:sp>
        <p:nvSpPr>
          <p:cNvPr id="5" name="Slide Number Placeholder 4"/>
          <p:cNvSpPr>
            <a:spLocks noGrp="1"/>
          </p:cNvSpPr>
          <p:nvPr>
            <p:ph type="sldNum" sz="quarter" idx="11"/>
          </p:nvPr>
        </p:nvSpPr>
        <p:spPr/>
        <p:txBody>
          <a:bodyPr/>
          <a:lstStyle/>
          <a:p>
            <a:fld id="{707FE137-0C1A-4C05-8B34-1D89C94DB814}" type="slidenum">
              <a:rPr lang="en-GB" smtClean="0"/>
              <a:pPr/>
              <a:t>13</a:t>
            </a:fld>
            <a:endParaRPr lang="en-GB"/>
          </a:p>
        </p:txBody>
      </p:sp>
    </p:spTree>
    <p:extLst>
      <p:ext uri="{BB962C8B-B14F-4D97-AF65-F5344CB8AC3E}">
        <p14:creationId xmlns:p14="http://schemas.microsoft.com/office/powerpoint/2010/main" val="4056538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a:t>Fleet Planning</a:t>
            </a:r>
            <a:endParaRPr lang="en-US"/>
          </a:p>
        </p:txBody>
      </p:sp>
      <p:sp>
        <p:nvSpPr>
          <p:cNvPr id="3" name="Content Placeholder 2"/>
          <p:cNvSpPr>
            <a:spLocks noGrp="1"/>
          </p:cNvSpPr>
          <p:nvPr>
            <p:ph idx="1"/>
          </p:nvPr>
        </p:nvSpPr>
        <p:spPr/>
        <p:txBody>
          <a:bodyPr/>
          <a:lstStyle/>
          <a:p>
            <a:pPr marL="285750" indent="-285750" algn="just">
              <a:lnSpc>
                <a:spcPct val="117000"/>
              </a:lnSpc>
              <a:spcBef>
                <a:spcPts val="600"/>
              </a:spcBef>
              <a:spcAft>
                <a:spcPts val="600"/>
              </a:spcAft>
              <a:buFont typeface="Arial" panose="020B0604020202020204" pitchFamily="34" charset="0"/>
              <a:buChar char="•"/>
            </a:pPr>
            <a:r>
              <a:rPr lang="en-GB" altLang="en-US" sz="2400"/>
              <a:t>Determination of appropriate capacity </a:t>
            </a:r>
            <a:r>
              <a:rPr lang="en-GB" sz="2400"/>
              <a:t>for the given demand and market conditions</a:t>
            </a:r>
          </a:p>
          <a:p>
            <a:pPr marL="285750" indent="-285750" algn="just">
              <a:lnSpc>
                <a:spcPct val="117000"/>
              </a:lnSpc>
              <a:spcBef>
                <a:spcPts val="600"/>
              </a:spcBef>
              <a:spcAft>
                <a:spcPts val="600"/>
              </a:spcAft>
              <a:buFont typeface="Arial" panose="020B0604020202020204" pitchFamily="34" charset="0"/>
              <a:buChar char="•"/>
            </a:pPr>
            <a:endParaRPr lang="en-GB"/>
          </a:p>
          <a:p>
            <a:pPr marL="285750" indent="-285750" algn="just">
              <a:lnSpc>
                <a:spcPct val="117000"/>
              </a:lnSpc>
              <a:spcBef>
                <a:spcPts val="600"/>
              </a:spcBef>
              <a:spcAft>
                <a:spcPts val="600"/>
              </a:spcAft>
              <a:buFont typeface="Arial" panose="020B0604020202020204" pitchFamily="34" charset="0"/>
              <a:buChar char="•"/>
            </a:pPr>
            <a:r>
              <a:rPr lang="en-GB" altLang="en-US" sz="2400"/>
              <a:t>Fleet development </a:t>
            </a:r>
            <a:endParaRPr lang="en-GB" altLang="en-US" sz="2400">
              <a:latin typeface="Times" pitchFamily="18" charset="0"/>
            </a:endParaRPr>
          </a:p>
          <a:p>
            <a:pPr lvl="1">
              <a:lnSpc>
                <a:spcPct val="117000"/>
              </a:lnSpc>
            </a:pPr>
            <a:r>
              <a:rPr lang="en-GB" altLang="en-US" sz="2000"/>
              <a:t>Airline policy</a:t>
            </a:r>
            <a:endParaRPr lang="en-GB" altLang="en-US" sz="2000">
              <a:latin typeface="Times" pitchFamily="18" charset="0"/>
            </a:endParaRPr>
          </a:p>
          <a:p>
            <a:pPr lvl="1">
              <a:lnSpc>
                <a:spcPct val="117000"/>
              </a:lnSpc>
            </a:pPr>
            <a:r>
              <a:rPr lang="en-GB" altLang="en-US" sz="2000"/>
              <a:t>Route network/network structure</a:t>
            </a:r>
            <a:endParaRPr lang="en-GB" altLang="en-US" sz="2000">
              <a:latin typeface="Times" pitchFamily="18" charset="0"/>
            </a:endParaRPr>
          </a:p>
          <a:p>
            <a:pPr lvl="1">
              <a:lnSpc>
                <a:spcPct val="117000"/>
              </a:lnSpc>
            </a:pPr>
            <a:r>
              <a:rPr lang="en-GB" altLang="en-US" sz="2000"/>
              <a:t>Market</a:t>
            </a:r>
            <a:endParaRPr lang="en-GB" altLang="en-US" sz="2000">
              <a:latin typeface="Times" pitchFamily="18" charset="0"/>
            </a:endParaRPr>
          </a:p>
          <a:p>
            <a:endParaRPr lang="en-GB"/>
          </a:p>
        </p:txBody>
      </p:sp>
      <p:sp>
        <p:nvSpPr>
          <p:cNvPr id="5" name="Slide Number Placeholder 4"/>
          <p:cNvSpPr>
            <a:spLocks noGrp="1"/>
          </p:cNvSpPr>
          <p:nvPr>
            <p:ph type="sldNum" sz="quarter" idx="11"/>
          </p:nvPr>
        </p:nvSpPr>
        <p:spPr/>
        <p:txBody>
          <a:bodyPr/>
          <a:lstStyle/>
          <a:p>
            <a:fld id="{707FE137-0C1A-4C05-8B34-1D89C94DB814}" type="slidenum">
              <a:rPr lang="en-GB" smtClean="0"/>
              <a:pPr/>
              <a:t>14</a:t>
            </a:fld>
            <a:endParaRPr lang="en-GB"/>
          </a:p>
        </p:txBody>
      </p:sp>
      <p:pic>
        <p:nvPicPr>
          <p:cNvPr id="6" name="Picture 2" descr="C:\Users\Slavica\SkyDrive\Dokumenti\Nastava\Bari\airline-operations-fleet-network-resul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9033" y="2557236"/>
            <a:ext cx="381000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01399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a:t>Fleet Planning</a:t>
            </a:r>
            <a:endParaRPr lang="en-US"/>
          </a:p>
        </p:txBody>
      </p:sp>
      <p:sp>
        <p:nvSpPr>
          <p:cNvPr id="3" name="Content Placeholder 2"/>
          <p:cNvSpPr>
            <a:spLocks noGrp="1"/>
          </p:cNvSpPr>
          <p:nvPr>
            <p:ph idx="1"/>
          </p:nvPr>
        </p:nvSpPr>
        <p:spPr/>
        <p:txBody>
          <a:bodyPr/>
          <a:lstStyle/>
          <a:p>
            <a:pPr marL="285750" indent="-285750" algn="just">
              <a:lnSpc>
                <a:spcPct val="117000"/>
              </a:lnSpc>
              <a:spcAft>
                <a:spcPts val="1200"/>
              </a:spcAft>
              <a:buFont typeface="Arial" panose="020B0604020202020204" pitchFamily="34" charset="0"/>
              <a:buChar char="•"/>
            </a:pPr>
            <a:r>
              <a:rPr lang="en-GB" sz="2400"/>
              <a:t>From fleet planning definition </a:t>
            </a:r>
            <a:r>
              <a:rPr lang="en-GB" sz="2400">
                <a:sym typeface="Symbol"/>
              </a:rPr>
              <a:t></a:t>
            </a:r>
          </a:p>
          <a:p>
            <a:pPr lvl="1" algn="just">
              <a:lnSpc>
                <a:spcPct val="117000"/>
              </a:lnSpc>
              <a:spcAft>
                <a:spcPts val="1200"/>
              </a:spcAft>
            </a:pPr>
            <a:r>
              <a:rPr lang="en-GB" sz="2000"/>
              <a:t>Fleet planning process + decision making + significant investment</a:t>
            </a:r>
          </a:p>
          <a:p>
            <a:pPr marL="285750" indent="-285750" algn="just">
              <a:lnSpc>
                <a:spcPct val="117000"/>
              </a:lnSpc>
              <a:spcAft>
                <a:spcPts val="1200"/>
              </a:spcAft>
              <a:buFont typeface="Arial" panose="020B0604020202020204" pitchFamily="34" charset="0"/>
              <a:buChar char="•"/>
            </a:pPr>
            <a:r>
              <a:rPr lang="en-GB" sz="2400"/>
              <a:t>It is important to understand</a:t>
            </a:r>
          </a:p>
          <a:p>
            <a:pPr lvl="1" algn="just">
              <a:lnSpc>
                <a:spcPct val="117000"/>
              </a:lnSpc>
              <a:spcAft>
                <a:spcPts val="1200"/>
              </a:spcAft>
            </a:pPr>
            <a:r>
              <a:rPr lang="en-GB" sz="2000"/>
              <a:t>Who the decision makers are</a:t>
            </a:r>
          </a:p>
          <a:p>
            <a:pPr lvl="1" algn="just">
              <a:lnSpc>
                <a:spcPct val="117000"/>
              </a:lnSpc>
              <a:spcAft>
                <a:spcPts val="1200"/>
              </a:spcAft>
            </a:pPr>
            <a:r>
              <a:rPr lang="en-GB" sz="2000"/>
              <a:t>Who manages the fleet</a:t>
            </a:r>
          </a:p>
        </p:txBody>
      </p:sp>
      <p:sp>
        <p:nvSpPr>
          <p:cNvPr id="5" name="Slide Number Placeholder 4"/>
          <p:cNvSpPr>
            <a:spLocks noGrp="1"/>
          </p:cNvSpPr>
          <p:nvPr>
            <p:ph type="sldNum" sz="quarter" idx="11"/>
          </p:nvPr>
        </p:nvSpPr>
        <p:spPr/>
        <p:txBody>
          <a:bodyPr/>
          <a:lstStyle/>
          <a:p>
            <a:fld id="{707FE137-0C1A-4C05-8B34-1D89C94DB814}" type="slidenum">
              <a:rPr lang="en-GB" smtClean="0"/>
              <a:pPr/>
              <a:t>15</a:t>
            </a:fld>
            <a:endParaRPr lang="en-GB"/>
          </a:p>
        </p:txBody>
      </p:sp>
    </p:spTree>
    <p:extLst>
      <p:ext uri="{BB962C8B-B14F-4D97-AF65-F5344CB8AC3E}">
        <p14:creationId xmlns:p14="http://schemas.microsoft.com/office/powerpoint/2010/main" val="93379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err="1"/>
              <a:t>The</a:t>
            </a:r>
            <a:r>
              <a:rPr lang="sr-Latn-RS"/>
              <a:t> </a:t>
            </a:r>
            <a:r>
              <a:rPr lang="sr-Latn-RS" err="1"/>
              <a:t>Management</a:t>
            </a:r>
            <a:r>
              <a:rPr lang="sr-Latn-RS"/>
              <a:t> </a:t>
            </a:r>
            <a:r>
              <a:rPr lang="sr-Latn-RS" err="1"/>
              <a:t>and</a:t>
            </a:r>
            <a:r>
              <a:rPr lang="sr-Latn-RS"/>
              <a:t> </a:t>
            </a:r>
            <a:r>
              <a:rPr lang="sr-Latn-RS" err="1"/>
              <a:t>Decision</a:t>
            </a:r>
            <a:r>
              <a:rPr lang="sr-Latn-RS"/>
              <a:t> </a:t>
            </a:r>
            <a:r>
              <a:rPr lang="sr-Latn-RS" err="1"/>
              <a:t>Process</a:t>
            </a:r>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16</a:t>
            </a:fld>
            <a:endParaRPr lang="en-GB"/>
          </a:p>
        </p:txBody>
      </p:sp>
      <p:graphicFrame>
        <p:nvGraphicFramePr>
          <p:cNvPr id="6" name="Content Placeholder 3"/>
          <p:cNvGraphicFramePr>
            <a:graphicFrameLocks/>
          </p:cNvGraphicFramePr>
          <p:nvPr>
            <p:extLst>
              <p:ext uri="{D42A27DB-BD31-4B8C-83A1-F6EECF244321}">
                <p14:modId xmlns:p14="http://schemas.microsoft.com/office/powerpoint/2010/main" val="2376073976"/>
              </p:ext>
            </p:extLst>
          </p:nvPr>
        </p:nvGraphicFramePr>
        <p:xfrm>
          <a:off x="1357290" y="1928802"/>
          <a:ext cx="6429420" cy="41434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8020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4C387036-8876-4EDC-8C93-6EB6183B56E7}"/>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D5184E67-51DD-4A3A-918D-5B6B0F1D2FE5}"/>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graphicEl>
                                              <a:dgm id="{76167E49-9B97-4CB3-942B-82B5850C4619}"/>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graphicEl>
                                              <a:dgm id="{6617E115-5CFA-4F1C-9175-1A8649782C28}"/>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graphicEl>
                                              <a:dgm id="{E224C751-F816-4FAD-950D-3BEBBA1A567E}"/>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C32E9856-8959-4387-9FAF-D7B3E55804C2}"/>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graphicEl>
                                              <a:dgm id="{4F7DC766-3116-4096-A3EE-5EADC3CEFCC5}"/>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t>Pilots</a:t>
            </a:r>
            <a:endParaRPr lang="en-US"/>
          </a:p>
        </p:txBody>
      </p:sp>
      <p:sp>
        <p:nvSpPr>
          <p:cNvPr id="5" name="Content Placeholder 4"/>
          <p:cNvSpPr>
            <a:spLocks noGrp="1"/>
          </p:cNvSpPr>
          <p:nvPr>
            <p:ph idx="1"/>
          </p:nvPr>
        </p:nvSpPr>
        <p:spPr/>
        <p:txBody>
          <a:bodyPr/>
          <a:lstStyle/>
          <a:p>
            <a:pPr marL="457200" lvl="1" indent="0" algn="just">
              <a:lnSpc>
                <a:spcPct val="117000"/>
              </a:lnSpc>
              <a:spcAft>
                <a:spcPts val="1200"/>
              </a:spcAft>
              <a:buNone/>
            </a:pPr>
            <a:r>
              <a:rPr lang="en-GB" sz="2000"/>
              <a:t>It is important to note that pilots have traditionally been involved in the decision making processes carried out by the airlines.</a:t>
            </a:r>
          </a:p>
          <a:p>
            <a:pPr lvl="1" algn="just">
              <a:lnSpc>
                <a:spcPct val="117000"/>
              </a:lnSpc>
              <a:spcAft>
                <a:spcPts val="1200"/>
              </a:spcAft>
            </a:pPr>
            <a:r>
              <a:rPr lang="en-GB" sz="2000"/>
              <a:t>They were asked about aircraft acquisition</a:t>
            </a:r>
          </a:p>
          <a:p>
            <a:pPr lvl="1" algn="just">
              <a:lnSpc>
                <a:spcPct val="117000"/>
              </a:lnSpc>
              <a:spcAft>
                <a:spcPts val="1200"/>
              </a:spcAft>
            </a:pPr>
            <a:r>
              <a:rPr lang="en-GB" sz="2000"/>
              <a:t>How they manage the aircraft</a:t>
            </a:r>
          </a:p>
          <a:p>
            <a:endParaRPr lang="en-US"/>
          </a:p>
        </p:txBody>
      </p:sp>
      <p:sp>
        <p:nvSpPr>
          <p:cNvPr id="4" name="Slide Number Placeholder 3"/>
          <p:cNvSpPr>
            <a:spLocks noGrp="1"/>
          </p:cNvSpPr>
          <p:nvPr>
            <p:ph type="sldNum" sz="quarter" idx="11"/>
          </p:nvPr>
        </p:nvSpPr>
        <p:spPr/>
        <p:txBody>
          <a:bodyPr/>
          <a:lstStyle/>
          <a:p>
            <a:fld id="{707FE137-0C1A-4C05-8B34-1D89C94DB814}" type="slidenum">
              <a:rPr lang="en-GB" smtClean="0"/>
              <a:pPr/>
              <a:t>17</a:t>
            </a:fld>
            <a:endParaRPr lang="en-GB"/>
          </a:p>
        </p:txBody>
      </p:sp>
    </p:spTree>
    <p:extLst>
      <p:ext uri="{BB962C8B-B14F-4D97-AF65-F5344CB8AC3E}">
        <p14:creationId xmlns:p14="http://schemas.microsoft.com/office/powerpoint/2010/main" val="28198014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t>Engineers</a:t>
            </a:r>
            <a:endParaRPr lang="en-US"/>
          </a:p>
        </p:txBody>
      </p:sp>
      <p:sp>
        <p:nvSpPr>
          <p:cNvPr id="3" name="Content Placeholder 2"/>
          <p:cNvSpPr>
            <a:spLocks noGrp="1"/>
          </p:cNvSpPr>
          <p:nvPr>
            <p:ph idx="1"/>
          </p:nvPr>
        </p:nvSpPr>
        <p:spPr/>
        <p:txBody>
          <a:bodyPr>
            <a:normAutofit lnSpcReduction="10000"/>
          </a:bodyPr>
          <a:lstStyle/>
          <a:p>
            <a:pPr marL="285750" indent="-285750" algn="just">
              <a:spcBef>
                <a:spcPts val="0"/>
              </a:spcBef>
              <a:buFont typeface="Arial" panose="020B0604020202020204" pitchFamily="34" charset="0"/>
              <a:buChar char="•"/>
            </a:pPr>
            <a:r>
              <a:rPr lang="en-GB" sz="2400"/>
              <a:t>A vitally important part of the process was input from the airlines engineers, representing the majority of the staff in the airline’s planning departments</a:t>
            </a:r>
          </a:p>
          <a:p>
            <a:pPr marL="285750" indent="-285750" algn="just">
              <a:spcBef>
                <a:spcPts val="0"/>
              </a:spcBef>
              <a:buFont typeface="Arial" panose="020B0604020202020204" pitchFamily="34" charset="0"/>
              <a:buChar char="•"/>
            </a:pPr>
            <a:r>
              <a:rPr lang="en-GB" sz="2400"/>
              <a:t>While making decisions related to fleet planning, engineers</a:t>
            </a:r>
          </a:p>
          <a:p>
            <a:pPr marL="1028700" lvl="1" algn="just">
              <a:lnSpc>
                <a:spcPct val="127000"/>
              </a:lnSpc>
              <a:spcBef>
                <a:spcPts val="0"/>
              </a:spcBef>
              <a:buFont typeface="Arial" panose="020B0604020202020204" pitchFamily="34" charset="0"/>
              <a:buChar char="•"/>
            </a:pPr>
            <a:r>
              <a:rPr lang="en-GB" sz="2000"/>
              <a:t>Evaluate the available aircraft</a:t>
            </a:r>
          </a:p>
          <a:p>
            <a:pPr marL="1028700" lvl="1" algn="just">
              <a:lnSpc>
                <a:spcPct val="127000"/>
              </a:lnSpc>
              <a:spcBef>
                <a:spcPts val="0"/>
              </a:spcBef>
              <a:buFont typeface="Arial" panose="020B0604020202020204" pitchFamily="34" charset="0"/>
              <a:buChar char="•"/>
            </a:pPr>
            <a:r>
              <a:rPr lang="en-GB" sz="2000"/>
              <a:t>Research aircraft take-off and </a:t>
            </a:r>
            <a:r>
              <a:rPr lang="en-GB" sz="2000" err="1"/>
              <a:t>en</a:t>
            </a:r>
            <a:r>
              <a:rPr lang="en-GB" sz="2000"/>
              <a:t>-route performance</a:t>
            </a:r>
          </a:p>
          <a:p>
            <a:pPr marL="1028700" lvl="1" algn="just">
              <a:lnSpc>
                <a:spcPct val="127000"/>
              </a:lnSpc>
              <a:spcBef>
                <a:spcPts val="0"/>
              </a:spcBef>
              <a:buFont typeface="Arial" panose="020B0604020202020204" pitchFamily="34" charset="0"/>
              <a:buChar char="•"/>
            </a:pPr>
            <a:r>
              <a:rPr lang="en-GB" sz="2000"/>
              <a:t>Check compatibility with airports to be flown </a:t>
            </a:r>
          </a:p>
          <a:p>
            <a:pPr marL="1028700" lvl="1" algn="just">
              <a:lnSpc>
                <a:spcPct val="127000"/>
              </a:lnSpc>
              <a:spcBef>
                <a:spcPts val="0"/>
              </a:spcBef>
              <a:buFont typeface="Arial" panose="020B0604020202020204" pitchFamily="34" charset="0"/>
              <a:buChar char="•"/>
            </a:pPr>
            <a:r>
              <a:rPr lang="en-GB" sz="2000"/>
              <a:t>Check the system reliability, as well as maintenance requirements </a:t>
            </a:r>
          </a:p>
          <a:p>
            <a:pPr marL="285750" indent="-285750" algn="just">
              <a:lnSpc>
                <a:spcPct val="127000"/>
              </a:lnSpc>
              <a:spcBef>
                <a:spcPts val="0"/>
              </a:spcBef>
              <a:buFont typeface="Arial" panose="020B0604020202020204" pitchFamily="34" charset="0"/>
              <a:buChar char="•"/>
            </a:pPr>
            <a:r>
              <a:rPr lang="en-GB" sz="2400"/>
              <a:t>This approach led to a optimum and technically justified decision </a:t>
            </a:r>
          </a:p>
        </p:txBody>
      </p:sp>
      <p:sp>
        <p:nvSpPr>
          <p:cNvPr id="5" name="Slide Number Placeholder 4"/>
          <p:cNvSpPr>
            <a:spLocks noGrp="1"/>
          </p:cNvSpPr>
          <p:nvPr>
            <p:ph type="sldNum" sz="quarter" idx="11"/>
          </p:nvPr>
        </p:nvSpPr>
        <p:spPr/>
        <p:txBody>
          <a:bodyPr/>
          <a:lstStyle/>
          <a:p>
            <a:fld id="{707FE137-0C1A-4C05-8B34-1D89C94DB814}" type="slidenum">
              <a:rPr lang="en-GB" smtClean="0"/>
              <a:pPr/>
              <a:t>18</a:t>
            </a:fld>
            <a:endParaRPr lang="en-GB"/>
          </a:p>
        </p:txBody>
      </p:sp>
    </p:spTree>
    <p:extLst>
      <p:ext uri="{BB962C8B-B14F-4D97-AF65-F5344CB8AC3E}">
        <p14:creationId xmlns:p14="http://schemas.microsoft.com/office/powerpoint/2010/main" val="3123947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err="1"/>
              <a:t>Expertise</a:t>
            </a:r>
            <a:r>
              <a:rPr lang="sr-Latn-RS"/>
              <a:t> from Marketing </a:t>
            </a:r>
            <a:r>
              <a:rPr lang="sr-Latn-RS" err="1"/>
              <a:t>and</a:t>
            </a:r>
            <a:r>
              <a:rPr lang="sr-Latn-RS"/>
              <a:t> </a:t>
            </a:r>
            <a:r>
              <a:rPr lang="sr-Latn-RS" err="1"/>
              <a:t>Finance</a:t>
            </a:r>
            <a:endParaRPr lang="en-US"/>
          </a:p>
        </p:txBody>
      </p:sp>
      <p:sp>
        <p:nvSpPr>
          <p:cNvPr id="3" name="Content Placeholder 2"/>
          <p:cNvSpPr>
            <a:spLocks noGrp="1"/>
          </p:cNvSpPr>
          <p:nvPr>
            <p:ph idx="1"/>
          </p:nvPr>
        </p:nvSpPr>
        <p:spPr/>
        <p:txBody>
          <a:bodyPr>
            <a:normAutofit/>
          </a:bodyPr>
          <a:lstStyle/>
          <a:p>
            <a:pPr marL="285750" indent="-285750" algn="just">
              <a:lnSpc>
                <a:spcPct val="117000"/>
              </a:lnSpc>
              <a:spcAft>
                <a:spcPts val="1200"/>
              </a:spcAft>
              <a:buFont typeface="Arial" panose="020B0604020202020204" pitchFamily="34" charset="0"/>
              <a:buChar char="•"/>
            </a:pPr>
            <a:r>
              <a:rPr lang="en-GB" sz="2400"/>
              <a:t>Deregulation </a:t>
            </a:r>
            <a:r>
              <a:rPr lang="en-GB" sz="2400">
                <a:sym typeface="Symbol"/>
              </a:rPr>
              <a:t> </a:t>
            </a:r>
            <a:r>
              <a:rPr lang="en-GB" sz="2400"/>
              <a:t>market changes in the airline industry </a:t>
            </a:r>
            <a:r>
              <a:rPr lang="en-GB" sz="2400">
                <a:sym typeface="Symbol"/>
              </a:rPr>
              <a:t> </a:t>
            </a:r>
            <a:r>
              <a:rPr lang="en-GB" sz="2400"/>
              <a:t>airlines started to work in accordance with air travel demand and supply </a:t>
            </a:r>
            <a:r>
              <a:rPr lang="en-GB" sz="2400">
                <a:sym typeface="Symbol"/>
              </a:rPr>
              <a:t></a:t>
            </a:r>
            <a:r>
              <a:rPr lang="en-GB" sz="2400"/>
              <a:t> fleet planning approach changes</a:t>
            </a:r>
          </a:p>
          <a:p>
            <a:pPr marL="285750" indent="-285750" algn="just">
              <a:lnSpc>
                <a:spcPct val="117000"/>
              </a:lnSpc>
              <a:spcAft>
                <a:spcPts val="1200"/>
              </a:spcAft>
              <a:buFont typeface="Arial" panose="020B0604020202020204" pitchFamily="34" charset="0"/>
              <a:buChar char="•"/>
            </a:pPr>
            <a:r>
              <a:rPr lang="en-GB" sz="2400"/>
              <a:t>As time progressed the importance of  engineers in the decision making process reduced and introduced experts in the field of marketing and  finance </a:t>
            </a:r>
          </a:p>
          <a:p>
            <a:pPr marL="1028700" lvl="1" algn="just">
              <a:lnSpc>
                <a:spcPct val="117000"/>
              </a:lnSpc>
              <a:spcAft>
                <a:spcPts val="1200"/>
              </a:spcAft>
              <a:buFont typeface="Arial" panose="020B0604020202020204" pitchFamily="34" charset="0"/>
              <a:buChar char="•"/>
            </a:pPr>
            <a:r>
              <a:rPr lang="en-GB" sz="2000"/>
              <a:t>Security and safety must be at the required level – that is the imperative</a:t>
            </a:r>
          </a:p>
          <a:p>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19</a:t>
            </a:fld>
            <a:endParaRPr lang="en-GB"/>
          </a:p>
        </p:txBody>
      </p:sp>
    </p:spTree>
    <p:extLst>
      <p:ext uri="{BB962C8B-B14F-4D97-AF65-F5344CB8AC3E}">
        <p14:creationId xmlns:p14="http://schemas.microsoft.com/office/powerpoint/2010/main" val="2162095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t>Planning in Air Transportation</a:t>
            </a:r>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2</a:t>
            </a:fld>
            <a:endParaRPr lang="en-GB"/>
          </a:p>
        </p:txBody>
      </p:sp>
      <p:pic>
        <p:nvPicPr>
          <p:cNvPr id="8" name="Picture 41" descr="https://encrypted-tbn1.gstatic.com/images?q=tbn:ANd9GcQL2k_H7gcq-0vbHC2o6rmjQB8BaQG5_k45d_lVWC2uZHVRBp2m"/>
          <p:cNvPicPr>
            <a:picLocks noChangeAspect="1" noChangeArrowheads="1"/>
          </p:cNvPicPr>
          <p:nvPr/>
        </p:nvPicPr>
        <p:blipFill>
          <a:blip r:embed="rId2" cstate="print"/>
          <a:srcRect/>
          <a:stretch>
            <a:fillRect/>
          </a:stretch>
        </p:blipFill>
        <p:spPr bwMode="auto">
          <a:xfrm>
            <a:off x="6706114" y="3967004"/>
            <a:ext cx="2411760" cy="1118180"/>
          </a:xfrm>
          <a:prstGeom prst="rect">
            <a:avLst/>
          </a:prstGeom>
          <a:noFill/>
        </p:spPr>
      </p:pic>
      <p:graphicFrame>
        <p:nvGraphicFramePr>
          <p:cNvPr id="9" name="Diagram 8"/>
          <p:cNvGraphicFramePr/>
          <p:nvPr>
            <p:extLst>
              <p:ext uri="{D42A27DB-BD31-4B8C-83A1-F6EECF244321}">
                <p14:modId xmlns:p14="http://schemas.microsoft.com/office/powerpoint/2010/main" val="1056682999"/>
              </p:ext>
            </p:extLst>
          </p:nvPr>
        </p:nvGraphicFramePr>
        <p:xfrm>
          <a:off x="657442" y="2060848"/>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34" descr="C:\Users\Babic\AppData\Local\Microsoft\Windows\Temporary Internet Files\Content.IE5\6DBEIMYL\airplane-154271_640[1].png"/>
          <p:cNvPicPr>
            <a:picLocks noChangeAspect="1" noChangeArrowheads="1"/>
          </p:cNvPicPr>
          <p:nvPr/>
        </p:nvPicPr>
        <p:blipFill>
          <a:blip r:embed="rId8" cstate="print">
            <a:duotone>
              <a:schemeClr val="accent2">
                <a:shade val="45000"/>
                <a:satMod val="135000"/>
              </a:schemeClr>
              <a:prstClr val="white"/>
            </a:duotone>
          </a:blip>
          <a:srcRect/>
          <a:stretch>
            <a:fillRect/>
          </a:stretch>
        </p:blipFill>
        <p:spPr bwMode="auto">
          <a:xfrm>
            <a:off x="6850130" y="3212976"/>
            <a:ext cx="413058" cy="405313"/>
          </a:xfrm>
          <a:prstGeom prst="rect">
            <a:avLst/>
          </a:prstGeom>
          <a:noFill/>
        </p:spPr>
      </p:pic>
      <p:pic>
        <p:nvPicPr>
          <p:cNvPr id="11" name="Picture 34" descr="C:\Users\Babic\AppData\Local\Microsoft\Windows\Temporary Internet Files\Content.IE5\6DBEIMYL\airplane-154271_640[1].png"/>
          <p:cNvPicPr>
            <a:picLocks noChangeAspect="1" noChangeArrowheads="1"/>
          </p:cNvPicPr>
          <p:nvPr/>
        </p:nvPicPr>
        <p:blipFill>
          <a:blip r:embed="rId9" cstate="print">
            <a:duotone>
              <a:schemeClr val="accent2">
                <a:shade val="45000"/>
                <a:satMod val="135000"/>
              </a:schemeClr>
              <a:prstClr val="white"/>
            </a:duotone>
          </a:blip>
          <a:srcRect/>
          <a:stretch>
            <a:fillRect/>
          </a:stretch>
        </p:blipFill>
        <p:spPr bwMode="auto">
          <a:xfrm>
            <a:off x="7371127" y="3140968"/>
            <a:ext cx="559123" cy="548640"/>
          </a:xfrm>
          <a:prstGeom prst="rect">
            <a:avLst/>
          </a:prstGeom>
          <a:noFill/>
        </p:spPr>
      </p:pic>
      <p:pic>
        <p:nvPicPr>
          <p:cNvPr id="12" name="Picture 34" descr="C:\Users\Babic\AppData\Local\Microsoft\Windows\Temporary Internet Files\Content.IE5\6DBEIMYL\airplane-154271_640[1].png"/>
          <p:cNvPicPr>
            <a:picLocks noChangeAspect="1" noChangeArrowheads="1"/>
          </p:cNvPicPr>
          <p:nvPr/>
        </p:nvPicPr>
        <p:blipFill>
          <a:blip r:embed="rId10" cstate="print">
            <a:duotone>
              <a:schemeClr val="accent2">
                <a:shade val="45000"/>
                <a:satMod val="135000"/>
              </a:schemeClr>
              <a:prstClr val="white"/>
            </a:duotone>
          </a:blip>
          <a:srcRect/>
          <a:stretch>
            <a:fillRect/>
          </a:stretch>
        </p:blipFill>
        <p:spPr bwMode="auto">
          <a:xfrm>
            <a:off x="8002258" y="3068960"/>
            <a:ext cx="745497" cy="731520"/>
          </a:xfrm>
          <a:prstGeom prst="rect">
            <a:avLst/>
          </a:prstGeom>
          <a:noFill/>
        </p:spPr>
      </p:pic>
      <p:pic>
        <p:nvPicPr>
          <p:cNvPr id="13" name="Picture 35" descr="C:\Users\Babic\AppData\Local\Microsoft\Windows\Temporary Internet Files\Content.IE5\YP9PZERX\1000px-Blue_globe_icon.svg[1].png"/>
          <p:cNvPicPr>
            <a:picLocks noChangeAspect="1" noChangeArrowheads="1"/>
          </p:cNvPicPr>
          <p:nvPr/>
        </p:nvPicPr>
        <p:blipFill>
          <a:blip r:embed="rId11" cstate="print">
            <a:duotone>
              <a:schemeClr val="accent1">
                <a:shade val="45000"/>
                <a:satMod val="135000"/>
              </a:schemeClr>
              <a:prstClr val="white"/>
            </a:duotone>
          </a:blip>
          <a:srcRect/>
          <a:stretch>
            <a:fillRect/>
          </a:stretch>
        </p:blipFill>
        <p:spPr bwMode="auto">
          <a:xfrm>
            <a:off x="7138162" y="5373216"/>
            <a:ext cx="606140" cy="620688"/>
          </a:xfrm>
          <a:prstGeom prst="rect">
            <a:avLst/>
          </a:prstGeom>
          <a:noFill/>
        </p:spPr>
      </p:pic>
      <p:pic>
        <p:nvPicPr>
          <p:cNvPr id="14" name="Picture 35" descr="C:\Users\Babic\AppData\Local\Microsoft\Windows\Temporary Internet Files\Content.IE5\YP9PZERX\1000px-Blue_globe_icon.svg[1].png"/>
          <p:cNvPicPr>
            <a:picLocks noChangeAspect="1" noChangeArrowheads="1"/>
          </p:cNvPicPr>
          <p:nvPr/>
        </p:nvPicPr>
        <p:blipFill>
          <a:blip r:embed="rId12" cstate="print">
            <a:duotone>
              <a:schemeClr val="accent1">
                <a:shade val="45000"/>
                <a:satMod val="135000"/>
              </a:schemeClr>
              <a:prstClr val="white"/>
            </a:duotone>
          </a:blip>
          <a:srcRect/>
          <a:stretch>
            <a:fillRect/>
          </a:stretch>
        </p:blipFill>
        <p:spPr bwMode="auto">
          <a:xfrm>
            <a:off x="8253778" y="5157192"/>
            <a:ext cx="864096" cy="884835"/>
          </a:xfrm>
          <a:prstGeom prst="rect">
            <a:avLst/>
          </a:prstGeom>
          <a:noFill/>
        </p:spPr>
      </p:pic>
      <p:pic>
        <p:nvPicPr>
          <p:cNvPr id="15" name="Picture 43" descr="Резултат слика за airport planning"/>
          <p:cNvPicPr>
            <a:picLocks noChangeAspect="1" noChangeArrowheads="1"/>
          </p:cNvPicPr>
          <p:nvPr/>
        </p:nvPicPr>
        <p:blipFill>
          <a:blip r:embed="rId13" cstate="print"/>
          <a:srcRect/>
          <a:stretch>
            <a:fillRect/>
          </a:stretch>
        </p:blipFill>
        <p:spPr bwMode="auto">
          <a:xfrm>
            <a:off x="7066154" y="1916832"/>
            <a:ext cx="1809925" cy="1052712"/>
          </a:xfrm>
          <a:prstGeom prst="rect">
            <a:avLst/>
          </a:prstGeom>
          <a:noFill/>
        </p:spPr>
      </p:pic>
    </p:spTree>
    <p:extLst>
      <p:ext uri="{BB962C8B-B14F-4D97-AF65-F5344CB8AC3E}">
        <p14:creationId xmlns:p14="http://schemas.microsoft.com/office/powerpoint/2010/main" val="14406264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t>Experts from Marketing </a:t>
            </a:r>
            <a:r>
              <a:rPr lang="sr-Latn-RS" err="1"/>
              <a:t>and</a:t>
            </a:r>
            <a:r>
              <a:rPr lang="sr-Latn-RS"/>
              <a:t> </a:t>
            </a:r>
            <a:r>
              <a:rPr lang="sr-Latn-RS" err="1"/>
              <a:t>Finance</a:t>
            </a:r>
            <a:endParaRPr lang="en-US"/>
          </a:p>
        </p:txBody>
      </p:sp>
      <p:sp>
        <p:nvSpPr>
          <p:cNvPr id="3" name="Content Placeholder 2"/>
          <p:cNvSpPr>
            <a:spLocks noGrp="1"/>
          </p:cNvSpPr>
          <p:nvPr>
            <p:ph idx="1"/>
          </p:nvPr>
        </p:nvSpPr>
        <p:spPr/>
        <p:txBody>
          <a:bodyPr>
            <a:normAutofit/>
          </a:bodyPr>
          <a:lstStyle/>
          <a:p>
            <a:pPr marL="285750" indent="-285750" algn="just">
              <a:lnSpc>
                <a:spcPct val="117000"/>
              </a:lnSpc>
              <a:spcAft>
                <a:spcPts val="1200"/>
              </a:spcAft>
              <a:buFont typeface="Arial" panose="020B0604020202020204" pitchFamily="34" charset="0"/>
              <a:buChar char="•"/>
            </a:pPr>
            <a:r>
              <a:rPr lang="en-GB" sz="2400"/>
              <a:t>The aviation market is highly volatile due to a wide range of economic, geo-political. Environment and social factors.</a:t>
            </a:r>
          </a:p>
          <a:p>
            <a:pPr marL="285750" indent="-285750" algn="just">
              <a:lnSpc>
                <a:spcPct val="117000"/>
              </a:lnSpc>
              <a:spcAft>
                <a:spcPts val="1200"/>
              </a:spcAft>
              <a:buFont typeface="Arial" panose="020B0604020202020204" pitchFamily="34" charset="0"/>
              <a:buChar char="•"/>
            </a:pPr>
            <a:r>
              <a:rPr lang="en-GB" sz="2400"/>
              <a:t>Airlines are required to adapt to new conditions in order to survive in a very competitive market</a:t>
            </a:r>
          </a:p>
          <a:p>
            <a:pPr marL="285750" indent="-285750" algn="just">
              <a:lnSpc>
                <a:spcPct val="117000"/>
              </a:lnSpc>
              <a:spcAft>
                <a:spcPts val="1200"/>
              </a:spcAft>
              <a:buFont typeface="Arial" panose="020B0604020202020204" pitchFamily="34" charset="0"/>
              <a:buChar char="•"/>
            </a:pPr>
            <a:r>
              <a:rPr lang="en-GB" sz="2400"/>
              <a:t>The airline's business is profit oriented, rather than technically oriented</a:t>
            </a:r>
            <a:endParaRPr lang="en-GB">
              <a:solidFill>
                <a:srgbClr val="FF0000"/>
              </a:solidFill>
            </a:endParaRPr>
          </a:p>
          <a:p>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20</a:t>
            </a:fld>
            <a:endParaRPr lang="en-GB"/>
          </a:p>
        </p:txBody>
      </p:sp>
    </p:spTree>
    <p:extLst>
      <p:ext uri="{BB962C8B-B14F-4D97-AF65-F5344CB8AC3E}">
        <p14:creationId xmlns:p14="http://schemas.microsoft.com/office/powerpoint/2010/main" val="122174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Teams</a:t>
            </a:r>
            <a:r>
              <a:rPr lang="sr-Latn-RS" dirty="0"/>
              <a:t> </a:t>
            </a:r>
            <a:r>
              <a:rPr lang="sr-Latn-RS" dirty="0" err="1"/>
              <a:t>of</a:t>
            </a:r>
            <a:r>
              <a:rPr lang="sr-Latn-RS" dirty="0"/>
              <a:t> </a:t>
            </a:r>
            <a:r>
              <a:rPr lang="en-GB" dirty="0"/>
              <a:t>Experts</a:t>
            </a:r>
          </a:p>
        </p:txBody>
      </p:sp>
      <p:sp>
        <p:nvSpPr>
          <p:cNvPr id="3" name="Content Placeholder 2"/>
          <p:cNvSpPr>
            <a:spLocks noGrp="1"/>
          </p:cNvSpPr>
          <p:nvPr>
            <p:ph idx="1"/>
          </p:nvPr>
        </p:nvSpPr>
        <p:spPr/>
        <p:txBody>
          <a:bodyPr>
            <a:normAutofit/>
          </a:bodyPr>
          <a:lstStyle/>
          <a:p>
            <a:pPr marL="285750" indent="-285750" algn="just">
              <a:spcAft>
                <a:spcPts val="1200"/>
              </a:spcAft>
              <a:buFont typeface="Arial" panose="020B0604020202020204" pitchFamily="34" charset="0"/>
              <a:buChar char="•"/>
            </a:pPr>
            <a:r>
              <a:rPr lang="en-GB" sz="2400" dirty="0"/>
              <a:t>Successful Decision making </a:t>
            </a:r>
            <a:r>
              <a:rPr lang="en-GB" sz="2400" dirty="0">
                <a:sym typeface="Symbol"/>
              </a:rPr>
              <a:t> synergy of </a:t>
            </a:r>
            <a:r>
              <a:rPr lang="en-GB" sz="2400" dirty="0"/>
              <a:t>teams and experts</a:t>
            </a:r>
          </a:p>
          <a:p>
            <a:pPr lvl="1" algn="just">
              <a:spcBef>
                <a:spcPts val="0"/>
              </a:spcBef>
              <a:spcAft>
                <a:spcPts val="600"/>
              </a:spcAft>
            </a:pPr>
            <a:r>
              <a:rPr lang="en-GB" sz="2000" dirty="0"/>
              <a:t>Determine route structures</a:t>
            </a:r>
          </a:p>
          <a:p>
            <a:pPr lvl="1" algn="just">
              <a:spcBef>
                <a:spcPts val="0"/>
              </a:spcBef>
              <a:spcAft>
                <a:spcPts val="600"/>
              </a:spcAft>
            </a:pPr>
            <a:r>
              <a:rPr lang="en-GB" sz="2000" dirty="0"/>
              <a:t>Determine fare policy </a:t>
            </a:r>
          </a:p>
          <a:p>
            <a:pPr lvl="1" algn="just">
              <a:spcBef>
                <a:spcPts val="0"/>
              </a:spcBef>
              <a:spcAft>
                <a:spcPts val="600"/>
              </a:spcAft>
            </a:pPr>
            <a:r>
              <a:rPr lang="en-GB" sz="2000" dirty="0"/>
              <a:t>Create airline brand </a:t>
            </a:r>
          </a:p>
          <a:p>
            <a:pPr lvl="1" algn="just">
              <a:spcBef>
                <a:spcPts val="0"/>
              </a:spcBef>
              <a:spcAft>
                <a:spcPts val="600"/>
              </a:spcAft>
            </a:pPr>
            <a:r>
              <a:rPr lang="en-GB" sz="2000" dirty="0"/>
              <a:t>Control the finance </a:t>
            </a:r>
          </a:p>
          <a:p>
            <a:pPr lvl="1" algn="just">
              <a:spcBef>
                <a:spcPts val="0"/>
              </a:spcBef>
              <a:spcAft>
                <a:spcPts val="600"/>
              </a:spcAft>
            </a:pPr>
            <a:r>
              <a:rPr lang="en-GB" sz="2000" dirty="0"/>
              <a:t>Determine investment levels</a:t>
            </a:r>
          </a:p>
          <a:p>
            <a:pPr lvl="1" algn="just">
              <a:spcBef>
                <a:spcPts val="0"/>
              </a:spcBef>
              <a:spcAft>
                <a:spcPts val="600"/>
              </a:spcAft>
            </a:pPr>
            <a:r>
              <a:rPr lang="en-GB" sz="2000" dirty="0"/>
              <a:t>Determine sources of funds, and </a:t>
            </a:r>
          </a:p>
          <a:p>
            <a:pPr lvl="1" algn="just">
              <a:spcBef>
                <a:spcPts val="0"/>
              </a:spcBef>
              <a:spcAft>
                <a:spcPts val="600"/>
              </a:spcAft>
            </a:pPr>
            <a:r>
              <a:rPr lang="en-GB" sz="2000" dirty="0"/>
              <a:t>Manage finances</a:t>
            </a:r>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21</a:t>
            </a:fld>
            <a:endParaRPr lang="en-GB"/>
          </a:p>
        </p:txBody>
      </p:sp>
    </p:spTree>
    <p:extLst>
      <p:ext uri="{BB962C8B-B14F-4D97-AF65-F5344CB8AC3E}">
        <p14:creationId xmlns:p14="http://schemas.microsoft.com/office/powerpoint/2010/main" val="24090994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Teams</a:t>
            </a:r>
            <a:r>
              <a:rPr lang="sr-Latn-RS" dirty="0"/>
              <a:t> </a:t>
            </a:r>
            <a:r>
              <a:rPr lang="sr-Latn-RS" dirty="0" err="1"/>
              <a:t>of</a:t>
            </a:r>
            <a:r>
              <a:rPr lang="sr-Latn-RS" dirty="0"/>
              <a:t> </a:t>
            </a:r>
            <a:r>
              <a:rPr lang="sr-Latn-RS" dirty="0" err="1"/>
              <a:t>Experts</a:t>
            </a:r>
            <a:endParaRPr lang="en-US" dirty="0"/>
          </a:p>
        </p:txBody>
      </p:sp>
      <p:sp>
        <p:nvSpPr>
          <p:cNvPr id="3" name="Content Placeholder 2"/>
          <p:cNvSpPr>
            <a:spLocks noGrp="1"/>
          </p:cNvSpPr>
          <p:nvPr>
            <p:ph idx="1"/>
          </p:nvPr>
        </p:nvSpPr>
        <p:spPr/>
        <p:txBody>
          <a:bodyPr>
            <a:normAutofit/>
          </a:bodyPr>
          <a:lstStyle/>
          <a:p>
            <a:pPr marL="285750" indent="-285750" algn="just">
              <a:lnSpc>
                <a:spcPct val="117000"/>
              </a:lnSpc>
              <a:spcBef>
                <a:spcPts val="0"/>
              </a:spcBef>
              <a:spcAft>
                <a:spcPts val="600"/>
              </a:spcAft>
              <a:buFont typeface="Arial" panose="020B0604020202020204" pitchFamily="34" charset="0"/>
              <a:buChar char="•"/>
            </a:pPr>
            <a:r>
              <a:rPr lang="en-GB" sz="2400" dirty="0"/>
              <a:t>Engineers are not decision makers, but play a supportive role in decision-making, as well as during the fleet planning process</a:t>
            </a:r>
          </a:p>
          <a:p>
            <a:pPr marL="1028700" lvl="1" algn="just">
              <a:lnSpc>
                <a:spcPct val="117000"/>
              </a:lnSpc>
              <a:spcBef>
                <a:spcPts val="0"/>
              </a:spcBef>
              <a:spcAft>
                <a:spcPts val="600"/>
              </a:spcAft>
              <a:buFont typeface="Arial" panose="020B0604020202020204" pitchFamily="34" charset="0"/>
              <a:buChar char="•"/>
            </a:pPr>
            <a:r>
              <a:rPr lang="en-GB" sz="2000" dirty="0"/>
              <a:t>The opinion of engineers is still of fundamental importance </a:t>
            </a:r>
          </a:p>
          <a:p>
            <a:pPr marL="285750" indent="-285750" algn="just">
              <a:lnSpc>
                <a:spcPct val="117000"/>
              </a:lnSpc>
              <a:spcBef>
                <a:spcPts val="0"/>
              </a:spcBef>
              <a:spcAft>
                <a:spcPts val="600"/>
              </a:spcAft>
              <a:buFont typeface="Arial" panose="020B0604020202020204" pitchFamily="34" charset="0"/>
              <a:buChar char="•"/>
            </a:pPr>
            <a:r>
              <a:rPr lang="en-GB" sz="2400" dirty="0"/>
              <a:t>Planners in airlines nowadays have the role of project managers </a:t>
            </a:r>
          </a:p>
          <a:p>
            <a:pPr marL="1028700" lvl="1" algn="just">
              <a:lnSpc>
                <a:spcPct val="117000"/>
              </a:lnSpc>
              <a:spcBef>
                <a:spcPts val="0"/>
              </a:spcBef>
              <a:spcAft>
                <a:spcPts val="600"/>
              </a:spcAft>
              <a:buFont typeface="Arial" panose="020B0604020202020204" pitchFamily="34" charset="0"/>
              <a:buChar char="•"/>
            </a:pPr>
            <a:r>
              <a:rPr lang="en-GB" sz="2000" dirty="0"/>
              <a:t>They choose their team and manage it</a:t>
            </a:r>
          </a:p>
          <a:p>
            <a:pPr marL="1028700" lvl="1" algn="just">
              <a:lnSpc>
                <a:spcPct val="117000"/>
              </a:lnSpc>
              <a:spcBef>
                <a:spcPts val="0"/>
              </a:spcBef>
              <a:spcAft>
                <a:spcPts val="600"/>
              </a:spcAft>
              <a:buFont typeface="Arial" panose="020B0604020202020204" pitchFamily="34" charset="0"/>
              <a:buChar char="•"/>
            </a:pPr>
            <a:r>
              <a:rPr lang="en-GB" sz="2000" dirty="0"/>
              <a:t>Each member of the team is given the opportunity to participate in the decision making, giving the maximum contribution in their field </a:t>
            </a:r>
            <a:endParaRPr lang="en-GB" sz="2000" dirty="0">
              <a:solidFill>
                <a:srgbClr val="FF0000"/>
              </a:solidFill>
            </a:endParaRPr>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22</a:t>
            </a:fld>
            <a:endParaRPr lang="en-GB"/>
          </a:p>
        </p:txBody>
      </p:sp>
    </p:spTree>
    <p:extLst>
      <p:ext uri="{BB962C8B-B14F-4D97-AF65-F5344CB8AC3E}">
        <p14:creationId xmlns:p14="http://schemas.microsoft.com/office/powerpoint/2010/main" val="15793264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Fleet</a:t>
            </a:r>
            <a:r>
              <a:rPr lang="sr-Latn-RS" dirty="0"/>
              <a:t> </a:t>
            </a:r>
            <a:r>
              <a:rPr lang="sr-Latn-RS" dirty="0" err="1"/>
              <a:t>Planning</a:t>
            </a:r>
            <a:r>
              <a:rPr lang="sr-Latn-RS" dirty="0"/>
              <a:t> </a:t>
            </a:r>
            <a:r>
              <a:rPr lang="sr-Latn-RS" dirty="0" err="1"/>
              <a:t>Approach</a:t>
            </a:r>
            <a:r>
              <a:rPr lang="sr-Latn-RS" dirty="0"/>
              <a:t> </a:t>
            </a:r>
            <a:r>
              <a:rPr lang="sr-Latn-RS" dirty="0" err="1"/>
              <a:t>vs</a:t>
            </a:r>
            <a:r>
              <a:rPr lang="sr-Latn-RS" dirty="0"/>
              <a:t>. </a:t>
            </a:r>
            <a:r>
              <a:rPr lang="sr-Latn-RS" dirty="0" err="1"/>
              <a:t>Airline</a:t>
            </a:r>
            <a:r>
              <a:rPr lang="sr-Latn-RS" dirty="0"/>
              <a:t> </a:t>
            </a:r>
            <a:r>
              <a:rPr lang="sr-Latn-RS" dirty="0" err="1"/>
              <a:t>Type</a:t>
            </a:r>
            <a:endParaRPr lang="en-US" dirty="0"/>
          </a:p>
        </p:txBody>
      </p:sp>
      <p:sp>
        <p:nvSpPr>
          <p:cNvPr id="3" name="Content Placeholder 2"/>
          <p:cNvSpPr>
            <a:spLocks noGrp="1"/>
          </p:cNvSpPr>
          <p:nvPr>
            <p:ph idx="1"/>
          </p:nvPr>
        </p:nvSpPr>
        <p:spPr/>
        <p:txBody>
          <a:bodyPr/>
          <a:lstStyle/>
          <a:p>
            <a:pPr marL="285750" indent="-285750" algn="just">
              <a:lnSpc>
                <a:spcPct val="117000"/>
              </a:lnSpc>
              <a:spcBef>
                <a:spcPts val="0"/>
              </a:spcBef>
              <a:spcAft>
                <a:spcPts val="600"/>
              </a:spcAft>
              <a:buFont typeface="Arial" panose="020B0604020202020204" pitchFamily="34" charset="0"/>
              <a:buChar char="•"/>
            </a:pPr>
            <a:r>
              <a:rPr lang="en-GB" sz="2600" dirty="0"/>
              <a:t>There are some differences in fleet planning approaches depending on the airline type</a:t>
            </a:r>
          </a:p>
          <a:p>
            <a:pPr marL="285750" indent="-285750" algn="just">
              <a:lnSpc>
                <a:spcPct val="117000"/>
              </a:lnSpc>
              <a:spcBef>
                <a:spcPts val="0"/>
              </a:spcBef>
              <a:spcAft>
                <a:spcPts val="600"/>
              </a:spcAft>
              <a:buFont typeface="Arial" panose="020B0604020202020204" pitchFamily="34" charset="0"/>
              <a:buChar char="•"/>
            </a:pPr>
            <a:r>
              <a:rPr lang="en-GB" sz="2600" dirty="0"/>
              <a:t>Traditional and cargo airlines</a:t>
            </a:r>
          </a:p>
          <a:p>
            <a:pPr marL="1028700" lvl="1" algn="just">
              <a:lnSpc>
                <a:spcPct val="117000"/>
              </a:lnSpc>
              <a:spcBef>
                <a:spcPts val="0"/>
              </a:spcBef>
              <a:spcAft>
                <a:spcPts val="600"/>
              </a:spcAft>
              <a:buFont typeface="Arial" panose="020B0604020202020204" pitchFamily="34" charset="0"/>
              <a:buChar char="•"/>
            </a:pPr>
            <a:r>
              <a:rPr lang="en-GB" sz="2200" dirty="0"/>
              <a:t>Traditional (engineering) approach to fleet planning</a:t>
            </a:r>
          </a:p>
          <a:p>
            <a:pPr marL="1028700" lvl="1" algn="just">
              <a:lnSpc>
                <a:spcPct val="117000"/>
              </a:lnSpc>
              <a:spcBef>
                <a:spcPts val="0"/>
              </a:spcBef>
              <a:spcAft>
                <a:spcPts val="600"/>
              </a:spcAft>
              <a:buFont typeface="Arial" panose="020B0604020202020204" pitchFamily="34" charset="0"/>
              <a:buChar char="•"/>
            </a:pPr>
            <a:r>
              <a:rPr lang="en-GB" sz="2200" dirty="0"/>
              <a:t>The goal is to harmonize supply and demand in the best possible way, taking into account all technical aspects</a:t>
            </a:r>
          </a:p>
          <a:p>
            <a:pPr marL="285750" indent="-285750" algn="just">
              <a:lnSpc>
                <a:spcPct val="117000"/>
              </a:lnSpc>
              <a:spcBef>
                <a:spcPts val="0"/>
              </a:spcBef>
              <a:spcAft>
                <a:spcPts val="600"/>
              </a:spcAft>
              <a:buFont typeface="Arial" panose="020B0604020202020204" pitchFamily="34" charset="0"/>
              <a:buChar char="•"/>
            </a:pPr>
            <a:r>
              <a:rPr lang="en-GB" sz="2600" dirty="0"/>
              <a:t>Low cost, charter and leasing companies</a:t>
            </a:r>
          </a:p>
          <a:p>
            <a:pPr marL="1028700" lvl="1" algn="just">
              <a:lnSpc>
                <a:spcPct val="117000"/>
              </a:lnSpc>
              <a:spcBef>
                <a:spcPts val="0"/>
              </a:spcBef>
              <a:spcAft>
                <a:spcPts val="600"/>
              </a:spcAft>
              <a:buFont typeface="Arial" panose="020B0604020202020204" pitchFamily="34" charset="0"/>
              <a:buChar char="•"/>
            </a:pPr>
            <a:r>
              <a:rPr lang="en-GB" sz="2200" dirty="0"/>
              <a:t>It is important to consider the impact of fleet structure on the business goals</a:t>
            </a:r>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23</a:t>
            </a:fld>
            <a:endParaRPr lang="en-GB"/>
          </a:p>
        </p:txBody>
      </p:sp>
    </p:spTree>
    <p:extLst>
      <p:ext uri="{BB962C8B-B14F-4D97-AF65-F5344CB8AC3E}">
        <p14:creationId xmlns:p14="http://schemas.microsoft.com/office/powerpoint/2010/main" val="1601237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Airline Fleet Characteristics</a:t>
            </a:r>
            <a:endParaRPr lang="en-US" dirty="0"/>
          </a:p>
        </p:txBody>
      </p:sp>
      <p:sp>
        <p:nvSpPr>
          <p:cNvPr id="3" name="Content Placeholder 2"/>
          <p:cNvSpPr>
            <a:spLocks noGrp="1"/>
          </p:cNvSpPr>
          <p:nvPr>
            <p:ph idx="1"/>
          </p:nvPr>
        </p:nvSpPr>
        <p:spPr/>
        <p:txBody>
          <a:bodyPr>
            <a:noAutofit/>
          </a:bodyPr>
          <a:lstStyle/>
          <a:p>
            <a:pPr marL="457200" indent="-457200" algn="just">
              <a:spcAft>
                <a:spcPts val="600"/>
              </a:spcAft>
              <a:buFont typeface="Arial" panose="020B0604020202020204" pitchFamily="34" charset="0"/>
              <a:buChar char="•"/>
            </a:pPr>
            <a:r>
              <a:rPr lang="en-GB" altLang="en-US" sz="2600"/>
              <a:t>Fleet structure</a:t>
            </a:r>
          </a:p>
          <a:p>
            <a:pPr lvl="1" algn="just">
              <a:spcAft>
                <a:spcPts val="600"/>
              </a:spcAft>
            </a:pPr>
            <a:r>
              <a:rPr lang="en-GB" altLang="en-US" sz="2400"/>
              <a:t>Number of different aircraft types in the fleet determines airline fleet structure</a:t>
            </a:r>
          </a:p>
          <a:p>
            <a:pPr marL="457200" indent="-457200" algn="just">
              <a:spcAft>
                <a:spcPts val="600"/>
              </a:spcAft>
              <a:buFont typeface="Arial" panose="020B0604020202020204" pitchFamily="34" charset="0"/>
              <a:buChar char="•"/>
            </a:pPr>
            <a:r>
              <a:rPr lang="en-GB" altLang="en-US" sz="2600"/>
              <a:t>Fleet size</a:t>
            </a:r>
          </a:p>
          <a:p>
            <a:pPr lvl="1" algn="just">
              <a:spcAft>
                <a:spcPts val="600"/>
              </a:spcAft>
            </a:pPr>
            <a:r>
              <a:rPr lang="en-GB" altLang="en-US" sz="2400"/>
              <a:t>Number of aircraft by different types and the total number of aircraft in the airline’s fleet represents the fleet size</a:t>
            </a:r>
          </a:p>
          <a:p>
            <a:pPr marL="457200" indent="-457200" algn="just">
              <a:spcAft>
                <a:spcPts val="600"/>
              </a:spcAft>
              <a:buFont typeface="Arial" panose="020B0604020202020204" pitchFamily="34" charset="0"/>
              <a:buChar char="•"/>
            </a:pPr>
            <a:r>
              <a:rPr lang="en-GB" altLang="en-US" sz="2600"/>
              <a:t>The ownership structure</a:t>
            </a:r>
          </a:p>
          <a:p>
            <a:pPr lvl="1" algn="just">
              <a:spcAft>
                <a:spcPts val="600"/>
              </a:spcAft>
            </a:pPr>
            <a:r>
              <a:rPr lang="en-GB" altLang="en-US" sz="2400"/>
              <a:t>Number of owned and/or leased aircraft in the fleet</a:t>
            </a:r>
          </a:p>
        </p:txBody>
      </p:sp>
      <p:sp>
        <p:nvSpPr>
          <p:cNvPr id="5" name="Slide Number Placeholder 4"/>
          <p:cNvSpPr>
            <a:spLocks noGrp="1"/>
          </p:cNvSpPr>
          <p:nvPr>
            <p:ph type="sldNum" sz="quarter" idx="11"/>
          </p:nvPr>
        </p:nvSpPr>
        <p:spPr/>
        <p:txBody>
          <a:bodyPr/>
          <a:lstStyle/>
          <a:p>
            <a:fld id="{707FE137-0C1A-4C05-8B34-1D89C94DB814}" type="slidenum">
              <a:rPr lang="en-GB" smtClean="0"/>
              <a:pPr/>
              <a:t>24</a:t>
            </a:fld>
            <a:endParaRPr lang="en-GB"/>
          </a:p>
        </p:txBody>
      </p:sp>
    </p:spTree>
    <p:extLst>
      <p:ext uri="{BB962C8B-B14F-4D97-AF65-F5344CB8AC3E}">
        <p14:creationId xmlns:p14="http://schemas.microsoft.com/office/powerpoint/2010/main" val="17048069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a:t>Fleet </a:t>
            </a:r>
            <a:r>
              <a:rPr lang="sr-Latn-RS" altLang="en-US"/>
              <a:t>structure</a:t>
            </a:r>
            <a:r>
              <a:rPr lang="sr-Latn-CS" altLang="en-US"/>
              <a:t> </a:t>
            </a:r>
            <a:endParaRPr lang="en-US"/>
          </a:p>
        </p:txBody>
      </p:sp>
      <p:sp>
        <p:nvSpPr>
          <p:cNvPr id="3" name="Content Placeholder 2"/>
          <p:cNvSpPr>
            <a:spLocks noGrp="1"/>
          </p:cNvSpPr>
          <p:nvPr>
            <p:ph idx="1"/>
          </p:nvPr>
        </p:nvSpPr>
        <p:spPr/>
        <p:txBody>
          <a:bodyPr>
            <a:normAutofit/>
          </a:bodyPr>
          <a:lstStyle/>
          <a:p>
            <a:pPr marL="285750" indent="-285750" algn="just">
              <a:lnSpc>
                <a:spcPct val="90000"/>
              </a:lnSpc>
              <a:buFont typeface="Arial" panose="020B0604020202020204" pitchFamily="34" charset="0"/>
              <a:buChar char="•"/>
              <a:defRPr/>
            </a:pPr>
            <a:r>
              <a:rPr lang="en-GB" altLang="en-US" sz="2400" dirty="0"/>
              <a:t>Single fleet (homogenous</a:t>
            </a:r>
            <a:r>
              <a:rPr lang="en-GB" altLang="en-US" sz="2800" dirty="0"/>
              <a:t>)</a:t>
            </a:r>
            <a:endParaRPr lang="en-GB" altLang="en-US" sz="2400" dirty="0"/>
          </a:p>
          <a:p>
            <a:pPr lvl="1" algn="just">
              <a:lnSpc>
                <a:spcPct val="90000"/>
              </a:lnSpc>
              <a:defRPr/>
            </a:pPr>
            <a:r>
              <a:rPr lang="en-GB" altLang="en-US" sz="2000" dirty="0"/>
              <a:t>Only one type of aircraft</a:t>
            </a:r>
          </a:p>
          <a:p>
            <a:pPr lvl="1" algn="just">
              <a:lnSpc>
                <a:spcPct val="90000"/>
              </a:lnSpc>
              <a:defRPr/>
            </a:pPr>
            <a:r>
              <a:rPr lang="en-GB" altLang="en-US" sz="2000" dirty="0"/>
              <a:t>Lower maintenance costs and lower flight crew costs</a:t>
            </a:r>
          </a:p>
          <a:p>
            <a:pPr marL="285750" indent="-285750" algn="just">
              <a:lnSpc>
                <a:spcPct val="90000"/>
              </a:lnSpc>
              <a:buFont typeface="Arial" panose="020B0604020202020204" pitchFamily="34" charset="0"/>
              <a:buChar char="•"/>
              <a:defRPr/>
            </a:pPr>
            <a:endParaRPr lang="en-GB" altLang="en-US" sz="2400" dirty="0"/>
          </a:p>
          <a:p>
            <a:pPr marL="285750" indent="-285750" algn="just">
              <a:lnSpc>
                <a:spcPct val="90000"/>
              </a:lnSpc>
              <a:buFont typeface="Arial" panose="020B0604020202020204" pitchFamily="34" charset="0"/>
              <a:buChar char="•"/>
              <a:defRPr/>
            </a:pPr>
            <a:r>
              <a:rPr lang="en-GB" altLang="en-US" sz="2400" dirty="0"/>
              <a:t>Multi fleet (heterogeneous)</a:t>
            </a:r>
          </a:p>
          <a:p>
            <a:pPr lvl="1" algn="just">
              <a:lnSpc>
                <a:spcPct val="90000"/>
              </a:lnSpc>
              <a:defRPr/>
            </a:pPr>
            <a:r>
              <a:rPr lang="en-GB" altLang="en-US" sz="2000" dirty="0"/>
              <a:t>Different aircraft types in the fleet</a:t>
            </a:r>
          </a:p>
          <a:p>
            <a:pPr lvl="1" algn="just">
              <a:lnSpc>
                <a:spcPct val="90000"/>
              </a:lnSpc>
              <a:defRPr/>
            </a:pPr>
            <a:r>
              <a:rPr lang="en-GB" altLang="en-US" sz="2000" dirty="0"/>
              <a:t>Enable airlines to match demand and supply more closely, increasing passenger load factors generating more revenue</a:t>
            </a:r>
          </a:p>
          <a:p>
            <a:pPr algn="just">
              <a:lnSpc>
                <a:spcPct val="90000"/>
              </a:lnSpc>
              <a:defRPr/>
            </a:pPr>
            <a:endParaRPr lang="en-GB" altLang="en-US" dirty="0"/>
          </a:p>
          <a:p>
            <a:pPr algn="just">
              <a:lnSpc>
                <a:spcPct val="90000"/>
              </a:lnSpc>
              <a:defRPr/>
            </a:pPr>
            <a:endParaRPr lang="en-GB" altLang="en-US" dirty="0"/>
          </a:p>
          <a:p>
            <a:pPr marL="285750" indent="-285750" algn="just">
              <a:lnSpc>
                <a:spcPct val="90000"/>
              </a:lnSpc>
              <a:buFont typeface="Arial" panose="020B0604020202020204" pitchFamily="34" charset="0"/>
              <a:buChar char="•"/>
              <a:defRPr/>
            </a:pPr>
            <a:r>
              <a:rPr lang="en-GB" altLang="en-US" sz="2400" dirty="0"/>
              <a:t>Fleet structure </a:t>
            </a:r>
            <a:r>
              <a:rPr lang="en-GB" altLang="en-US" sz="2400" dirty="0">
                <a:sym typeface="Symbol" pitchFamily="18" charset="2"/>
              </a:rPr>
              <a:t> </a:t>
            </a:r>
            <a:r>
              <a:rPr lang="en-GB" altLang="en-US" sz="2400" dirty="0"/>
              <a:t>airline needs</a:t>
            </a:r>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25</a:t>
            </a:fld>
            <a:endParaRPr lang="en-GB"/>
          </a:p>
        </p:txBody>
      </p:sp>
      <p:grpSp>
        <p:nvGrpSpPr>
          <p:cNvPr id="6" name="Group 5"/>
          <p:cNvGrpSpPr/>
          <p:nvPr/>
        </p:nvGrpSpPr>
        <p:grpSpPr>
          <a:xfrm>
            <a:off x="6766907" y="1613572"/>
            <a:ext cx="2088230" cy="702339"/>
            <a:chOff x="6876257" y="2294612"/>
            <a:chExt cx="2088230" cy="702339"/>
          </a:xfrm>
        </p:grpSpPr>
        <p:sp>
          <p:nvSpPr>
            <p:cNvPr id="7" name="Rounded Rectangle 6"/>
            <p:cNvSpPr/>
            <p:nvPr/>
          </p:nvSpPr>
          <p:spPr>
            <a:xfrm>
              <a:off x="6876257" y="2294612"/>
              <a:ext cx="2088230" cy="70233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a:p>
          </p:txBody>
        </p:sp>
        <p:sp>
          <p:nvSpPr>
            <p:cNvPr id="8" name="Rectangle 7"/>
            <p:cNvSpPr/>
            <p:nvPr/>
          </p:nvSpPr>
          <p:spPr>
            <a:xfrm>
              <a:off x="7379625" y="2317974"/>
              <a:ext cx="580917" cy="573097"/>
            </a:xfrm>
            <a:prstGeom prst="rect">
              <a:avLst/>
            </a:prstGeom>
          </p:spPr>
          <p:txBody>
            <a:bodyPr wrap="none">
              <a:spAutoFit/>
            </a:bodyPr>
            <a:lstStyle/>
            <a:p>
              <a:r>
                <a:rPr lang="en-GB" sz="3600">
                  <a:solidFill>
                    <a:srgbClr val="C00000"/>
                  </a:solidFill>
                  <a:sym typeface="Webdings"/>
                </a:rPr>
                <a:t></a:t>
              </a:r>
              <a:endParaRPr lang="en-GB" sz="3600">
                <a:solidFill>
                  <a:srgbClr val="C00000"/>
                </a:solidFill>
              </a:endParaRPr>
            </a:p>
          </p:txBody>
        </p:sp>
        <p:sp>
          <p:nvSpPr>
            <p:cNvPr id="9" name="Rectangle 8"/>
            <p:cNvSpPr/>
            <p:nvPr/>
          </p:nvSpPr>
          <p:spPr>
            <a:xfrm>
              <a:off x="6876257" y="2294613"/>
              <a:ext cx="648071" cy="646331"/>
            </a:xfrm>
            <a:prstGeom prst="rect">
              <a:avLst/>
            </a:prstGeom>
          </p:spPr>
          <p:txBody>
            <a:bodyPr wrap="square">
              <a:spAutoFit/>
            </a:bodyPr>
            <a:lstStyle/>
            <a:p>
              <a:r>
                <a:rPr lang="en-GB" sz="3600">
                  <a:solidFill>
                    <a:srgbClr val="C00000"/>
                  </a:solidFill>
                  <a:sym typeface="Webdings"/>
                </a:rPr>
                <a:t></a:t>
              </a:r>
              <a:endParaRPr lang="en-GB" sz="3600">
                <a:solidFill>
                  <a:srgbClr val="C00000"/>
                </a:solidFill>
              </a:endParaRPr>
            </a:p>
          </p:txBody>
        </p:sp>
        <p:sp>
          <p:nvSpPr>
            <p:cNvPr id="10" name="Rectangle 9"/>
            <p:cNvSpPr/>
            <p:nvPr/>
          </p:nvSpPr>
          <p:spPr>
            <a:xfrm>
              <a:off x="8316746" y="2326079"/>
              <a:ext cx="580917" cy="573097"/>
            </a:xfrm>
            <a:prstGeom prst="rect">
              <a:avLst/>
            </a:prstGeom>
          </p:spPr>
          <p:txBody>
            <a:bodyPr wrap="none">
              <a:spAutoFit/>
            </a:bodyPr>
            <a:lstStyle/>
            <a:p>
              <a:r>
                <a:rPr lang="en-GB" sz="3600">
                  <a:solidFill>
                    <a:srgbClr val="C00000"/>
                  </a:solidFill>
                  <a:sym typeface="Webdings"/>
                </a:rPr>
                <a:t></a:t>
              </a:r>
              <a:endParaRPr lang="en-GB" sz="3600">
                <a:solidFill>
                  <a:srgbClr val="C00000"/>
                </a:solidFill>
              </a:endParaRPr>
            </a:p>
          </p:txBody>
        </p:sp>
        <p:sp>
          <p:nvSpPr>
            <p:cNvPr id="11" name="Rectangle 10"/>
            <p:cNvSpPr/>
            <p:nvPr/>
          </p:nvSpPr>
          <p:spPr>
            <a:xfrm>
              <a:off x="7877846" y="2309749"/>
              <a:ext cx="580917" cy="573097"/>
            </a:xfrm>
            <a:prstGeom prst="rect">
              <a:avLst/>
            </a:prstGeom>
          </p:spPr>
          <p:txBody>
            <a:bodyPr wrap="none">
              <a:spAutoFit/>
            </a:bodyPr>
            <a:lstStyle/>
            <a:p>
              <a:r>
                <a:rPr lang="en-GB" sz="3600">
                  <a:solidFill>
                    <a:srgbClr val="C00000"/>
                  </a:solidFill>
                  <a:sym typeface="Webdings"/>
                </a:rPr>
                <a:t></a:t>
              </a:r>
              <a:endParaRPr lang="en-GB" sz="3600">
                <a:solidFill>
                  <a:srgbClr val="C00000"/>
                </a:solidFill>
              </a:endParaRPr>
            </a:p>
          </p:txBody>
        </p:sp>
      </p:grpSp>
      <p:grpSp>
        <p:nvGrpSpPr>
          <p:cNvPr id="12" name="Group 11"/>
          <p:cNvGrpSpPr/>
          <p:nvPr/>
        </p:nvGrpSpPr>
        <p:grpSpPr>
          <a:xfrm>
            <a:off x="6776250" y="2921289"/>
            <a:ext cx="2088230" cy="702339"/>
            <a:chOff x="6876257" y="2294612"/>
            <a:chExt cx="2088230" cy="702339"/>
          </a:xfrm>
        </p:grpSpPr>
        <p:sp>
          <p:nvSpPr>
            <p:cNvPr id="13" name="Rounded Rectangle 12"/>
            <p:cNvSpPr/>
            <p:nvPr/>
          </p:nvSpPr>
          <p:spPr>
            <a:xfrm>
              <a:off x="6876257" y="2294612"/>
              <a:ext cx="2088230" cy="70233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a:p>
          </p:txBody>
        </p:sp>
        <p:sp>
          <p:nvSpPr>
            <p:cNvPr id="14" name="Rectangle 13"/>
            <p:cNvSpPr/>
            <p:nvPr/>
          </p:nvSpPr>
          <p:spPr>
            <a:xfrm>
              <a:off x="7379625" y="2317974"/>
              <a:ext cx="646331" cy="646331"/>
            </a:xfrm>
            <a:prstGeom prst="rect">
              <a:avLst/>
            </a:prstGeom>
          </p:spPr>
          <p:txBody>
            <a:bodyPr wrap="none">
              <a:spAutoFit/>
            </a:bodyPr>
            <a:lstStyle/>
            <a:p>
              <a:r>
                <a:rPr lang="en-GB" sz="3600">
                  <a:solidFill>
                    <a:srgbClr val="002060"/>
                  </a:solidFill>
                  <a:sym typeface="Webdings"/>
                </a:rPr>
                <a:t></a:t>
              </a:r>
              <a:endParaRPr lang="en-GB" sz="3600">
                <a:solidFill>
                  <a:srgbClr val="002060"/>
                </a:solidFill>
              </a:endParaRPr>
            </a:p>
          </p:txBody>
        </p:sp>
        <p:sp>
          <p:nvSpPr>
            <p:cNvPr id="15" name="Rectangle 14"/>
            <p:cNvSpPr/>
            <p:nvPr/>
          </p:nvSpPr>
          <p:spPr>
            <a:xfrm>
              <a:off x="6876257" y="2294613"/>
              <a:ext cx="648071" cy="646331"/>
            </a:xfrm>
            <a:prstGeom prst="rect">
              <a:avLst/>
            </a:prstGeom>
          </p:spPr>
          <p:txBody>
            <a:bodyPr wrap="square">
              <a:spAutoFit/>
            </a:bodyPr>
            <a:lstStyle/>
            <a:p>
              <a:r>
                <a:rPr lang="en-GB" sz="3600">
                  <a:solidFill>
                    <a:srgbClr val="002060"/>
                  </a:solidFill>
                  <a:sym typeface="Webdings"/>
                </a:rPr>
                <a:t></a:t>
              </a:r>
              <a:endParaRPr lang="en-GB" sz="3600">
                <a:solidFill>
                  <a:srgbClr val="002060"/>
                </a:solidFill>
              </a:endParaRPr>
            </a:p>
          </p:txBody>
        </p:sp>
        <p:sp>
          <p:nvSpPr>
            <p:cNvPr id="16" name="Rectangle 15"/>
            <p:cNvSpPr/>
            <p:nvPr/>
          </p:nvSpPr>
          <p:spPr>
            <a:xfrm>
              <a:off x="8316746" y="2326079"/>
              <a:ext cx="646331" cy="646331"/>
            </a:xfrm>
            <a:prstGeom prst="rect">
              <a:avLst/>
            </a:prstGeom>
          </p:spPr>
          <p:txBody>
            <a:bodyPr wrap="none">
              <a:spAutoFit/>
            </a:bodyPr>
            <a:lstStyle/>
            <a:p>
              <a:r>
                <a:rPr lang="en-GB" sz="3600">
                  <a:solidFill>
                    <a:srgbClr val="FFC000"/>
                  </a:solidFill>
                  <a:sym typeface="Webdings"/>
                </a:rPr>
                <a:t></a:t>
              </a:r>
              <a:endParaRPr lang="en-GB" sz="3600">
                <a:solidFill>
                  <a:srgbClr val="FFC000"/>
                </a:solidFill>
              </a:endParaRPr>
            </a:p>
          </p:txBody>
        </p:sp>
        <p:sp>
          <p:nvSpPr>
            <p:cNvPr id="17" name="Rectangle 16"/>
            <p:cNvSpPr/>
            <p:nvPr/>
          </p:nvSpPr>
          <p:spPr>
            <a:xfrm>
              <a:off x="7877846" y="2309749"/>
              <a:ext cx="580917" cy="573097"/>
            </a:xfrm>
            <a:prstGeom prst="rect">
              <a:avLst/>
            </a:prstGeom>
          </p:spPr>
          <p:txBody>
            <a:bodyPr wrap="none">
              <a:spAutoFit/>
            </a:bodyPr>
            <a:lstStyle/>
            <a:p>
              <a:r>
                <a:rPr lang="en-GB" sz="3600">
                  <a:solidFill>
                    <a:srgbClr val="C00000"/>
                  </a:solidFill>
                  <a:sym typeface="Webdings"/>
                </a:rPr>
                <a:t></a:t>
              </a:r>
              <a:endParaRPr lang="en-GB" sz="3600">
                <a:solidFill>
                  <a:srgbClr val="C00000"/>
                </a:solidFill>
              </a:endParaRPr>
            </a:p>
          </p:txBody>
        </p:sp>
      </p:grpSp>
    </p:spTree>
    <p:extLst>
      <p:ext uri="{BB962C8B-B14F-4D97-AF65-F5344CB8AC3E}">
        <p14:creationId xmlns:p14="http://schemas.microsoft.com/office/powerpoint/2010/main" val="8432797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dirty="0" err="1"/>
              <a:t>Fleet</a:t>
            </a:r>
            <a:r>
              <a:rPr lang="en-GB" altLang="en-US" dirty="0"/>
              <a:t> </a:t>
            </a:r>
            <a:r>
              <a:rPr lang="sr-Latn-RS" altLang="en-US" dirty="0" err="1"/>
              <a:t>Size</a:t>
            </a:r>
            <a:endParaRPr lang="en-US" dirty="0"/>
          </a:p>
        </p:txBody>
      </p:sp>
      <p:sp>
        <p:nvSpPr>
          <p:cNvPr id="3" name="Content Placeholder 2"/>
          <p:cNvSpPr>
            <a:spLocks noGrp="1"/>
          </p:cNvSpPr>
          <p:nvPr>
            <p:ph idx="1"/>
          </p:nvPr>
        </p:nvSpPr>
        <p:spPr/>
        <p:txBody>
          <a:bodyPr/>
          <a:lstStyle/>
          <a:p>
            <a:pPr marL="285750" indent="-285750" algn="just">
              <a:buFont typeface="Arial" panose="020B0604020202020204" pitchFamily="34" charset="0"/>
              <a:buChar char="•"/>
            </a:pPr>
            <a:r>
              <a:rPr lang="en-GB" altLang="en-US" sz="2400" dirty="0"/>
              <a:t>The use of larger aircraft on slim routes will reduce aircraft utilization and increase costs</a:t>
            </a:r>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26</a:t>
            </a:fld>
            <a:endParaRPr lang="en-GB"/>
          </a:p>
        </p:txBody>
      </p:sp>
      <p:grpSp>
        <p:nvGrpSpPr>
          <p:cNvPr id="6" name="Group 5"/>
          <p:cNvGrpSpPr/>
          <p:nvPr/>
        </p:nvGrpSpPr>
        <p:grpSpPr>
          <a:xfrm>
            <a:off x="827584" y="3573016"/>
            <a:ext cx="7272808" cy="2077048"/>
            <a:chOff x="1140828" y="2466256"/>
            <a:chExt cx="7272808" cy="2077048"/>
          </a:xfrm>
        </p:grpSpPr>
        <p:sp>
          <p:nvSpPr>
            <p:cNvPr id="7" name="Rounded Rectangle 6"/>
            <p:cNvSpPr/>
            <p:nvPr/>
          </p:nvSpPr>
          <p:spPr>
            <a:xfrm>
              <a:off x="1140828" y="2533842"/>
              <a:ext cx="7272808" cy="200946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grpSp>
          <p:nvGrpSpPr>
            <p:cNvPr id="8" name="Group 7"/>
            <p:cNvGrpSpPr/>
            <p:nvPr/>
          </p:nvGrpSpPr>
          <p:grpSpPr>
            <a:xfrm>
              <a:off x="1293513" y="2466256"/>
              <a:ext cx="6624736" cy="1656184"/>
              <a:chOff x="1259632" y="2191762"/>
              <a:chExt cx="6624736" cy="1656184"/>
            </a:xfrm>
          </p:grpSpPr>
          <p:sp>
            <p:nvSpPr>
              <p:cNvPr id="9" name="Rectangle 8"/>
              <p:cNvSpPr/>
              <p:nvPr/>
            </p:nvSpPr>
            <p:spPr>
              <a:xfrm>
                <a:off x="2732117" y="2617748"/>
                <a:ext cx="646331" cy="646331"/>
              </a:xfrm>
              <a:prstGeom prst="rect">
                <a:avLst/>
              </a:prstGeom>
            </p:spPr>
            <p:txBody>
              <a:bodyPr wrap="none">
                <a:spAutoFit/>
              </a:bodyPr>
              <a:lstStyle/>
              <a:p>
                <a:r>
                  <a:rPr lang="en-GB" sz="3600">
                    <a:solidFill>
                      <a:schemeClr val="accent6">
                        <a:lumMod val="50000"/>
                      </a:schemeClr>
                    </a:solidFill>
                    <a:sym typeface="Webdings"/>
                  </a:rPr>
                  <a:t></a:t>
                </a:r>
                <a:endParaRPr lang="en-GB" sz="3600">
                  <a:solidFill>
                    <a:schemeClr val="accent6">
                      <a:lumMod val="50000"/>
                    </a:schemeClr>
                  </a:solidFill>
                </a:endParaRPr>
              </a:p>
            </p:txBody>
          </p:sp>
          <p:sp>
            <p:nvSpPr>
              <p:cNvPr id="10" name="Rectangle 9"/>
              <p:cNvSpPr/>
              <p:nvPr/>
            </p:nvSpPr>
            <p:spPr>
              <a:xfrm>
                <a:off x="2652331" y="3121804"/>
                <a:ext cx="646331" cy="646331"/>
              </a:xfrm>
              <a:prstGeom prst="rect">
                <a:avLst/>
              </a:prstGeom>
            </p:spPr>
            <p:txBody>
              <a:bodyPr wrap="none">
                <a:spAutoFit/>
              </a:bodyPr>
              <a:lstStyle/>
              <a:p>
                <a:r>
                  <a:rPr lang="en-GB" sz="3600">
                    <a:solidFill>
                      <a:schemeClr val="accent6">
                        <a:lumMod val="50000"/>
                      </a:schemeClr>
                    </a:solidFill>
                    <a:sym typeface="Webdings"/>
                  </a:rPr>
                  <a:t></a:t>
                </a:r>
                <a:endParaRPr lang="en-GB" sz="3600">
                  <a:solidFill>
                    <a:schemeClr val="accent6">
                      <a:lumMod val="50000"/>
                    </a:schemeClr>
                  </a:solidFill>
                </a:endParaRPr>
              </a:p>
            </p:txBody>
          </p:sp>
          <p:sp>
            <p:nvSpPr>
              <p:cNvPr id="11" name="Rectangle 10"/>
              <p:cNvSpPr/>
              <p:nvPr/>
            </p:nvSpPr>
            <p:spPr>
              <a:xfrm>
                <a:off x="3164165" y="2636912"/>
                <a:ext cx="646331" cy="646331"/>
              </a:xfrm>
              <a:prstGeom prst="rect">
                <a:avLst/>
              </a:prstGeom>
            </p:spPr>
            <p:txBody>
              <a:bodyPr wrap="none">
                <a:spAutoFit/>
              </a:bodyPr>
              <a:lstStyle/>
              <a:p>
                <a:r>
                  <a:rPr lang="en-GB" sz="3600">
                    <a:solidFill>
                      <a:schemeClr val="accent6">
                        <a:lumMod val="50000"/>
                      </a:schemeClr>
                    </a:solidFill>
                    <a:sym typeface="Webdings"/>
                  </a:rPr>
                  <a:t></a:t>
                </a:r>
                <a:endParaRPr lang="en-GB" sz="3600">
                  <a:solidFill>
                    <a:schemeClr val="accent6">
                      <a:lumMod val="50000"/>
                    </a:schemeClr>
                  </a:solidFill>
                </a:endParaRPr>
              </a:p>
            </p:txBody>
          </p:sp>
          <p:sp>
            <p:nvSpPr>
              <p:cNvPr id="12" name="Rectangle 11"/>
              <p:cNvSpPr/>
              <p:nvPr/>
            </p:nvSpPr>
            <p:spPr>
              <a:xfrm>
                <a:off x="2957131" y="2950096"/>
                <a:ext cx="646331" cy="646331"/>
              </a:xfrm>
              <a:prstGeom prst="rect">
                <a:avLst/>
              </a:prstGeom>
            </p:spPr>
            <p:txBody>
              <a:bodyPr wrap="none">
                <a:spAutoFit/>
              </a:bodyPr>
              <a:lstStyle/>
              <a:p>
                <a:r>
                  <a:rPr lang="en-GB" sz="3600">
                    <a:solidFill>
                      <a:schemeClr val="accent6">
                        <a:lumMod val="50000"/>
                      </a:schemeClr>
                    </a:solidFill>
                    <a:sym typeface="Webdings"/>
                  </a:rPr>
                  <a:t></a:t>
                </a:r>
                <a:endParaRPr lang="en-GB" sz="3600">
                  <a:solidFill>
                    <a:schemeClr val="accent6">
                      <a:lumMod val="50000"/>
                    </a:schemeClr>
                  </a:solidFill>
                </a:endParaRPr>
              </a:p>
            </p:txBody>
          </p:sp>
          <p:sp>
            <p:nvSpPr>
              <p:cNvPr id="13" name="Rectangle 12"/>
              <p:cNvSpPr/>
              <p:nvPr/>
            </p:nvSpPr>
            <p:spPr>
              <a:xfrm>
                <a:off x="3236173" y="3121804"/>
                <a:ext cx="646331" cy="646331"/>
              </a:xfrm>
              <a:prstGeom prst="rect">
                <a:avLst/>
              </a:prstGeom>
            </p:spPr>
            <p:txBody>
              <a:bodyPr wrap="none">
                <a:spAutoFit/>
              </a:bodyPr>
              <a:lstStyle/>
              <a:p>
                <a:r>
                  <a:rPr lang="en-GB" sz="3600">
                    <a:solidFill>
                      <a:schemeClr val="accent6">
                        <a:lumMod val="50000"/>
                      </a:schemeClr>
                    </a:solidFill>
                    <a:sym typeface="Webdings"/>
                  </a:rPr>
                  <a:t></a:t>
                </a:r>
                <a:endParaRPr lang="en-GB" sz="3600">
                  <a:solidFill>
                    <a:schemeClr val="accent6">
                      <a:lumMod val="50000"/>
                    </a:schemeClr>
                  </a:solidFill>
                </a:endParaRPr>
              </a:p>
            </p:txBody>
          </p:sp>
          <p:sp>
            <p:nvSpPr>
              <p:cNvPr id="14" name="Rectangle 13"/>
              <p:cNvSpPr/>
              <p:nvPr/>
            </p:nvSpPr>
            <p:spPr>
              <a:xfrm>
                <a:off x="1533881" y="2688486"/>
                <a:ext cx="646331" cy="646331"/>
              </a:xfrm>
              <a:prstGeom prst="rect">
                <a:avLst/>
              </a:prstGeom>
            </p:spPr>
            <p:txBody>
              <a:bodyPr wrap="none">
                <a:spAutoFit/>
              </a:bodyPr>
              <a:lstStyle/>
              <a:p>
                <a:r>
                  <a:rPr lang="en-GB" sz="3600">
                    <a:solidFill>
                      <a:schemeClr val="accent6">
                        <a:lumMod val="50000"/>
                      </a:schemeClr>
                    </a:solidFill>
                    <a:sym typeface="Webdings"/>
                  </a:rPr>
                  <a:t></a:t>
                </a:r>
                <a:endParaRPr lang="en-GB" sz="3600">
                  <a:solidFill>
                    <a:schemeClr val="accent6">
                      <a:lumMod val="50000"/>
                    </a:schemeClr>
                  </a:solidFill>
                </a:endParaRPr>
              </a:p>
            </p:txBody>
          </p:sp>
          <p:sp>
            <p:nvSpPr>
              <p:cNvPr id="15" name="Rectangle 14"/>
              <p:cNvSpPr/>
              <p:nvPr/>
            </p:nvSpPr>
            <p:spPr>
              <a:xfrm>
                <a:off x="1259632" y="3102496"/>
                <a:ext cx="646331" cy="646331"/>
              </a:xfrm>
              <a:prstGeom prst="rect">
                <a:avLst/>
              </a:prstGeom>
            </p:spPr>
            <p:txBody>
              <a:bodyPr wrap="none">
                <a:spAutoFit/>
              </a:bodyPr>
              <a:lstStyle/>
              <a:p>
                <a:r>
                  <a:rPr lang="en-GB" sz="3600">
                    <a:solidFill>
                      <a:schemeClr val="accent4">
                        <a:lumMod val="75000"/>
                      </a:schemeClr>
                    </a:solidFill>
                    <a:sym typeface="Webdings"/>
                  </a:rPr>
                  <a:t></a:t>
                </a:r>
                <a:endParaRPr lang="en-GB" sz="3600">
                  <a:solidFill>
                    <a:schemeClr val="accent4">
                      <a:lumMod val="75000"/>
                    </a:schemeClr>
                  </a:solidFill>
                </a:endParaRPr>
              </a:p>
            </p:txBody>
          </p:sp>
          <p:sp>
            <p:nvSpPr>
              <p:cNvPr id="16" name="Rectangle 15"/>
              <p:cNvSpPr/>
              <p:nvPr/>
            </p:nvSpPr>
            <p:spPr>
              <a:xfrm>
                <a:off x="1439664" y="3130521"/>
                <a:ext cx="646331" cy="646331"/>
              </a:xfrm>
              <a:prstGeom prst="rect">
                <a:avLst/>
              </a:prstGeom>
            </p:spPr>
            <p:txBody>
              <a:bodyPr wrap="none">
                <a:spAutoFit/>
              </a:bodyPr>
              <a:lstStyle/>
              <a:p>
                <a:r>
                  <a:rPr lang="en-GB" sz="3600">
                    <a:solidFill>
                      <a:schemeClr val="accent6">
                        <a:lumMod val="75000"/>
                      </a:schemeClr>
                    </a:solidFill>
                    <a:sym typeface="Webdings"/>
                  </a:rPr>
                  <a:t></a:t>
                </a:r>
                <a:endParaRPr lang="en-GB" sz="3600">
                  <a:solidFill>
                    <a:schemeClr val="accent6">
                      <a:lumMod val="75000"/>
                    </a:schemeClr>
                  </a:solidFill>
                </a:endParaRPr>
              </a:p>
            </p:txBody>
          </p:sp>
          <p:sp>
            <p:nvSpPr>
              <p:cNvPr id="17" name="Rectangle 16"/>
              <p:cNvSpPr/>
              <p:nvPr/>
            </p:nvSpPr>
            <p:spPr>
              <a:xfrm>
                <a:off x="1722536" y="2707070"/>
                <a:ext cx="646331" cy="646331"/>
              </a:xfrm>
              <a:prstGeom prst="rect">
                <a:avLst/>
              </a:prstGeom>
            </p:spPr>
            <p:txBody>
              <a:bodyPr wrap="none">
                <a:spAutoFit/>
              </a:bodyPr>
              <a:lstStyle/>
              <a:p>
                <a:r>
                  <a:rPr lang="en-GB" sz="3600">
                    <a:solidFill>
                      <a:schemeClr val="accent4"/>
                    </a:solidFill>
                    <a:sym typeface="Webdings"/>
                  </a:rPr>
                  <a:t></a:t>
                </a:r>
                <a:endParaRPr lang="en-GB" sz="3600">
                  <a:solidFill>
                    <a:schemeClr val="accent4"/>
                  </a:solidFill>
                </a:endParaRPr>
              </a:p>
            </p:txBody>
          </p:sp>
          <p:pic>
            <p:nvPicPr>
              <p:cNvPr id="18" name="Picture 11" descr="C:\Users\Slavica\AppData\Local\Microsoft\Windows\INetCache\IE\8JPXREU0\MC900441324[1].png"/>
              <p:cNvPicPr>
                <a:picLocks noChangeAspect="1" noChangeArrowheads="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6228184" y="2191762"/>
                <a:ext cx="1656184" cy="1656184"/>
              </a:xfrm>
              <a:prstGeom prst="rect">
                <a:avLst/>
              </a:prstGeom>
              <a:noFill/>
              <a:extLst>
                <a:ext uri="{909E8E84-426E-40DD-AFC4-6F175D3DCCD1}">
                  <a14:hiddenFill xmlns:a14="http://schemas.microsoft.com/office/drawing/2010/main">
                    <a:solidFill>
                      <a:srgbClr val="FFFFFF"/>
                    </a:solidFill>
                  </a14:hiddenFill>
                </a:ext>
              </a:extLst>
            </p:spPr>
          </p:pic>
          <p:sp>
            <p:nvSpPr>
              <p:cNvPr id="19" name="Striped Right Arrow 18"/>
              <p:cNvSpPr/>
              <p:nvPr/>
            </p:nvSpPr>
            <p:spPr>
              <a:xfrm>
                <a:off x="4333459" y="3026296"/>
                <a:ext cx="1307138" cy="370820"/>
              </a:xfrm>
              <a:prstGeom prst="stripedRightArrow">
                <a:avLst/>
              </a:prstGeom>
              <a:scene3d>
                <a:camera prst="orthographicFront"/>
                <a:lightRig rig="threePt" dir="t"/>
              </a:scene3d>
              <a:sp3d>
                <a:bevelT w="165100" prst="coolSlan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1891508" y="3019854"/>
                <a:ext cx="646331" cy="646331"/>
              </a:xfrm>
              <a:prstGeom prst="rect">
                <a:avLst/>
              </a:prstGeom>
            </p:spPr>
            <p:txBody>
              <a:bodyPr wrap="none">
                <a:spAutoFit/>
              </a:bodyPr>
              <a:lstStyle/>
              <a:p>
                <a:r>
                  <a:rPr lang="en-GB" sz="3600">
                    <a:solidFill>
                      <a:schemeClr val="accent1">
                        <a:lumMod val="75000"/>
                      </a:schemeClr>
                    </a:solidFill>
                    <a:sym typeface="Webdings"/>
                  </a:rPr>
                  <a:t></a:t>
                </a:r>
                <a:endParaRPr lang="en-GB" sz="3600">
                  <a:solidFill>
                    <a:schemeClr val="accent1">
                      <a:lumMod val="75000"/>
                    </a:schemeClr>
                  </a:solidFill>
                </a:endParaRPr>
              </a:p>
            </p:txBody>
          </p:sp>
        </p:grpSp>
      </p:grpSp>
      <p:sp>
        <p:nvSpPr>
          <p:cNvPr id="21" name="Rectangle 20"/>
          <p:cNvSpPr/>
          <p:nvPr/>
        </p:nvSpPr>
        <p:spPr>
          <a:xfrm>
            <a:off x="6565024" y="6193749"/>
            <a:ext cx="2578976" cy="323165"/>
          </a:xfrm>
          <a:prstGeom prst="rect">
            <a:avLst/>
          </a:prstGeom>
        </p:spPr>
        <p:txBody>
          <a:bodyPr wrap="none">
            <a:spAutoFit/>
          </a:bodyPr>
          <a:lstStyle/>
          <a:p>
            <a:r>
              <a:rPr lang="sr-Latn-RS" sz="1500" i="1">
                <a:solidFill>
                  <a:schemeClr val="tx1">
                    <a:lumMod val="60000"/>
                    <a:lumOff val="40000"/>
                  </a:schemeClr>
                </a:solidFill>
              </a:rPr>
              <a:t>Source: </a:t>
            </a:r>
            <a:r>
              <a:rPr lang="en-US" sz="1500" i="1">
                <a:solidFill>
                  <a:schemeClr val="tx1">
                    <a:lumMod val="60000"/>
                    <a:lumOff val="40000"/>
                  </a:schemeClr>
                </a:solidFill>
              </a:rPr>
              <a:t>Do</a:t>
            </a:r>
            <a:r>
              <a:rPr lang="sr-Latn-RS" sz="1500" i="1">
                <a:solidFill>
                  <a:schemeClr val="tx1">
                    <a:lumMod val="60000"/>
                    <a:lumOff val="40000"/>
                  </a:schemeClr>
                </a:solidFill>
              </a:rPr>
              <a:t>žić and Babić (2019)</a:t>
            </a:r>
            <a:endParaRPr lang="en-US" sz="1500" i="1">
              <a:solidFill>
                <a:schemeClr val="tx1">
                  <a:lumMod val="60000"/>
                  <a:lumOff val="40000"/>
                </a:schemeClr>
              </a:solidFill>
            </a:endParaRPr>
          </a:p>
        </p:txBody>
      </p:sp>
    </p:spTree>
    <p:extLst>
      <p:ext uri="{BB962C8B-B14F-4D97-AF65-F5344CB8AC3E}">
        <p14:creationId xmlns:p14="http://schemas.microsoft.com/office/powerpoint/2010/main" val="1434048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dirty="0" err="1"/>
              <a:t>Fleet</a:t>
            </a:r>
            <a:r>
              <a:rPr lang="en-GB" altLang="en-US" dirty="0"/>
              <a:t> </a:t>
            </a:r>
            <a:r>
              <a:rPr lang="sr-Latn-RS" altLang="en-US" dirty="0" err="1"/>
              <a:t>Size</a:t>
            </a:r>
            <a:endParaRPr lang="en-US" dirty="0"/>
          </a:p>
        </p:txBody>
      </p:sp>
      <p:sp>
        <p:nvSpPr>
          <p:cNvPr id="3" name="Content Placeholder 2"/>
          <p:cNvSpPr>
            <a:spLocks noGrp="1"/>
          </p:cNvSpPr>
          <p:nvPr>
            <p:ph idx="1"/>
          </p:nvPr>
        </p:nvSpPr>
        <p:spPr/>
        <p:txBody>
          <a:bodyPr>
            <a:noAutofit/>
          </a:bodyPr>
          <a:lstStyle/>
          <a:p>
            <a:pPr marL="285750" indent="-285750" algn="just">
              <a:buFont typeface="Arial" panose="020B0604020202020204" pitchFamily="34" charset="0"/>
              <a:buChar char="•"/>
            </a:pPr>
            <a:r>
              <a:rPr lang="en-GB" sz="2400" dirty="0"/>
              <a:t>If the size of the aircraft is smaller than required, this will result in spill or rejected demand, i.e. loss of passengers to competitor and missing out on the revenue generation</a:t>
            </a:r>
          </a:p>
          <a:p>
            <a:pPr marL="285750" indent="-285750" algn="just">
              <a:buFont typeface="Arial" panose="020B0604020202020204" pitchFamily="34" charset="0"/>
              <a:buChar char="•"/>
            </a:pPr>
            <a:endParaRPr lang="en-GB" altLang="en-US" sz="2600" dirty="0">
              <a:latin typeface="Cambria" panose="02040503050406030204" pitchFamily="18" charset="0"/>
            </a:endParaRPr>
          </a:p>
          <a:p>
            <a:pPr marL="285750" indent="-285750" algn="just">
              <a:buFont typeface="Arial" panose="020B0604020202020204" pitchFamily="34" charset="0"/>
              <a:buChar char="•"/>
            </a:pPr>
            <a:endParaRPr lang="en-GB" altLang="en-US" sz="2600" dirty="0">
              <a:latin typeface="Cambria" panose="02040503050406030204" pitchFamily="18" charset="0"/>
            </a:endParaRPr>
          </a:p>
          <a:p>
            <a:pPr marL="285750" indent="-285750" algn="just">
              <a:buFont typeface="Arial" panose="020B0604020202020204" pitchFamily="34" charset="0"/>
              <a:buChar char="•"/>
            </a:pPr>
            <a:endParaRPr lang="en-GB" altLang="en-US" sz="2600" dirty="0">
              <a:latin typeface="Cambria" panose="02040503050406030204" pitchFamily="18" charset="0"/>
            </a:endParaRPr>
          </a:p>
          <a:p>
            <a:pPr marL="285750" indent="-285750" algn="just">
              <a:buFont typeface="Arial" panose="020B0604020202020204" pitchFamily="34" charset="0"/>
              <a:buChar char="•"/>
            </a:pPr>
            <a:endParaRPr lang="en-GB" altLang="en-US" sz="2600" dirty="0">
              <a:latin typeface="Cambria" panose="02040503050406030204" pitchFamily="18" charset="0"/>
            </a:endParaRPr>
          </a:p>
          <a:p>
            <a:pPr marL="285750" indent="-285750" algn="just">
              <a:buFont typeface="Arial" panose="020B0604020202020204" pitchFamily="34" charset="0"/>
              <a:buChar char="•"/>
            </a:pPr>
            <a:endParaRPr lang="en-GB" altLang="en-US" sz="2600" dirty="0">
              <a:latin typeface="Cambria" panose="02040503050406030204" pitchFamily="18" charset="0"/>
            </a:endParaRPr>
          </a:p>
          <a:p>
            <a:pPr marL="285750" indent="-285750" algn="just">
              <a:buFont typeface="Arial" panose="020B0604020202020204" pitchFamily="34" charset="0"/>
              <a:buChar char="•"/>
            </a:pPr>
            <a:endParaRPr lang="en-GB" altLang="en-US" sz="2600" dirty="0">
              <a:latin typeface="Cambria" panose="02040503050406030204" pitchFamily="18" charset="0"/>
            </a:endParaRPr>
          </a:p>
          <a:p>
            <a:pPr marL="285750" indent="-285750" algn="just">
              <a:buFont typeface="Arial" panose="020B0604020202020204" pitchFamily="34" charset="0"/>
              <a:buChar char="•"/>
            </a:pPr>
            <a:r>
              <a:rPr lang="en-GB" altLang="en-US" sz="2400" dirty="0">
                <a:latin typeface="+mj-lt"/>
                <a:sym typeface="Symbol" pitchFamily="18" charset="2"/>
              </a:rPr>
              <a:t>Fleet size  </a:t>
            </a:r>
            <a:r>
              <a:rPr lang="en-GB" sz="2400" dirty="0">
                <a:latin typeface="+mj-lt"/>
              </a:rPr>
              <a:t>airline’s requirements</a:t>
            </a:r>
          </a:p>
        </p:txBody>
      </p:sp>
      <p:sp>
        <p:nvSpPr>
          <p:cNvPr id="5" name="Slide Number Placeholder 4"/>
          <p:cNvSpPr>
            <a:spLocks noGrp="1"/>
          </p:cNvSpPr>
          <p:nvPr>
            <p:ph type="sldNum" sz="quarter" idx="11"/>
          </p:nvPr>
        </p:nvSpPr>
        <p:spPr/>
        <p:txBody>
          <a:bodyPr/>
          <a:lstStyle/>
          <a:p>
            <a:fld id="{707FE137-0C1A-4C05-8B34-1D89C94DB814}" type="slidenum">
              <a:rPr lang="en-GB" smtClean="0"/>
              <a:pPr/>
              <a:t>27</a:t>
            </a:fld>
            <a:endParaRPr lang="en-GB"/>
          </a:p>
        </p:txBody>
      </p:sp>
      <p:grpSp>
        <p:nvGrpSpPr>
          <p:cNvPr id="6" name="Group 5"/>
          <p:cNvGrpSpPr/>
          <p:nvPr/>
        </p:nvGrpSpPr>
        <p:grpSpPr>
          <a:xfrm>
            <a:off x="611560" y="3209601"/>
            <a:ext cx="8136904" cy="2160240"/>
            <a:chOff x="539552" y="4509120"/>
            <a:chExt cx="8136904" cy="2160240"/>
          </a:xfrm>
        </p:grpSpPr>
        <p:sp>
          <p:nvSpPr>
            <p:cNvPr id="7" name="Rounded Rectangle 6"/>
            <p:cNvSpPr/>
            <p:nvPr/>
          </p:nvSpPr>
          <p:spPr>
            <a:xfrm>
              <a:off x="539552" y="4509120"/>
              <a:ext cx="8136904" cy="216024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grpSp>
          <p:nvGrpSpPr>
            <p:cNvPr id="8" name="Group 7"/>
            <p:cNvGrpSpPr/>
            <p:nvPr/>
          </p:nvGrpSpPr>
          <p:grpSpPr>
            <a:xfrm>
              <a:off x="748780" y="4653280"/>
              <a:ext cx="7778935" cy="1830244"/>
              <a:chOff x="748780" y="4653280"/>
              <a:chExt cx="7778935" cy="1830244"/>
            </a:xfrm>
          </p:grpSpPr>
          <p:sp>
            <p:nvSpPr>
              <p:cNvPr id="9" name="Rectangle 8"/>
              <p:cNvSpPr/>
              <p:nvPr/>
            </p:nvSpPr>
            <p:spPr>
              <a:xfrm>
                <a:off x="785220" y="5037362"/>
                <a:ext cx="653128" cy="646331"/>
              </a:xfrm>
              <a:prstGeom prst="rect">
                <a:avLst/>
              </a:prstGeom>
            </p:spPr>
            <p:txBody>
              <a:bodyPr wrap="square">
                <a:spAutoFit/>
              </a:bodyPr>
              <a:lstStyle/>
              <a:p>
                <a:r>
                  <a:rPr lang="en-GB" sz="3600">
                    <a:solidFill>
                      <a:schemeClr val="accent1">
                        <a:lumMod val="75000"/>
                      </a:schemeClr>
                    </a:solidFill>
                    <a:sym typeface="Webdings"/>
                  </a:rPr>
                  <a:t></a:t>
                </a:r>
                <a:endParaRPr lang="en-GB" sz="3600">
                  <a:solidFill>
                    <a:schemeClr val="accent1">
                      <a:lumMod val="75000"/>
                    </a:schemeClr>
                  </a:solidFill>
                </a:endParaRPr>
              </a:p>
            </p:txBody>
          </p:sp>
          <p:sp>
            <p:nvSpPr>
              <p:cNvPr id="10" name="Rectangle 9"/>
              <p:cNvSpPr/>
              <p:nvPr/>
            </p:nvSpPr>
            <p:spPr>
              <a:xfrm>
                <a:off x="748780" y="5364504"/>
                <a:ext cx="653128" cy="646331"/>
              </a:xfrm>
              <a:prstGeom prst="rect">
                <a:avLst/>
              </a:prstGeom>
            </p:spPr>
            <p:txBody>
              <a:bodyPr wrap="square">
                <a:spAutoFit/>
              </a:bodyPr>
              <a:lstStyle/>
              <a:p>
                <a:r>
                  <a:rPr lang="en-GB" sz="3600">
                    <a:solidFill>
                      <a:schemeClr val="accent1">
                        <a:lumMod val="75000"/>
                      </a:schemeClr>
                    </a:solidFill>
                    <a:sym typeface="Webdings"/>
                  </a:rPr>
                  <a:t></a:t>
                </a:r>
                <a:endParaRPr lang="en-GB" sz="3600">
                  <a:solidFill>
                    <a:schemeClr val="accent1">
                      <a:lumMod val="75000"/>
                    </a:schemeClr>
                  </a:solidFill>
                </a:endParaRPr>
              </a:p>
            </p:txBody>
          </p:sp>
          <p:sp>
            <p:nvSpPr>
              <p:cNvPr id="11" name="Rectangle 10"/>
              <p:cNvSpPr/>
              <p:nvPr/>
            </p:nvSpPr>
            <p:spPr>
              <a:xfrm>
                <a:off x="1527077" y="5022941"/>
                <a:ext cx="653128" cy="646331"/>
              </a:xfrm>
              <a:prstGeom prst="rect">
                <a:avLst/>
              </a:prstGeom>
            </p:spPr>
            <p:txBody>
              <a:bodyPr wrap="square">
                <a:spAutoFit/>
              </a:bodyPr>
              <a:lstStyle/>
              <a:p>
                <a:r>
                  <a:rPr lang="en-GB" sz="3600">
                    <a:solidFill>
                      <a:schemeClr val="accent1">
                        <a:lumMod val="75000"/>
                      </a:schemeClr>
                    </a:solidFill>
                    <a:sym typeface="Webdings"/>
                  </a:rPr>
                  <a:t></a:t>
                </a:r>
                <a:endParaRPr lang="en-GB" sz="3600">
                  <a:solidFill>
                    <a:schemeClr val="accent1">
                      <a:lumMod val="75000"/>
                    </a:schemeClr>
                  </a:solidFill>
                </a:endParaRPr>
              </a:p>
            </p:txBody>
          </p:sp>
          <p:sp>
            <p:nvSpPr>
              <p:cNvPr id="12" name="Rectangle 11"/>
              <p:cNvSpPr/>
              <p:nvPr/>
            </p:nvSpPr>
            <p:spPr>
              <a:xfrm>
                <a:off x="1099816" y="4976446"/>
                <a:ext cx="653128" cy="646331"/>
              </a:xfrm>
              <a:prstGeom prst="rect">
                <a:avLst/>
              </a:prstGeom>
            </p:spPr>
            <p:txBody>
              <a:bodyPr wrap="square">
                <a:spAutoFit/>
              </a:bodyPr>
              <a:lstStyle/>
              <a:p>
                <a:r>
                  <a:rPr lang="en-GB" sz="3600">
                    <a:solidFill>
                      <a:schemeClr val="accent1">
                        <a:lumMod val="75000"/>
                      </a:schemeClr>
                    </a:solidFill>
                    <a:sym typeface="Webdings"/>
                  </a:rPr>
                  <a:t></a:t>
                </a:r>
                <a:endParaRPr lang="en-GB" sz="3600">
                  <a:solidFill>
                    <a:schemeClr val="accent1">
                      <a:lumMod val="75000"/>
                    </a:schemeClr>
                  </a:solidFill>
                </a:endParaRPr>
              </a:p>
            </p:txBody>
          </p:sp>
          <p:sp>
            <p:nvSpPr>
              <p:cNvPr id="13" name="Rectangle 12"/>
              <p:cNvSpPr/>
              <p:nvPr/>
            </p:nvSpPr>
            <p:spPr>
              <a:xfrm>
                <a:off x="1468958" y="5302949"/>
                <a:ext cx="653128" cy="646331"/>
              </a:xfrm>
              <a:prstGeom prst="rect">
                <a:avLst/>
              </a:prstGeom>
            </p:spPr>
            <p:txBody>
              <a:bodyPr wrap="square">
                <a:spAutoFit/>
              </a:bodyPr>
              <a:lstStyle/>
              <a:p>
                <a:r>
                  <a:rPr lang="en-GB" sz="3600">
                    <a:solidFill>
                      <a:schemeClr val="accent1">
                        <a:lumMod val="75000"/>
                      </a:schemeClr>
                    </a:solidFill>
                    <a:sym typeface="Webdings"/>
                  </a:rPr>
                  <a:t></a:t>
                </a:r>
                <a:endParaRPr lang="en-GB" sz="3600">
                  <a:solidFill>
                    <a:schemeClr val="accent1">
                      <a:lumMod val="75000"/>
                    </a:schemeClr>
                  </a:solidFill>
                </a:endParaRPr>
              </a:p>
            </p:txBody>
          </p:sp>
          <p:sp>
            <p:nvSpPr>
              <p:cNvPr id="14" name="Rectangle 13"/>
              <p:cNvSpPr/>
              <p:nvPr/>
            </p:nvSpPr>
            <p:spPr>
              <a:xfrm>
                <a:off x="1190849" y="5513056"/>
                <a:ext cx="653128" cy="646331"/>
              </a:xfrm>
              <a:prstGeom prst="rect">
                <a:avLst/>
              </a:prstGeom>
            </p:spPr>
            <p:txBody>
              <a:bodyPr wrap="square">
                <a:spAutoFit/>
              </a:bodyPr>
              <a:lstStyle/>
              <a:p>
                <a:r>
                  <a:rPr lang="en-GB" sz="3600">
                    <a:solidFill>
                      <a:schemeClr val="accent1">
                        <a:lumMod val="75000"/>
                      </a:schemeClr>
                    </a:solidFill>
                    <a:sym typeface="Webdings"/>
                  </a:rPr>
                  <a:t></a:t>
                </a:r>
                <a:endParaRPr lang="en-GB" sz="3600">
                  <a:solidFill>
                    <a:schemeClr val="accent1">
                      <a:lumMod val="75000"/>
                    </a:schemeClr>
                  </a:solidFill>
                </a:endParaRPr>
              </a:p>
            </p:txBody>
          </p:sp>
          <p:sp>
            <p:nvSpPr>
              <p:cNvPr id="15" name="Rectangle 14"/>
              <p:cNvSpPr/>
              <p:nvPr/>
            </p:nvSpPr>
            <p:spPr>
              <a:xfrm>
                <a:off x="2362136" y="4834291"/>
                <a:ext cx="653128" cy="646331"/>
              </a:xfrm>
              <a:prstGeom prst="rect">
                <a:avLst/>
              </a:prstGeom>
            </p:spPr>
            <p:txBody>
              <a:bodyPr wrap="square">
                <a:spAutoFit/>
              </a:bodyPr>
              <a:lstStyle/>
              <a:p>
                <a:r>
                  <a:rPr lang="en-GB" sz="3600">
                    <a:solidFill>
                      <a:schemeClr val="accent6">
                        <a:lumMod val="50000"/>
                      </a:schemeClr>
                    </a:solidFill>
                    <a:sym typeface="Webdings"/>
                  </a:rPr>
                  <a:t></a:t>
                </a:r>
                <a:endParaRPr lang="en-GB" sz="3600">
                  <a:solidFill>
                    <a:schemeClr val="accent6">
                      <a:lumMod val="50000"/>
                    </a:schemeClr>
                  </a:solidFill>
                </a:endParaRPr>
              </a:p>
            </p:txBody>
          </p:sp>
          <p:sp>
            <p:nvSpPr>
              <p:cNvPr id="16" name="Rectangle 15"/>
              <p:cNvSpPr/>
              <p:nvPr/>
            </p:nvSpPr>
            <p:spPr>
              <a:xfrm>
                <a:off x="2352527" y="5426060"/>
                <a:ext cx="653128" cy="646331"/>
              </a:xfrm>
              <a:prstGeom prst="rect">
                <a:avLst/>
              </a:prstGeom>
            </p:spPr>
            <p:txBody>
              <a:bodyPr wrap="square">
                <a:spAutoFit/>
              </a:bodyPr>
              <a:lstStyle/>
              <a:p>
                <a:r>
                  <a:rPr lang="en-GB" sz="3600">
                    <a:solidFill>
                      <a:schemeClr val="accent6">
                        <a:lumMod val="50000"/>
                      </a:schemeClr>
                    </a:solidFill>
                    <a:sym typeface="Webdings"/>
                  </a:rPr>
                  <a:t></a:t>
                </a:r>
                <a:endParaRPr lang="en-GB" sz="3600">
                  <a:solidFill>
                    <a:schemeClr val="accent6">
                      <a:lumMod val="50000"/>
                    </a:schemeClr>
                  </a:solidFill>
                </a:endParaRPr>
              </a:p>
            </p:txBody>
          </p:sp>
          <p:sp>
            <p:nvSpPr>
              <p:cNvPr id="17" name="Striped Right Arrow 16"/>
              <p:cNvSpPr/>
              <p:nvPr/>
            </p:nvSpPr>
            <p:spPr>
              <a:xfrm rot="20598425">
                <a:off x="3153188" y="4953977"/>
                <a:ext cx="1129562" cy="256486"/>
              </a:xfrm>
              <a:prstGeom prst="stripedRightArrow">
                <a:avLst/>
              </a:prstGeom>
              <a:scene3d>
                <a:camera prst="orthographicFront"/>
                <a:lightRig rig="threePt" dir="t"/>
              </a:scene3d>
              <a:sp3d>
                <a:bevelT w="165100" prst="coolSlan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Striped Right Arrow 17"/>
              <p:cNvSpPr/>
              <p:nvPr/>
            </p:nvSpPr>
            <p:spPr>
              <a:xfrm>
                <a:off x="3267139" y="5370018"/>
                <a:ext cx="1129562" cy="256486"/>
              </a:xfrm>
              <a:prstGeom prst="stripedRightArrow">
                <a:avLst/>
              </a:prstGeom>
              <a:scene3d>
                <a:camera prst="orthographicFront"/>
                <a:lightRig rig="threePt" dir="t"/>
              </a:scene3d>
              <a:sp3d>
                <a:bevelT w="165100" prst="coolSlan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Striped Right Arrow 18"/>
              <p:cNvSpPr/>
              <p:nvPr/>
            </p:nvSpPr>
            <p:spPr>
              <a:xfrm rot="1140802">
                <a:off x="3195051" y="5846822"/>
                <a:ext cx="1129562" cy="256487"/>
              </a:xfrm>
              <a:prstGeom prst="stripedRightArrow">
                <a:avLst/>
              </a:prstGeom>
              <a:scene3d>
                <a:camera prst="orthographicFront"/>
                <a:lightRig rig="threePt" dir="t"/>
              </a:scene3d>
              <a:sp3d>
                <a:bevelT w="165100" prst="coolSlan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5517895" y="4653280"/>
                <a:ext cx="653128" cy="646331"/>
              </a:xfrm>
              <a:prstGeom prst="rect">
                <a:avLst/>
              </a:prstGeom>
            </p:spPr>
            <p:txBody>
              <a:bodyPr wrap="square">
                <a:spAutoFit/>
              </a:bodyPr>
              <a:lstStyle/>
              <a:p>
                <a:r>
                  <a:rPr lang="en-GB" sz="3600">
                    <a:solidFill>
                      <a:srgbClr val="C00000"/>
                    </a:solidFill>
                    <a:sym typeface="Webdings"/>
                  </a:rPr>
                  <a:t></a:t>
                </a:r>
                <a:endParaRPr lang="en-GB" sz="3600">
                  <a:solidFill>
                    <a:srgbClr val="C00000"/>
                  </a:solidFill>
                </a:endParaRPr>
              </a:p>
            </p:txBody>
          </p:sp>
          <p:sp>
            <p:nvSpPr>
              <p:cNvPr id="21" name="Rectangle 20"/>
              <p:cNvSpPr/>
              <p:nvPr/>
            </p:nvSpPr>
            <p:spPr>
              <a:xfrm>
                <a:off x="5511872" y="5190862"/>
                <a:ext cx="653128" cy="646331"/>
              </a:xfrm>
              <a:prstGeom prst="rect">
                <a:avLst/>
              </a:prstGeom>
            </p:spPr>
            <p:txBody>
              <a:bodyPr wrap="square">
                <a:spAutoFit/>
              </a:bodyPr>
              <a:lstStyle/>
              <a:p>
                <a:r>
                  <a:rPr lang="en-GB" sz="3600">
                    <a:solidFill>
                      <a:schemeClr val="accent3">
                        <a:lumMod val="75000"/>
                      </a:schemeClr>
                    </a:solidFill>
                    <a:sym typeface="Webdings"/>
                  </a:rPr>
                  <a:t></a:t>
                </a:r>
                <a:endParaRPr lang="en-GB" sz="3600">
                  <a:solidFill>
                    <a:schemeClr val="accent3">
                      <a:lumMod val="75000"/>
                    </a:schemeClr>
                  </a:solidFill>
                </a:endParaRPr>
              </a:p>
            </p:txBody>
          </p:sp>
          <p:sp>
            <p:nvSpPr>
              <p:cNvPr id="22" name="Rectangle 21"/>
              <p:cNvSpPr/>
              <p:nvPr/>
            </p:nvSpPr>
            <p:spPr>
              <a:xfrm>
                <a:off x="5506363" y="5837193"/>
                <a:ext cx="653128" cy="646331"/>
              </a:xfrm>
              <a:prstGeom prst="rect">
                <a:avLst/>
              </a:prstGeom>
            </p:spPr>
            <p:txBody>
              <a:bodyPr wrap="square">
                <a:spAutoFit/>
              </a:bodyPr>
              <a:lstStyle/>
              <a:p>
                <a:r>
                  <a:rPr lang="en-GB" sz="3600">
                    <a:solidFill>
                      <a:schemeClr val="accent5">
                        <a:lumMod val="50000"/>
                      </a:schemeClr>
                    </a:solidFill>
                    <a:sym typeface="Webdings"/>
                  </a:rPr>
                  <a:t></a:t>
                </a:r>
                <a:endParaRPr lang="en-GB" sz="3600">
                  <a:solidFill>
                    <a:schemeClr val="accent5">
                      <a:lumMod val="50000"/>
                    </a:schemeClr>
                  </a:solidFill>
                </a:endParaRPr>
              </a:p>
            </p:txBody>
          </p:sp>
          <p:sp>
            <p:nvSpPr>
              <p:cNvPr id="23" name="Rectangle 22"/>
              <p:cNvSpPr/>
              <p:nvPr/>
            </p:nvSpPr>
            <p:spPr>
              <a:xfrm>
                <a:off x="4860032" y="4656618"/>
                <a:ext cx="653128" cy="646331"/>
              </a:xfrm>
              <a:prstGeom prst="rect">
                <a:avLst/>
              </a:prstGeom>
            </p:spPr>
            <p:txBody>
              <a:bodyPr wrap="square">
                <a:spAutoFit/>
              </a:bodyPr>
              <a:lstStyle/>
              <a:p>
                <a:r>
                  <a:rPr lang="en-GB" sz="3600">
                    <a:solidFill>
                      <a:schemeClr val="accent1">
                        <a:lumMod val="75000"/>
                      </a:schemeClr>
                    </a:solidFill>
                    <a:sym typeface="Webdings"/>
                  </a:rPr>
                  <a:t></a:t>
                </a:r>
                <a:endParaRPr lang="en-GB" sz="3600">
                  <a:solidFill>
                    <a:schemeClr val="accent1">
                      <a:lumMod val="75000"/>
                    </a:schemeClr>
                  </a:solidFill>
                </a:endParaRPr>
              </a:p>
            </p:txBody>
          </p:sp>
          <p:sp>
            <p:nvSpPr>
              <p:cNvPr id="24" name="Rectangle 23"/>
              <p:cNvSpPr/>
              <p:nvPr/>
            </p:nvSpPr>
            <p:spPr>
              <a:xfrm>
                <a:off x="4871564" y="5836221"/>
                <a:ext cx="653128" cy="646331"/>
              </a:xfrm>
              <a:prstGeom prst="rect">
                <a:avLst/>
              </a:prstGeom>
            </p:spPr>
            <p:txBody>
              <a:bodyPr wrap="square">
                <a:spAutoFit/>
              </a:bodyPr>
              <a:lstStyle/>
              <a:p>
                <a:r>
                  <a:rPr lang="en-GB" sz="3600">
                    <a:solidFill>
                      <a:schemeClr val="accent1">
                        <a:lumMod val="75000"/>
                      </a:schemeClr>
                    </a:solidFill>
                    <a:sym typeface="Webdings"/>
                  </a:rPr>
                  <a:t></a:t>
                </a:r>
                <a:endParaRPr lang="en-GB" sz="3600">
                  <a:solidFill>
                    <a:schemeClr val="accent1">
                      <a:lumMod val="75000"/>
                    </a:schemeClr>
                  </a:solidFill>
                </a:endParaRPr>
              </a:p>
            </p:txBody>
          </p:sp>
          <p:sp>
            <p:nvSpPr>
              <p:cNvPr id="25" name="Rectangle 24"/>
              <p:cNvSpPr/>
              <p:nvPr/>
            </p:nvSpPr>
            <p:spPr>
              <a:xfrm>
                <a:off x="4866829" y="5284340"/>
                <a:ext cx="653128" cy="646331"/>
              </a:xfrm>
              <a:prstGeom prst="rect">
                <a:avLst/>
              </a:prstGeom>
            </p:spPr>
            <p:txBody>
              <a:bodyPr wrap="square">
                <a:spAutoFit/>
              </a:bodyPr>
              <a:lstStyle/>
              <a:p>
                <a:r>
                  <a:rPr lang="en-GB" sz="3600">
                    <a:solidFill>
                      <a:schemeClr val="accent1">
                        <a:lumMod val="75000"/>
                      </a:schemeClr>
                    </a:solidFill>
                    <a:sym typeface="Webdings"/>
                  </a:rPr>
                  <a:t></a:t>
                </a:r>
                <a:endParaRPr lang="en-GB" sz="3600">
                  <a:solidFill>
                    <a:schemeClr val="accent1">
                      <a:lumMod val="75000"/>
                    </a:schemeClr>
                  </a:solidFill>
                </a:endParaRPr>
              </a:p>
            </p:txBody>
          </p:sp>
          <p:sp>
            <p:nvSpPr>
              <p:cNvPr id="26" name="Striped Right Arrow 25"/>
              <p:cNvSpPr/>
              <p:nvPr/>
            </p:nvSpPr>
            <p:spPr>
              <a:xfrm>
                <a:off x="6222076" y="5426059"/>
                <a:ext cx="957058" cy="323165"/>
              </a:xfrm>
              <a:prstGeom prst="stripedRightArrow">
                <a:avLst/>
              </a:prstGeom>
              <a:scene3d>
                <a:camera prst="orthographicFront"/>
                <a:lightRig rig="threePt" dir="t"/>
              </a:scene3d>
              <a:sp3d>
                <a:bevelT w="165100" prst="coolSlan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 name="Picture 10" descr="C:\Users\Slavica\AppData\Local\Microsoft\Windows\INetCache\IE\K3ARJXED\MC90043160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3470" y="5019193"/>
                <a:ext cx="1164245" cy="1164245"/>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8" name="Rectangle 27"/>
          <p:cNvSpPr/>
          <p:nvPr/>
        </p:nvSpPr>
        <p:spPr>
          <a:xfrm>
            <a:off x="6565024" y="6193749"/>
            <a:ext cx="2578976" cy="323165"/>
          </a:xfrm>
          <a:prstGeom prst="rect">
            <a:avLst/>
          </a:prstGeom>
        </p:spPr>
        <p:txBody>
          <a:bodyPr wrap="none">
            <a:spAutoFit/>
          </a:bodyPr>
          <a:lstStyle/>
          <a:p>
            <a:r>
              <a:rPr lang="sr-Latn-RS" sz="1500" i="1">
                <a:solidFill>
                  <a:schemeClr val="tx1">
                    <a:lumMod val="60000"/>
                    <a:lumOff val="40000"/>
                  </a:schemeClr>
                </a:solidFill>
              </a:rPr>
              <a:t>Source: </a:t>
            </a:r>
            <a:r>
              <a:rPr lang="en-US" sz="1500" i="1">
                <a:solidFill>
                  <a:schemeClr val="tx1">
                    <a:lumMod val="60000"/>
                    <a:lumOff val="40000"/>
                  </a:schemeClr>
                </a:solidFill>
              </a:rPr>
              <a:t>Do</a:t>
            </a:r>
            <a:r>
              <a:rPr lang="sr-Latn-RS" sz="1500" i="1">
                <a:solidFill>
                  <a:schemeClr val="tx1">
                    <a:lumMod val="60000"/>
                    <a:lumOff val="40000"/>
                  </a:schemeClr>
                </a:solidFill>
              </a:rPr>
              <a:t>žić and Babić (2019)</a:t>
            </a:r>
            <a:endParaRPr lang="en-US" sz="1500" i="1">
              <a:solidFill>
                <a:schemeClr val="tx1">
                  <a:lumMod val="60000"/>
                  <a:lumOff val="40000"/>
                </a:schemeClr>
              </a:solidFill>
            </a:endParaRPr>
          </a:p>
        </p:txBody>
      </p:sp>
    </p:spTree>
    <p:extLst>
      <p:ext uri="{BB962C8B-B14F-4D97-AF65-F5344CB8AC3E}">
        <p14:creationId xmlns:p14="http://schemas.microsoft.com/office/powerpoint/2010/main" val="18934242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Fleet</a:t>
            </a:r>
            <a:r>
              <a:rPr lang="sr-Latn-RS" dirty="0"/>
              <a:t> </a:t>
            </a:r>
            <a:r>
              <a:rPr lang="sr-Latn-RS" dirty="0" err="1"/>
              <a:t>Ownership</a:t>
            </a:r>
            <a:r>
              <a:rPr lang="sr-Latn-RS" dirty="0"/>
              <a:t> </a:t>
            </a:r>
            <a:r>
              <a:rPr lang="sr-Latn-RS" dirty="0" err="1"/>
              <a:t>Structure</a:t>
            </a:r>
            <a:endParaRPr lang="en-US" dirty="0"/>
          </a:p>
        </p:txBody>
      </p:sp>
      <p:sp>
        <p:nvSpPr>
          <p:cNvPr id="3" name="Content Placeholder 2"/>
          <p:cNvSpPr>
            <a:spLocks noGrp="1"/>
          </p:cNvSpPr>
          <p:nvPr>
            <p:ph idx="1"/>
          </p:nvPr>
        </p:nvSpPr>
        <p:spPr/>
        <p:txBody>
          <a:bodyPr>
            <a:normAutofit/>
          </a:bodyPr>
          <a:lstStyle/>
          <a:p>
            <a:pPr marL="285750" indent="-285750">
              <a:buFont typeface="Arial" panose="020B0604020202020204" pitchFamily="34" charset="0"/>
              <a:buChar char="•"/>
            </a:pPr>
            <a:r>
              <a:rPr lang="en-GB" sz="2400"/>
              <a:t>Owned aircraft</a:t>
            </a:r>
          </a:p>
          <a:p>
            <a:pPr marL="285750" indent="-285750">
              <a:buFont typeface="Arial" panose="020B0604020202020204" pitchFamily="34" charset="0"/>
              <a:buChar char="•"/>
            </a:pPr>
            <a:endParaRPr lang="en-GB" sz="2400"/>
          </a:p>
          <a:p>
            <a:pPr marL="285750" indent="-285750">
              <a:buFont typeface="Arial" panose="020B0604020202020204" pitchFamily="34" charset="0"/>
              <a:buChar char="•"/>
            </a:pPr>
            <a:r>
              <a:rPr lang="en-GB" sz="2400"/>
              <a:t>Leased aircraft</a:t>
            </a:r>
          </a:p>
          <a:p>
            <a:pPr marL="285750" indent="-285750">
              <a:buFont typeface="Arial" panose="020B0604020202020204" pitchFamily="34" charset="0"/>
              <a:buChar char="•"/>
            </a:pPr>
            <a:endParaRPr lang="en-US" sz="2400"/>
          </a:p>
        </p:txBody>
      </p:sp>
      <p:sp>
        <p:nvSpPr>
          <p:cNvPr id="5" name="Slide Number Placeholder 4"/>
          <p:cNvSpPr>
            <a:spLocks noGrp="1"/>
          </p:cNvSpPr>
          <p:nvPr>
            <p:ph type="sldNum" sz="quarter" idx="11"/>
          </p:nvPr>
        </p:nvSpPr>
        <p:spPr/>
        <p:txBody>
          <a:bodyPr/>
          <a:lstStyle/>
          <a:p>
            <a:fld id="{707FE137-0C1A-4C05-8B34-1D89C94DB814}" type="slidenum">
              <a:rPr lang="en-GB" smtClean="0"/>
              <a:pPr/>
              <a:t>28</a:t>
            </a:fld>
            <a:endParaRPr lang="en-GB"/>
          </a:p>
        </p:txBody>
      </p:sp>
    </p:spTree>
    <p:extLst>
      <p:ext uri="{BB962C8B-B14F-4D97-AF65-F5344CB8AC3E}">
        <p14:creationId xmlns:p14="http://schemas.microsoft.com/office/powerpoint/2010/main" val="28456769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a:t>Fleet</a:t>
            </a:r>
            <a:endParaRPr lang="en-US"/>
          </a:p>
        </p:txBody>
      </p:sp>
      <p:sp>
        <p:nvSpPr>
          <p:cNvPr id="3" name="Content Placeholder 2"/>
          <p:cNvSpPr>
            <a:spLocks noGrp="1"/>
          </p:cNvSpPr>
          <p:nvPr>
            <p:ph idx="1"/>
          </p:nvPr>
        </p:nvSpPr>
        <p:spPr/>
        <p:txBody>
          <a:bodyPr>
            <a:normAutofit/>
          </a:bodyPr>
          <a:lstStyle/>
          <a:p>
            <a:pPr marL="342900" indent="-342900">
              <a:lnSpc>
                <a:spcPct val="90000"/>
              </a:lnSpc>
              <a:spcAft>
                <a:spcPts val="600"/>
              </a:spcAft>
              <a:buFont typeface="Arial" panose="020B0604020202020204" pitchFamily="34" charset="0"/>
              <a:buChar char="•"/>
              <a:defRPr/>
            </a:pPr>
            <a:r>
              <a:rPr lang="en-GB" altLang="en-US" sz="2400"/>
              <a:t>Indicators of aircraft utilization</a:t>
            </a:r>
          </a:p>
          <a:p>
            <a:pPr lvl="1">
              <a:lnSpc>
                <a:spcPct val="90000"/>
              </a:lnSpc>
              <a:spcAft>
                <a:spcPts val="600"/>
              </a:spcAft>
              <a:defRPr/>
            </a:pPr>
            <a:r>
              <a:rPr lang="en-GB" altLang="en-US" sz="2000"/>
              <a:t>Passengers load factor (PLF) </a:t>
            </a:r>
          </a:p>
          <a:p>
            <a:pPr lvl="1">
              <a:lnSpc>
                <a:spcPct val="90000"/>
              </a:lnSpc>
              <a:spcAft>
                <a:spcPts val="600"/>
              </a:spcAft>
              <a:defRPr/>
            </a:pPr>
            <a:r>
              <a:rPr lang="en-GB" altLang="en-US" sz="2000"/>
              <a:t>Annual flight hours</a:t>
            </a:r>
          </a:p>
          <a:p>
            <a:pPr marL="342900" indent="-342900" algn="just">
              <a:lnSpc>
                <a:spcPct val="90000"/>
              </a:lnSpc>
              <a:spcAft>
                <a:spcPts val="600"/>
              </a:spcAft>
              <a:buFont typeface="Arial" panose="020B0604020202020204" pitchFamily="34" charset="0"/>
              <a:buChar char="•"/>
              <a:defRPr/>
            </a:pPr>
            <a:r>
              <a:rPr lang="en-GB" altLang="en-US" sz="2400"/>
              <a:t>Higher PLF and higher flight hours </a:t>
            </a:r>
            <a:r>
              <a:rPr lang="en-GB" altLang="en-US" sz="2400">
                <a:sym typeface="Symbol" pitchFamily="18" charset="2"/>
              </a:rPr>
              <a:t></a:t>
            </a:r>
            <a:r>
              <a:rPr lang="en-GB" altLang="en-US" sz="2400"/>
              <a:t> higher revenue</a:t>
            </a:r>
          </a:p>
          <a:p>
            <a:pPr marL="342900" indent="-342900" algn="just">
              <a:lnSpc>
                <a:spcPct val="90000"/>
              </a:lnSpc>
              <a:spcAft>
                <a:spcPts val="600"/>
              </a:spcAft>
              <a:buFont typeface="Arial" panose="020B0604020202020204" pitchFamily="34" charset="0"/>
              <a:buChar char="•"/>
              <a:defRPr/>
            </a:pPr>
            <a:r>
              <a:rPr lang="en-GB" altLang="en-US" sz="2400"/>
              <a:t>Direct economic impact on revenue and costs </a:t>
            </a:r>
            <a:r>
              <a:rPr lang="en-GB" altLang="en-US" sz="2400">
                <a:sym typeface="Symbol" pitchFamily="18" charset="2"/>
              </a:rPr>
              <a:t></a:t>
            </a:r>
            <a:r>
              <a:rPr lang="en-GB" altLang="en-US" sz="2400"/>
              <a:t> successful business of an airline</a:t>
            </a:r>
          </a:p>
          <a:p>
            <a:pPr marL="342900" indent="-342900" algn="just">
              <a:lnSpc>
                <a:spcPct val="90000"/>
              </a:lnSpc>
              <a:spcAft>
                <a:spcPts val="600"/>
              </a:spcAft>
              <a:buFont typeface="Arial" panose="020B0604020202020204" pitchFamily="34" charset="0"/>
              <a:buChar char="•"/>
              <a:defRPr/>
            </a:pPr>
            <a:r>
              <a:rPr lang="en-GB" altLang="en-US" sz="2400"/>
              <a:t>Fleet structure, fleet size and fleet utilization </a:t>
            </a:r>
            <a:r>
              <a:rPr lang="en-GB" altLang="en-US" sz="2400">
                <a:sym typeface="Symbol" pitchFamily="18" charset="2"/>
              </a:rPr>
              <a:t></a:t>
            </a:r>
            <a:r>
              <a:rPr lang="en-GB" altLang="en-US" sz="2400"/>
              <a:t> profitability</a:t>
            </a:r>
          </a:p>
          <a:p>
            <a:pPr marL="342900" indent="-342900" algn="just">
              <a:lnSpc>
                <a:spcPct val="90000"/>
              </a:lnSpc>
              <a:spcAft>
                <a:spcPts val="600"/>
              </a:spcAft>
              <a:buFont typeface="Arial" panose="020B0604020202020204" pitchFamily="34" charset="0"/>
              <a:buChar char="•"/>
              <a:defRPr/>
            </a:pPr>
            <a:r>
              <a:rPr lang="en-GB" altLang="en-US" sz="2400"/>
              <a:t>Fleet </a:t>
            </a:r>
            <a:r>
              <a:rPr lang="en-GB" altLang="en-US" sz="2400">
                <a:latin typeface="Cambria" panose="02040503050406030204" pitchFamily="18" charset="0"/>
                <a:sym typeface="Symbol" pitchFamily="18" charset="2"/>
              </a:rPr>
              <a:t> </a:t>
            </a:r>
            <a:r>
              <a:rPr lang="en-GB" altLang="en-US" sz="2400"/>
              <a:t>market requirements</a:t>
            </a:r>
          </a:p>
        </p:txBody>
      </p:sp>
      <p:sp>
        <p:nvSpPr>
          <p:cNvPr id="5" name="Slide Number Placeholder 4"/>
          <p:cNvSpPr>
            <a:spLocks noGrp="1"/>
          </p:cNvSpPr>
          <p:nvPr>
            <p:ph type="sldNum" sz="quarter" idx="11"/>
          </p:nvPr>
        </p:nvSpPr>
        <p:spPr/>
        <p:txBody>
          <a:bodyPr/>
          <a:lstStyle/>
          <a:p>
            <a:fld id="{707FE137-0C1A-4C05-8B34-1D89C94DB814}" type="slidenum">
              <a:rPr lang="en-GB" smtClean="0"/>
              <a:pPr/>
              <a:t>29</a:t>
            </a:fld>
            <a:endParaRPr lang="en-GB"/>
          </a:p>
        </p:txBody>
      </p:sp>
    </p:spTree>
    <p:extLst>
      <p:ext uri="{BB962C8B-B14F-4D97-AF65-F5344CB8AC3E}">
        <p14:creationId xmlns:p14="http://schemas.microsoft.com/office/powerpoint/2010/main" val="1491928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t>Planning in </a:t>
            </a:r>
            <a:r>
              <a:rPr lang="en-US"/>
              <a:t>a</a:t>
            </a:r>
            <a:r>
              <a:rPr lang="sr-Latn-RS"/>
              <a:t>ir </a:t>
            </a:r>
            <a:r>
              <a:rPr lang="en-US"/>
              <a:t>t</a:t>
            </a:r>
            <a:r>
              <a:rPr lang="sr-Latn-RS"/>
              <a:t>ransportation</a:t>
            </a:r>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3</a:t>
            </a:fld>
            <a:endParaRPr lang="en-GB"/>
          </a:p>
        </p:txBody>
      </p:sp>
      <p:sp>
        <p:nvSpPr>
          <p:cNvPr id="3" name="Content Placeholder 2"/>
          <p:cNvSpPr>
            <a:spLocks noGrp="1"/>
          </p:cNvSpPr>
          <p:nvPr>
            <p:ph idx="1"/>
          </p:nvPr>
        </p:nvSpPr>
        <p:spPr>
          <a:xfrm>
            <a:off x="457200" y="1430338"/>
            <a:ext cx="7594600" cy="4695825"/>
          </a:xfrm>
        </p:spPr>
        <p:txBody>
          <a:bodyPr>
            <a:noAutofit/>
          </a:bodyPr>
          <a:lstStyle/>
          <a:p>
            <a:pPr marL="359100" indent="-285750" algn="just">
              <a:spcBef>
                <a:spcPts val="600"/>
              </a:spcBef>
              <a:spcAft>
                <a:spcPts val="600"/>
              </a:spcAft>
              <a:buFont typeface="Wingdings" charset="2"/>
              <a:buChar char="§"/>
            </a:pPr>
            <a:r>
              <a:rPr lang="en-GB" sz="2400"/>
              <a:t>Planning in air transportation includes airport planning, fleet planning, route network planning, flight schedules planning and airways network planning </a:t>
            </a:r>
          </a:p>
          <a:p>
            <a:pPr marL="359100" indent="-285750" algn="just">
              <a:spcBef>
                <a:spcPts val="600"/>
              </a:spcBef>
              <a:spcAft>
                <a:spcPts val="600"/>
              </a:spcAft>
              <a:buFont typeface="Wingdings" charset="2"/>
              <a:buChar char="§"/>
            </a:pPr>
            <a:r>
              <a:rPr lang="en-GB" sz="2400"/>
              <a:t>Airport planning and airways network planning refer to the planning of infrastructure </a:t>
            </a:r>
          </a:p>
          <a:p>
            <a:pPr marL="359100" indent="-285750" algn="just">
              <a:spcBef>
                <a:spcPts val="600"/>
              </a:spcBef>
              <a:spcAft>
                <a:spcPts val="600"/>
              </a:spcAft>
              <a:buFont typeface="Wingdings" charset="2"/>
              <a:buChar char="§"/>
            </a:pPr>
            <a:r>
              <a:rPr lang="en-GB" sz="2400"/>
              <a:t>Fleet planning, route network planning, and flight schedules planning refer to airline planning </a:t>
            </a:r>
          </a:p>
          <a:p>
            <a:pPr marL="359100" indent="-285750">
              <a:spcBef>
                <a:spcPts val="600"/>
              </a:spcBef>
              <a:spcAft>
                <a:spcPts val="600"/>
              </a:spcAft>
              <a:buFont typeface="Wingdings" charset="2"/>
              <a:buChar char="§"/>
            </a:pPr>
            <a:r>
              <a:rPr lang="en-GB" sz="2400"/>
              <a:t>The Air Transportation system is very complex and multi-layered involving many components and high capital/operating costs.</a:t>
            </a:r>
            <a:endParaRPr lang="en-US" sz="2400"/>
          </a:p>
        </p:txBody>
      </p:sp>
    </p:spTree>
    <p:extLst>
      <p:ext uri="{BB962C8B-B14F-4D97-AF65-F5344CB8AC3E}">
        <p14:creationId xmlns:p14="http://schemas.microsoft.com/office/powerpoint/2010/main" val="36055743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a:t>Fleet</a:t>
            </a:r>
            <a:endParaRPr lang="en-US"/>
          </a:p>
        </p:txBody>
      </p:sp>
      <p:sp>
        <p:nvSpPr>
          <p:cNvPr id="3" name="Content Placeholder 2"/>
          <p:cNvSpPr>
            <a:spLocks noGrp="1"/>
          </p:cNvSpPr>
          <p:nvPr>
            <p:ph idx="1"/>
          </p:nvPr>
        </p:nvSpPr>
        <p:spPr/>
        <p:txBody>
          <a:bodyPr/>
          <a:lstStyle/>
          <a:p>
            <a:pPr marL="285750" indent="-285750">
              <a:spcAft>
                <a:spcPts val="600"/>
              </a:spcAft>
              <a:buFont typeface="Arial" panose="020B0604020202020204" pitchFamily="34" charset="0"/>
              <a:buChar char="•"/>
            </a:pPr>
            <a:r>
              <a:rPr lang="en-GB" altLang="en-US" sz="2400" dirty="0"/>
              <a:t>Average price of new aircraft (millions of US dollars)</a:t>
            </a:r>
          </a:p>
          <a:p>
            <a:pPr lvl="1">
              <a:spcAft>
                <a:spcPts val="600"/>
              </a:spcAft>
            </a:pPr>
            <a:r>
              <a:rPr lang="en-GB" altLang="en-US" sz="2000" dirty="0"/>
              <a:t>70.1 – 403.9 Airbus</a:t>
            </a:r>
          </a:p>
          <a:p>
            <a:pPr lvl="1">
              <a:spcAft>
                <a:spcPts val="600"/>
              </a:spcAft>
            </a:pPr>
            <a:r>
              <a:rPr lang="en-GB" altLang="en-US" sz="2000" dirty="0"/>
              <a:t>74.8 – 351.4 Boeing</a:t>
            </a:r>
          </a:p>
          <a:p>
            <a:pPr lvl="1">
              <a:spcAft>
                <a:spcPts val="600"/>
              </a:spcAft>
            </a:pPr>
            <a:r>
              <a:rPr lang="en-GB" altLang="en-US" sz="2000" dirty="0"/>
              <a:t>20-50 – smaller, regional aircraft</a:t>
            </a:r>
          </a:p>
          <a:p>
            <a:pPr marL="285750" indent="-285750">
              <a:spcAft>
                <a:spcPts val="600"/>
              </a:spcAft>
              <a:buFont typeface="Arial" panose="020B0604020202020204" pitchFamily="34" charset="0"/>
              <a:buChar char="•"/>
            </a:pPr>
            <a:r>
              <a:rPr lang="en-GB" altLang="en-US" sz="2400" dirty="0"/>
              <a:t>With slim profit margins, airlines are always looking for ways to make marginal gains from their fleets.</a:t>
            </a:r>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30</a:t>
            </a:fld>
            <a:endParaRPr lang="en-GB"/>
          </a:p>
        </p:txBody>
      </p:sp>
      <p:pic>
        <p:nvPicPr>
          <p:cNvPr id="6" name="Picture 12" descr="C:\Users\Slavica\AppData\Local\Microsoft\Windows\INetCache\IE\1YSIXYGO\MC910216998[1].png"/>
          <p:cNvPicPr>
            <a:picLocks noChangeAspect="1" noChangeArrowheads="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949634" y="2171020"/>
            <a:ext cx="890784" cy="1789521"/>
          </a:xfrm>
          <a:prstGeom prst="rect">
            <a:avLst/>
          </a:prstGeom>
          <a:noFill/>
          <a:effectLst>
            <a:reflection blurRad="6350" stA="50000" endA="300" endPos="90000" dist="50800" dir="5400000" sy="-100000" algn="bl" rotWithShape="0"/>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8610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dirty="0"/>
              <a:t>Levels of Fleet Planning</a:t>
            </a:r>
            <a:endParaRPr lang="en-US" dirty="0"/>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sr-Latn-CS" altLang="en-US" sz="2400"/>
              <a:t>Strategic level</a:t>
            </a:r>
          </a:p>
          <a:p>
            <a:pPr marL="285750" indent="-285750">
              <a:buFont typeface="Arial" panose="020B0604020202020204" pitchFamily="34" charset="0"/>
              <a:buChar char="•"/>
            </a:pPr>
            <a:endParaRPr lang="sr-Latn-CS" altLang="en-US" sz="2400"/>
          </a:p>
          <a:p>
            <a:pPr marL="285750" indent="-285750">
              <a:buFont typeface="Arial" panose="020B0604020202020204" pitchFamily="34" charset="0"/>
              <a:buChar char="•"/>
            </a:pPr>
            <a:r>
              <a:rPr lang="sr-Latn-CS" altLang="en-US" sz="2400"/>
              <a:t>Tactical level</a:t>
            </a:r>
          </a:p>
          <a:p>
            <a:pPr marL="285750" indent="-285750">
              <a:buFont typeface="Arial" panose="020B0604020202020204" pitchFamily="34" charset="0"/>
              <a:buChar char="•"/>
            </a:pPr>
            <a:endParaRPr lang="sr-Latn-CS" altLang="en-US" sz="2400"/>
          </a:p>
          <a:p>
            <a:pPr marL="285750" indent="-285750">
              <a:buFont typeface="Arial" panose="020B0604020202020204" pitchFamily="34" charset="0"/>
              <a:buChar char="•"/>
            </a:pPr>
            <a:r>
              <a:rPr lang="sr-Latn-RS" altLang="en-US" sz="2400"/>
              <a:t>Operational level</a:t>
            </a:r>
            <a:endParaRPr lang="en-GB" altLang="en-US" sz="2400"/>
          </a:p>
          <a:p>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31</a:t>
            </a:fld>
            <a:endParaRPr lang="en-GB"/>
          </a:p>
        </p:txBody>
      </p:sp>
    </p:spTree>
    <p:extLst>
      <p:ext uri="{BB962C8B-B14F-4D97-AF65-F5344CB8AC3E}">
        <p14:creationId xmlns:p14="http://schemas.microsoft.com/office/powerpoint/2010/main" val="3199494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dirty="0" err="1"/>
              <a:t>Strategic</a:t>
            </a:r>
            <a:r>
              <a:rPr lang="sr-Latn-RS" altLang="en-US" dirty="0"/>
              <a:t> </a:t>
            </a:r>
            <a:r>
              <a:rPr lang="sr-Latn-RS" altLang="en-US" dirty="0" err="1"/>
              <a:t>Level</a:t>
            </a:r>
            <a:endParaRPr lang="en-US" dirty="0"/>
          </a:p>
        </p:txBody>
      </p:sp>
      <p:sp>
        <p:nvSpPr>
          <p:cNvPr id="3" name="Content Placeholder 2"/>
          <p:cNvSpPr>
            <a:spLocks noGrp="1"/>
          </p:cNvSpPr>
          <p:nvPr>
            <p:ph idx="1"/>
          </p:nvPr>
        </p:nvSpPr>
        <p:spPr/>
        <p:txBody>
          <a:bodyPr/>
          <a:lstStyle/>
          <a:p>
            <a:pPr marL="285750" indent="-285750" algn="just">
              <a:spcAft>
                <a:spcPts val="600"/>
              </a:spcAft>
              <a:buFont typeface="Arial" panose="020B0604020202020204" pitchFamily="34" charset="0"/>
              <a:buChar char="•"/>
            </a:pPr>
            <a:r>
              <a:rPr lang="en-GB" altLang="en-US" sz="2400"/>
              <a:t>What should be considered?</a:t>
            </a:r>
          </a:p>
          <a:p>
            <a:pPr lvl="1" algn="just">
              <a:spcAft>
                <a:spcPts val="600"/>
              </a:spcAft>
            </a:pPr>
            <a:r>
              <a:rPr lang="sr-Latn-RS" altLang="en-US"/>
              <a:t>Long-term business strategy of an airline</a:t>
            </a:r>
            <a:endParaRPr lang="en-GB" altLang="en-US"/>
          </a:p>
          <a:p>
            <a:pPr lvl="1" algn="just">
              <a:spcAft>
                <a:spcPts val="600"/>
              </a:spcAft>
            </a:pPr>
            <a:r>
              <a:rPr lang="sr-Latn-RS" altLang="en-US"/>
              <a:t>Economic development</a:t>
            </a:r>
            <a:endParaRPr lang="en-GB" altLang="en-US"/>
          </a:p>
          <a:p>
            <a:pPr lvl="1" algn="just">
              <a:spcAft>
                <a:spcPts val="600"/>
              </a:spcAft>
            </a:pPr>
            <a:r>
              <a:rPr lang="sr-Latn-RS" altLang="en-US"/>
              <a:t>Legislation</a:t>
            </a:r>
            <a:endParaRPr lang="en-GB" altLang="en-US"/>
          </a:p>
          <a:p>
            <a:pPr lvl="1" algn="just">
              <a:spcAft>
                <a:spcPts val="600"/>
              </a:spcAft>
            </a:pPr>
            <a:r>
              <a:rPr lang="sr-Latn-RS" altLang="en-US"/>
              <a:t>Development strategy of airports which airline will operate in the future</a:t>
            </a:r>
            <a:endParaRPr lang="en-GB" altLang="en-US"/>
          </a:p>
          <a:p>
            <a:pPr lvl="1" algn="just">
              <a:spcAft>
                <a:spcPts val="600"/>
              </a:spcAft>
            </a:pPr>
            <a:r>
              <a:rPr lang="sr-Latn-RS" altLang="en-US"/>
              <a:t>Aircraft manufacturers with their products</a:t>
            </a:r>
            <a:endParaRPr lang="en-GB" altLang="en-US"/>
          </a:p>
          <a:p>
            <a:pPr marL="285750" indent="-285750" algn="just">
              <a:spcAft>
                <a:spcPts val="600"/>
              </a:spcAft>
              <a:buFont typeface="Arial" panose="020B0604020202020204" pitchFamily="34" charset="0"/>
              <a:buChar char="•"/>
            </a:pPr>
            <a:r>
              <a:rPr lang="en-GB" altLang="en-US" sz="2400"/>
              <a:t>Strategic decisions are long-term decisions</a:t>
            </a:r>
          </a:p>
        </p:txBody>
      </p:sp>
      <p:sp>
        <p:nvSpPr>
          <p:cNvPr id="5" name="Slide Number Placeholder 4"/>
          <p:cNvSpPr>
            <a:spLocks noGrp="1"/>
          </p:cNvSpPr>
          <p:nvPr>
            <p:ph type="sldNum" sz="quarter" idx="11"/>
          </p:nvPr>
        </p:nvSpPr>
        <p:spPr/>
        <p:txBody>
          <a:bodyPr/>
          <a:lstStyle/>
          <a:p>
            <a:fld id="{707FE137-0C1A-4C05-8B34-1D89C94DB814}" type="slidenum">
              <a:rPr lang="en-GB" smtClean="0"/>
              <a:pPr/>
              <a:t>32</a:t>
            </a:fld>
            <a:endParaRPr lang="en-GB"/>
          </a:p>
        </p:txBody>
      </p:sp>
    </p:spTree>
    <p:extLst>
      <p:ext uri="{BB962C8B-B14F-4D97-AF65-F5344CB8AC3E}">
        <p14:creationId xmlns:p14="http://schemas.microsoft.com/office/powerpoint/2010/main" val="1460404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dirty="0"/>
              <a:t>Tactical Level</a:t>
            </a:r>
            <a:endParaRPr lang="en-US" dirty="0"/>
          </a:p>
        </p:txBody>
      </p:sp>
      <p:sp>
        <p:nvSpPr>
          <p:cNvPr id="3" name="Content Placeholder 2"/>
          <p:cNvSpPr>
            <a:spLocks noGrp="1"/>
          </p:cNvSpPr>
          <p:nvPr>
            <p:ph idx="1"/>
          </p:nvPr>
        </p:nvSpPr>
        <p:spPr/>
        <p:txBody>
          <a:bodyPr/>
          <a:lstStyle/>
          <a:p>
            <a:pPr marL="285750" indent="-285750" algn="just">
              <a:lnSpc>
                <a:spcPct val="117000"/>
              </a:lnSpc>
              <a:spcAft>
                <a:spcPts val="600"/>
              </a:spcAft>
              <a:buFont typeface="Arial" panose="020B0604020202020204" pitchFamily="34" charset="0"/>
              <a:buChar char="•"/>
            </a:pPr>
            <a:r>
              <a:rPr lang="en-GB" altLang="en-US" sz="2400"/>
              <a:t>Refers to decisions related to aircraft acquisition based on</a:t>
            </a:r>
          </a:p>
          <a:p>
            <a:pPr lvl="1">
              <a:spcAft>
                <a:spcPts val="600"/>
              </a:spcAft>
            </a:pPr>
            <a:r>
              <a:rPr lang="en-GB" altLang="en-US" sz="2000"/>
              <a:t>Fleet commonality</a:t>
            </a:r>
          </a:p>
          <a:p>
            <a:pPr lvl="1">
              <a:spcAft>
                <a:spcPts val="600"/>
              </a:spcAft>
            </a:pPr>
            <a:r>
              <a:rPr lang="en-GB" altLang="en-US" sz="2000"/>
              <a:t>Aircraft price</a:t>
            </a:r>
          </a:p>
          <a:p>
            <a:pPr lvl="1">
              <a:spcAft>
                <a:spcPts val="600"/>
              </a:spcAft>
            </a:pPr>
            <a:r>
              <a:rPr lang="en-GB" altLang="en-US" sz="2000"/>
              <a:t>Route network (</a:t>
            </a:r>
            <a:r>
              <a:rPr lang="en-GB" altLang="en-US" sz="2000" i="1"/>
              <a:t>hub and spoke </a:t>
            </a:r>
            <a:r>
              <a:rPr lang="en-GB" altLang="en-US" sz="2000"/>
              <a:t>or </a:t>
            </a:r>
            <a:r>
              <a:rPr lang="en-GB" altLang="en-US" sz="2000" i="1"/>
              <a:t>point to point</a:t>
            </a:r>
            <a:r>
              <a:rPr lang="en-GB" altLang="en-US" sz="2000"/>
              <a:t>)</a:t>
            </a:r>
          </a:p>
          <a:p>
            <a:pPr marL="285750" indent="-285750">
              <a:spcAft>
                <a:spcPts val="600"/>
              </a:spcAft>
              <a:buFont typeface="Arial" panose="020B0604020202020204" pitchFamily="34" charset="0"/>
              <a:buChar char="•"/>
            </a:pPr>
            <a:r>
              <a:rPr lang="en-GB" altLang="en-US" sz="2400"/>
              <a:t>Decisions are mid-term or short-term</a:t>
            </a:r>
          </a:p>
          <a:p>
            <a:pPr marL="285750" indent="-285750">
              <a:buFont typeface="Arial" panose="020B0604020202020204" pitchFamily="34" charset="0"/>
              <a:buChar char="•"/>
            </a:pPr>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33</a:t>
            </a:fld>
            <a:endParaRPr lang="en-GB"/>
          </a:p>
        </p:txBody>
      </p:sp>
    </p:spTree>
    <p:extLst>
      <p:ext uri="{BB962C8B-B14F-4D97-AF65-F5344CB8AC3E}">
        <p14:creationId xmlns:p14="http://schemas.microsoft.com/office/powerpoint/2010/main" val="14414152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dirty="0" err="1"/>
              <a:t>Operational</a:t>
            </a:r>
            <a:r>
              <a:rPr lang="sr-Latn-RS" altLang="en-US" dirty="0"/>
              <a:t> </a:t>
            </a:r>
            <a:r>
              <a:rPr lang="sr-Latn-RS" altLang="en-US" dirty="0" err="1"/>
              <a:t>Level</a:t>
            </a:r>
            <a:endParaRPr lang="en-US" dirty="0"/>
          </a:p>
        </p:txBody>
      </p:sp>
      <p:sp>
        <p:nvSpPr>
          <p:cNvPr id="3" name="Content Placeholder 2"/>
          <p:cNvSpPr>
            <a:spLocks noGrp="1"/>
          </p:cNvSpPr>
          <p:nvPr>
            <p:ph idx="1"/>
          </p:nvPr>
        </p:nvSpPr>
        <p:spPr/>
        <p:txBody>
          <a:bodyPr/>
          <a:lstStyle/>
          <a:p>
            <a:pPr marL="285750" indent="-285750" algn="just">
              <a:lnSpc>
                <a:spcPct val="117000"/>
              </a:lnSpc>
              <a:spcAft>
                <a:spcPts val="600"/>
              </a:spcAft>
              <a:buFont typeface="Arial" panose="020B0604020202020204" pitchFamily="34" charset="0"/>
              <a:buChar char="•"/>
            </a:pPr>
            <a:r>
              <a:rPr lang="en-GB" sz="2400"/>
              <a:t>Related to fleet assignment, i.e. assign aircraft to legs for each day of the week </a:t>
            </a:r>
          </a:p>
          <a:p>
            <a:pPr marL="285750" indent="-285750" algn="just">
              <a:lnSpc>
                <a:spcPct val="117000"/>
              </a:lnSpc>
              <a:spcAft>
                <a:spcPts val="600"/>
              </a:spcAft>
              <a:buFont typeface="Arial" panose="020B0604020202020204" pitchFamily="34" charset="0"/>
              <a:buChar char="•"/>
            </a:pPr>
            <a:r>
              <a:rPr lang="en-GB" sz="2400"/>
              <a:t>Decisions are short-term </a:t>
            </a:r>
          </a:p>
          <a:p>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34</a:t>
            </a:fld>
            <a:endParaRPr lang="en-GB"/>
          </a:p>
        </p:txBody>
      </p:sp>
    </p:spTree>
    <p:extLst>
      <p:ext uri="{BB962C8B-B14F-4D97-AF65-F5344CB8AC3E}">
        <p14:creationId xmlns:p14="http://schemas.microsoft.com/office/powerpoint/2010/main" val="18138956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dirty="0"/>
              <a:t>Fleet Management</a:t>
            </a:r>
            <a:endParaRPr lang="en-US" dirty="0"/>
          </a:p>
        </p:txBody>
      </p:sp>
      <p:sp>
        <p:nvSpPr>
          <p:cNvPr id="3" name="Content Placeholder 2"/>
          <p:cNvSpPr>
            <a:spLocks noGrp="1"/>
          </p:cNvSpPr>
          <p:nvPr>
            <p:ph idx="1"/>
          </p:nvPr>
        </p:nvSpPr>
        <p:spPr/>
        <p:txBody>
          <a:bodyPr/>
          <a:lstStyle/>
          <a:p>
            <a:pPr marL="342900" indent="-342900">
              <a:lnSpc>
                <a:spcPct val="80000"/>
              </a:lnSpc>
              <a:buFont typeface="Arial" panose="020B0604020202020204" pitchFamily="34" charset="0"/>
              <a:buChar char="•"/>
            </a:pPr>
            <a:r>
              <a:rPr lang="en-GB" altLang="en-US" sz="2400" i="1" dirty="0"/>
              <a:t>Fleet management</a:t>
            </a:r>
          </a:p>
          <a:p>
            <a:pPr lvl="1">
              <a:lnSpc>
                <a:spcPct val="110000"/>
              </a:lnSpc>
            </a:pPr>
            <a:r>
              <a:rPr lang="en-GB" altLang="en-US" sz="2200" dirty="0"/>
              <a:t>Broader than fleet planning</a:t>
            </a:r>
          </a:p>
          <a:p>
            <a:pPr lvl="1">
              <a:lnSpc>
                <a:spcPct val="110000"/>
              </a:lnSpc>
            </a:pPr>
            <a:r>
              <a:rPr lang="en-GB" altLang="en-US" sz="2200" dirty="0"/>
              <a:t>Fleet planning is a part of fleet management (mostly related to aircraft acquisition)</a:t>
            </a:r>
          </a:p>
          <a:p>
            <a:pPr lvl="1">
              <a:lnSpc>
                <a:spcPct val="110000"/>
              </a:lnSpc>
            </a:pPr>
            <a:endParaRPr lang="en-GB" altLang="en-US" sz="2400" dirty="0"/>
          </a:p>
          <a:p>
            <a:pPr marL="868362" lvl="1" indent="-457200">
              <a:lnSpc>
                <a:spcPct val="110000"/>
              </a:lnSpc>
              <a:buFont typeface="+mj-lt"/>
              <a:buAutoNum type="arabicPeriod"/>
            </a:pPr>
            <a:r>
              <a:rPr lang="en-GB" altLang="en-US" sz="2400" dirty="0"/>
              <a:t>Aircraft acquisition and financing</a:t>
            </a:r>
          </a:p>
          <a:p>
            <a:pPr marL="868362" lvl="1" indent="-457200">
              <a:lnSpc>
                <a:spcPct val="110000"/>
              </a:lnSpc>
              <a:buFont typeface="+mj-lt"/>
              <a:buAutoNum type="arabicPeriod"/>
            </a:pPr>
            <a:r>
              <a:rPr lang="en-GB" altLang="en-US" sz="2400" dirty="0"/>
              <a:t>Tactical fleet management</a:t>
            </a:r>
          </a:p>
          <a:p>
            <a:pPr marL="868362" lvl="1" indent="-457200">
              <a:lnSpc>
                <a:spcPct val="110000"/>
              </a:lnSpc>
              <a:buFont typeface="+mj-lt"/>
              <a:buAutoNum type="arabicPeriod"/>
            </a:pPr>
            <a:r>
              <a:rPr lang="en-GB" altLang="en-US" sz="2400" dirty="0"/>
              <a:t>Asset value maintenance</a:t>
            </a:r>
          </a:p>
          <a:p>
            <a:pPr marL="868362" lvl="1" indent="-457200">
              <a:lnSpc>
                <a:spcPct val="110000"/>
              </a:lnSpc>
              <a:buFont typeface="+mj-lt"/>
              <a:buAutoNum type="arabicPeriod"/>
            </a:pPr>
            <a:r>
              <a:rPr lang="en-GB" altLang="en-US" sz="2400" dirty="0"/>
              <a:t>Aircraft trading</a:t>
            </a:r>
          </a:p>
          <a:p>
            <a:endParaRPr lang="en-GB"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35</a:t>
            </a:fld>
            <a:endParaRPr lang="en-GB"/>
          </a:p>
        </p:txBody>
      </p:sp>
    </p:spTree>
    <p:extLst>
      <p:ext uri="{BB962C8B-B14F-4D97-AF65-F5344CB8AC3E}">
        <p14:creationId xmlns:p14="http://schemas.microsoft.com/office/powerpoint/2010/main" val="31314529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t>Aircraft acquisition</a:t>
            </a:r>
            <a:endParaRPr lang="en-US"/>
          </a:p>
        </p:txBody>
      </p:sp>
      <p:sp>
        <p:nvSpPr>
          <p:cNvPr id="3" name="Content Placeholder 2"/>
          <p:cNvSpPr>
            <a:spLocks noGrp="1"/>
          </p:cNvSpPr>
          <p:nvPr>
            <p:ph idx="1"/>
          </p:nvPr>
        </p:nvSpPr>
        <p:spPr/>
        <p:txBody>
          <a:bodyPr/>
          <a:lstStyle/>
          <a:p>
            <a:pPr marL="342900" indent="-342900" algn="just">
              <a:spcAft>
                <a:spcPts val="1200"/>
              </a:spcAft>
              <a:buFont typeface="Arial" panose="020B0604020202020204" pitchFamily="34" charset="0"/>
              <a:buChar char="•"/>
            </a:pPr>
            <a:r>
              <a:rPr lang="en-GB" altLang="en-US" sz="2400" dirty="0"/>
              <a:t>Two main reasons for aircraft acquisition</a:t>
            </a:r>
          </a:p>
          <a:p>
            <a:pPr lvl="1" algn="just">
              <a:spcBef>
                <a:spcPts val="600"/>
              </a:spcBef>
              <a:spcAft>
                <a:spcPts val="1200"/>
              </a:spcAft>
            </a:pPr>
            <a:r>
              <a:rPr lang="en-GB" altLang="en-US" sz="2000" dirty="0"/>
              <a:t>Replacement of existing capacity because of inappropriate characteristics, and more effective and efficient  aircraft with the same mission added to the fleet</a:t>
            </a:r>
          </a:p>
          <a:p>
            <a:pPr lvl="1" algn="just">
              <a:spcBef>
                <a:spcPts val="600"/>
              </a:spcBef>
              <a:spcAft>
                <a:spcPts val="1200"/>
              </a:spcAft>
            </a:pPr>
            <a:r>
              <a:rPr lang="en-GB" altLang="en-US" sz="2000" dirty="0"/>
              <a:t>Capacity growth could be growth within the existing network driven by the increase of demand and could be induced by introducing a new service</a:t>
            </a:r>
          </a:p>
          <a:p>
            <a:pPr algn="just"/>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36</a:t>
            </a:fld>
            <a:endParaRPr lang="en-GB"/>
          </a:p>
        </p:txBody>
      </p:sp>
    </p:spTree>
    <p:extLst>
      <p:ext uri="{BB962C8B-B14F-4D97-AF65-F5344CB8AC3E}">
        <p14:creationId xmlns:p14="http://schemas.microsoft.com/office/powerpoint/2010/main" val="38660304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t>
            </a:r>
            <a:r>
              <a:rPr lang="sr-Latn-RS" dirty="0" err="1"/>
              <a:t>ircraft</a:t>
            </a:r>
            <a:r>
              <a:rPr lang="sr-Latn-RS" dirty="0"/>
              <a:t> </a:t>
            </a:r>
            <a:r>
              <a:rPr lang="sr-Latn-RS" dirty="0" err="1"/>
              <a:t>Evaluation</a:t>
            </a:r>
            <a:endParaRPr lang="en-US" dirty="0"/>
          </a:p>
        </p:txBody>
      </p:sp>
      <p:sp>
        <p:nvSpPr>
          <p:cNvPr id="3" name="Content Placeholder 2"/>
          <p:cNvSpPr>
            <a:spLocks noGrp="1"/>
          </p:cNvSpPr>
          <p:nvPr>
            <p:ph sz="half" idx="1"/>
          </p:nvPr>
        </p:nvSpPr>
        <p:spPr/>
        <p:txBody>
          <a:bodyPr>
            <a:normAutofit fontScale="55000" lnSpcReduction="20000"/>
          </a:bodyPr>
          <a:lstStyle/>
          <a:p>
            <a:pPr marL="285750" indent="-285750" algn="just">
              <a:spcAft>
                <a:spcPts val="600"/>
              </a:spcAft>
              <a:buFont typeface="Arial" panose="020B0604020202020204" pitchFamily="34" charset="0"/>
              <a:buChar char="•"/>
            </a:pPr>
            <a:r>
              <a:rPr lang="en-GB" dirty="0"/>
              <a:t>The expertise involved</a:t>
            </a:r>
          </a:p>
          <a:p>
            <a:pPr lvl="1" algn="just">
              <a:spcAft>
                <a:spcPts val="600"/>
              </a:spcAft>
            </a:pPr>
            <a:r>
              <a:rPr lang="en-GB" dirty="0"/>
              <a:t>Different education – different perspective </a:t>
            </a:r>
          </a:p>
          <a:p>
            <a:pPr marL="285750" indent="-285750" algn="just">
              <a:spcAft>
                <a:spcPts val="600"/>
              </a:spcAft>
              <a:buFont typeface="Arial" panose="020B0604020202020204" pitchFamily="34" charset="0"/>
              <a:buChar char="•"/>
            </a:pPr>
            <a:r>
              <a:rPr lang="en-GB" dirty="0"/>
              <a:t>Obtaining airline-specific data</a:t>
            </a:r>
          </a:p>
          <a:p>
            <a:pPr lvl="1" algn="just">
              <a:spcAft>
                <a:spcPts val="600"/>
              </a:spcAft>
            </a:pPr>
            <a:r>
              <a:rPr lang="en-GB" dirty="0"/>
              <a:t>Network, route, airport, current fleet, product requirements</a:t>
            </a:r>
          </a:p>
          <a:p>
            <a:pPr marL="285750" indent="-285750" algn="just">
              <a:spcAft>
                <a:spcPts val="600"/>
              </a:spcAft>
              <a:buFont typeface="Arial" panose="020B0604020202020204" pitchFamily="34" charset="0"/>
              <a:buChar char="•"/>
            </a:pPr>
            <a:r>
              <a:rPr lang="en-GB" dirty="0"/>
              <a:t>Marketing analysis	</a:t>
            </a:r>
          </a:p>
          <a:p>
            <a:pPr lvl="1" algn="just">
              <a:spcAft>
                <a:spcPts val="600"/>
              </a:spcAft>
            </a:pPr>
            <a:r>
              <a:rPr lang="en-GB" dirty="0"/>
              <a:t>Demand, traffic and revenue forecast</a:t>
            </a:r>
          </a:p>
          <a:p>
            <a:pPr marL="285750" indent="-285750" algn="just">
              <a:spcAft>
                <a:spcPts val="600"/>
              </a:spcAft>
              <a:buFont typeface="Arial" panose="020B0604020202020204" pitchFamily="34" charset="0"/>
              <a:buChar char="•"/>
            </a:pPr>
            <a:r>
              <a:rPr lang="en-GB" dirty="0"/>
              <a:t>Technical analysis</a:t>
            </a:r>
          </a:p>
          <a:p>
            <a:pPr lvl="1" algn="just">
              <a:spcAft>
                <a:spcPts val="600"/>
              </a:spcAft>
            </a:pPr>
            <a:r>
              <a:rPr lang="en-GB" dirty="0"/>
              <a:t>Design, safety, reliability, maintainability, aerodynamics,  stability and control, internal/external noise, emission...</a:t>
            </a:r>
          </a:p>
          <a:p>
            <a:pPr marL="285750" indent="-285750" algn="just">
              <a:spcAft>
                <a:spcPts val="600"/>
              </a:spcAft>
              <a:buFont typeface="Arial" panose="020B0604020202020204" pitchFamily="34" charset="0"/>
              <a:buChar char="•"/>
            </a:pPr>
            <a:r>
              <a:rPr lang="en-GB" dirty="0"/>
              <a:t>Performance analysis</a:t>
            </a:r>
          </a:p>
          <a:p>
            <a:pPr lvl="1" algn="just">
              <a:spcAft>
                <a:spcPts val="600"/>
              </a:spcAft>
            </a:pPr>
            <a:r>
              <a:rPr lang="en-GB" dirty="0"/>
              <a:t>Payload-range diagrams</a:t>
            </a:r>
          </a:p>
          <a:p>
            <a:pPr marL="285750" indent="-285750" algn="just">
              <a:spcAft>
                <a:spcPts val="600"/>
              </a:spcAft>
              <a:buFont typeface="Arial" panose="020B0604020202020204" pitchFamily="34" charset="0"/>
              <a:buChar char="•"/>
            </a:pPr>
            <a:r>
              <a:rPr lang="en-GB" dirty="0"/>
              <a:t>Cost analysis</a:t>
            </a:r>
          </a:p>
          <a:p>
            <a:pPr lvl="1" algn="just">
              <a:spcAft>
                <a:spcPts val="600"/>
              </a:spcAft>
            </a:pPr>
            <a:r>
              <a:rPr lang="en-GB" dirty="0"/>
              <a:t>Capital costs, DOCs</a:t>
            </a:r>
          </a:p>
          <a:p>
            <a:pPr marL="285750" indent="-285750" algn="just">
              <a:spcAft>
                <a:spcPts val="600"/>
              </a:spcAft>
              <a:buFont typeface="Arial" panose="020B0604020202020204" pitchFamily="34" charset="0"/>
              <a:buChar char="•"/>
            </a:pPr>
            <a:r>
              <a:rPr lang="en-GB" dirty="0"/>
              <a:t>Power</a:t>
            </a:r>
            <a:r>
              <a:rPr lang="sr-Latn-RS" dirty="0"/>
              <a:t> </a:t>
            </a:r>
            <a:r>
              <a:rPr lang="en-GB" dirty="0"/>
              <a:t>plant analysis</a:t>
            </a:r>
          </a:p>
          <a:p>
            <a:pPr lvl="1" algn="just">
              <a:spcAft>
                <a:spcPts val="600"/>
              </a:spcAft>
            </a:pPr>
            <a:r>
              <a:rPr lang="en-GB" dirty="0"/>
              <a:t>Thrust,  specific fuel consumption, fuel-burn...</a:t>
            </a:r>
          </a:p>
        </p:txBody>
      </p:sp>
      <p:sp>
        <p:nvSpPr>
          <p:cNvPr id="6" name="Content Placeholder 5"/>
          <p:cNvSpPr>
            <a:spLocks noGrp="1"/>
          </p:cNvSpPr>
          <p:nvPr>
            <p:ph sz="half" idx="2"/>
          </p:nvPr>
        </p:nvSpPr>
        <p:spPr/>
        <p:txBody>
          <a:bodyPr>
            <a:normAutofit fontScale="55000" lnSpcReduction="20000"/>
          </a:bodyPr>
          <a:lstStyle/>
          <a:p>
            <a:pPr marL="457200" indent="-457200" algn="just">
              <a:spcAft>
                <a:spcPts val="600"/>
              </a:spcAft>
              <a:buFont typeface="Arial" panose="020B0604020202020204" pitchFamily="34" charset="0"/>
              <a:buChar char="•"/>
            </a:pPr>
            <a:r>
              <a:rPr lang="en-GB"/>
              <a:t>Avionics</a:t>
            </a:r>
          </a:p>
          <a:p>
            <a:pPr lvl="1" algn="just">
              <a:spcAft>
                <a:spcPts val="600"/>
              </a:spcAft>
            </a:pPr>
            <a:r>
              <a:rPr lang="en-GB"/>
              <a:t>Standard avionics, buyer-furnished avionics</a:t>
            </a:r>
          </a:p>
          <a:p>
            <a:pPr marL="457200" indent="-457200" algn="just">
              <a:spcAft>
                <a:spcPts val="600"/>
              </a:spcAft>
              <a:buFont typeface="Arial" panose="020B0604020202020204" pitchFamily="34" charset="0"/>
              <a:buChar char="•"/>
            </a:pPr>
            <a:r>
              <a:rPr lang="en-GB"/>
              <a:t>Options and customization</a:t>
            </a:r>
          </a:p>
          <a:p>
            <a:pPr lvl="1" algn="just">
              <a:spcAft>
                <a:spcPts val="600"/>
              </a:spcAft>
            </a:pPr>
            <a:r>
              <a:rPr lang="en-GB"/>
              <a:t>Standard specification, seller-furnished equipment, buyer-furnished equipment</a:t>
            </a:r>
          </a:p>
          <a:p>
            <a:pPr marL="457200" indent="-457200" algn="just">
              <a:spcAft>
                <a:spcPts val="600"/>
              </a:spcAft>
              <a:buFont typeface="Arial" panose="020B0604020202020204" pitchFamily="34" charset="0"/>
              <a:buChar char="•"/>
            </a:pPr>
            <a:r>
              <a:rPr lang="en-GB"/>
              <a:t>Customer support analysis</a:t>
            </a:r>
          </a:p>
          <a:p>
            <a:pPr lvl="1" algn="just">
              <a:spcAft>
                <a:spcPts val="600"/>
              </a:spcAft>
            </a:pPr>
            <a:r>
              <a:rPr lang="en-GB"/>
              <a:t>Initial provisioning, training and technical support, warranties and guarantees</a:t>
            </a:r>
          </a:p>
          <a:p>
            <a:pPr marL="457200" indent="-457200" algn="just">
              <a:spcAft>
                <a:spcPts val="600"/>
              </a:spcAft>
              <a:buFont typeface="Arial" panose="020B0604020202020204" pitchFamily="34" charset="0"/>
              <a:buChar char="•"/>
            </a:pPr>
            <a:r>
              <a:rPr lang="en-GB"/>
              <a:t>The fleet commonality issue</a:t>
            </a:r>
          </a:p>
          <a:p>
            <a:pPr lvl="1" algn="just">
              <a:spcAft>
                <a:spcPts val="600"/>
              </a:spcAft>
            </a:pPr>
            <a:r>
              <a:rPr lang="en-GB"/>
              <a:t>Aircraft assignment, aircrew training and rostering flexibility, inventory and type-specific ground support equipment, training and rostering of maintenance personnel</a:t>
            </a:r>
          </a:p>
          <a:p>
            <a:pPr marL="457200" indent="-457200" algn="just">
              <a:spcAft>
                <a:spcPts val="600"/>
              </a:spcAft>
              <a:buFont typeface="Arial" panose="020B0604020202020204" pitchFamily="34" charset="0"/>
              <a:buChar char="•"/>
            </a:pPr>
            <a:r>
              <a:rPr lang="en-GB"/>
              <a:t>Other considerations</a:t>
            </a:r>
          </a:p>
          <a:p>
            <a:pPr lvl="1" algn="just">
              <a:spcAft>
                <a:spcPts val="600"/>
              </a:spcAft>
            </a:pPr>
            <a:r>
              <a:rPr lang="en-GB"/>
              <a:t>Timing, financial support, single/multi-fleet</a:t>
            </a:r>
          </a:p>
          <a:p>
            <a:pPr marL="457200" indent="-457200" algn="just">
              <a:spcAft>
                <a:spcPts val="600"/>
              </a:spcAft>
              <a:buFont typeface="Arial" panose="020B0604020202020204" pitchFamily="34" charset="0"/>
              <a:buChar char="•"/>
            </a:pPr>
            <a:r>
              <a:rPr lang="en-GB"/>
              <a:t>Pricing and economic analysis</a:t>
            </a:r>
          </a:p>
          <a:p>
            <a:pPr marL="457200" indent="-457200" algn="just">
              <a:spcAft>
                <a:spcPts val="600"/>
              </a:spcAft>
              <a:buFont typeface="Arial" panose="020B0604020202020204" pitchFamily="34" charset="0"/>
              <a:buChar char="•"/>
            </a:pPr>
            <a:r>
              <a:rPr lang="en-GB"/>
              <a:t>Contracting</a:t>
            </a:r>
          </a:p>
          <a:p>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37</a:t>
            </a:fld>
            <a:endParaRPr lang="en-GB"/>
          </a:p>
        </p:txBody>
      </p:sp>
    </p:spTree>
    <p:extLst>
      <p:ext uri="{BB962C8B-B14F-4D97-AF65-F5344CB8AC3E}">
        <p14:creationId xmlns:p14="http://schemas.microsoft.com/office/powerpoint/2010/main" val="36078723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sr-Latn-RS" dirty="0" err="1"/>
              <a:t>Fleet</a:t>
            </a:r>
            <a:r>
              <a:rPr lang="sr-Latn-RS" dirty="0"/>
              <a:t> </a:t>
            </a:r>
            <a:r>
              <a:rPr lang="sr-Latn-RS" dirty="0" err="1"/>
              <a:t>Planning</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38</a:t>
            </a:fld>
            <a:endParaRPr lang="en-GB"/>
          </a:p>
        </p:txBody>
      </p:sp>
      <p:sp>
        <p:nvSpPr>
          <p:cNvPr id="7" name="Rectangle 6"/>
          <p:cNvSpPr/>
          <p:nvPr/>
        </p:nvSpPr>
        <p:spPr>
          <a:xfrm>
            <a:off x="3857620" y="3357562"/>
            <a:ext cx="5286380" cy="35004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Diagram 8"/>
          <p:cNvGraphicFramePr/>
          <p:nvPr>
            <p:extLst>
              <p:ext uri="{D42A27DB-BD31-4B8C-83A1-F6EECF244321}">
                <p14:modId xmlns:p14="http://schemas.microsoft.com/office/powerpoint/2010/main" val="184152930"/>
              </p:ext>
            </p:extLst>
          </p:nvPr>
        </p:nvGraphicFramePr>
        <p:xfrm>
          <a:off x="2843808" y="54868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 name="Diagram 9"/>
          <p:cNvGraphicFramePr/>
          <p:nvPr>
            <p:extLst>
              <p:ext uri="{D42A27DB-BD31-4B8C-83A1-F6EECF244321}">
                <p14:modId xmlns:p14="http://schemas.microsoft.com/office/powerpoint/2010/main" val="3954223938"/>
              </p:ext>
            </p:extLst>
          </p:nvPr>
        </p:nvGraphicFramePr>
        <p:xfrm>
          <a:off x="3048000" y="3140968"/>
          <a:ext cx="6096000" cy="37170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Rectangle 10"/>
          <p:cNvSpPr/>
          <p:nvPr/>
        </p:nvSpPr>
        <p:spPr>
          <a:xfrm>
            <a:off x="7596336" y="4511106"/>
            <a:ext cx="1534234" cy="692497"/>
          </a:xfrm>
          <a:prstGeom prst="rect">
            <a:avLst/>
          </a:prstGeom>
        </p:spPr>
        <p:txBody>
          <a:bodyPr wrap="square">
            <a:spAutoFit/>
          </a:bodyPr>
          <a:lstStyle/>
          <a:p>
            <a:r>
              <a:rPr lang="en-US" sz="1300" b="1">
                <a:solidFill>
                  <a:srgbClr val="FF6600"/>
                </a:solidFill>
                <a:latin typeface="Cambria" pitchFamily="18" charset="0"/>
              </a:rPr>
              <a:t>Appropriate methodological approach </a:t>
            </a:r>
          </a:p>
        </p:txBody>
      </p:sp>
      <p:sp>
        <p:nvSpPr>
          <p:cNvPr id="12" name="Rectangle 11"/>
          <p:cNvSpPr/>
          <p:nvPr/>
        </p:nvSpPr>
        <p:spPr>
          <a:xfrm>
            <a:off x="6100680" y="5429264"/>
            <a:ext cx="2143140" cy="492443"/>
          </a:xfrm>
          <a:prstGeom prst="rect">
            <a:avLst/>
          </a:prstGeom>
        </p:spPr>
        <p:txBody>
          <a:bodyPr wrap="square">
            <a:spAutoFit/>
          </a:bodyPr>
          <a:lstStyle/>
          <a:p>
            <a:r>
              <a:rPr lang="en-US" sz="1300" b="1">
                <a:solidFill>
                  <a:srgbClr val="D60093"/>
                </a:solidFill>
                <a:latin typeface="Cambria" pitchFamily="18" charset="0"/>
              </a:rPr>
              <a:t>Corresponding fleet selection</a:t>
            </a:r>
          </a:p>
        </p:txBody>
      </p:sp>
      <p:sp>
        <p:nvSpPr>
          <p:cNvPr id="13" name="Rectangle 12"/>
          <p:cNvSpPr/>
          <p:nvPr/>
        </p:nvSpPr>
        <p:spPr>
          <a:xfrm>
            <a:off x="4357686" y="6143644"/>
            <a:ext cx="2172263" cy="492443"/>
          </a:xfrm>
          <a:prstGeom prst="rect">
            <a:avLst/>
          </a:prstGeom>
        </p:spPr>
        <p:txBody>
          <a:bodyPr wrap="square">
            <a:spAutoFit/>
          </a:bodyPr>
          <a:lstStyle/>
          <a:p>
            <a:r>
              <a:rPr lang="en-US" sz="1300" b="1">
                <a:solidFill>
                  <a:srgbClr val="7030A0"/>
                </a:solidFill>
                <a:latin typeface="Cambria" pitchFamily="18" charset="0"/>
              </a:rPr>
              <a:t>Permanent fleet management</a:t>
            </a:r>
          </a:p>
        </p:txBody>
      </p:sp>
      <p:sp>
        <p:nvSpPr>
          <p:cNvPr id="14" name="Oval 13"/>
          <p:cNvSpPr>
            <a:spLocks noChangeAspect="1"/>
          </p:cNvSpPr>
          <p:nvPr/>
        </p:nvSpPr>
        <p:spPr>
          <a:xfrm>
            <a:off x="7929586" y="4214818"/>
            <a:ext cx="216408" cy="216408"/>
          </a:xfrm>
          <a:prstGeom prst="ellipse">
            <a:avLst/>
          </a:prstGeom>
          <a:solidFill>
            <a:srgbClr val="FF993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3">
            <a:scrgbClr r="0" g="0" b="0"/>
          </a:fillRef>
          <a:effectRef idx="3">
            <a:scrgbClr r="0" g="0" b="0"/>
          </a:effectRef>
          <a:fontRef idx="minor">
            <a:schemeClr val="lt1"/>
          </a:fontRef>
        </p:style>
      </p:sp>
      <p:sp>
        <p:nvSpPr>
          <p:cNvPr id="15" name="Oval 14"/>
          <p:cNvSpPr/>
          <p:nvPr/>
        </p:nvSpPr>
        <p:spPr>
          <a:xfrm>
            <a:off x="6392052" y="5034738"/>
            <a:ext cx="323088" cy="323088"/>
          </a:xfrm>
          <a:prstGeom prst="ellipse">
            <a:avLst/>
          </a:prstGeom>
          <a:solidFill>
            <a:srgbClr val="CC0099"/>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3">
            <a:scrgbClr r="0" g="0" b="0"/>
          </a:fillRef>
          <a:effectRef idx="3">
            <a:scrgbClr r="0" g="0" b="0"/>
          </a:effectRef>
          <a:fontRef idx="minor">
            <a:schemeClr val="lt1"/>
          </a:fontRef>
        </p:style>
      </p:sp>
      <p:sp>
        <p:nvSpPr>
          <p:cNvPr id="16" name="Oval 15"/>
          <p:cNvSpPr>
            <a:spLocks noChangeAspect="1"/>
          </p:cNvSpPr>
          <p:nvPr/>
        </p:nvSpPr>
        <p:spPr>
          <a:xfrm>
            <a:off x="4644008" y="5392788"/>
            <a:ext cx="556492" cy="556492"/>
          </a:xfrm>
          <a:prstGeom prst="ellipse">
            <a:avLst/>
          </a:prstGeom>
          <a:solidFill>
            <a:srgbClr val="9966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3">
            <a:scrgbClr r="0" g="0" b="0"/>
          </a:fillRef>
          <a:effectRef idx="3">
            <a:scrgbClr r="0" g="0" b="0"/>
          </a:effectRef>
          <a:fontRef idx="minor">
            <a:schemeClr val="lt1"/>
          </a:fontRef>
        </p:style>
      </p:sp>
      <p:graphicFrame>
        <p:nvGraphicFramePr>
          <p:cNvPr id="8" name="Diagram 7"/>
          <p:cNvGraphicFramePr/>
          <p:nvPr>
            <p:extLst>
              <p:ext uri="{D42A27DB-BD31-4B8C-83A1-F6EECF244321}">
                <p14:modId xmlns:p14="http://schemas.microsoft.com/office/powerpoint/2010/main" val="1774208622"/>
              </p:ext>
            </p:extLst>
          </p:nvPr>
        </p:nvGraphicFramePr>
        <p:xfrm>
          <a:off x="-652183" y="2797274"/>
          <a:ext cx="6096000" cy="40640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67515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graphicEl>
                                              <a:dgm id="{F8375286-651C-4A90-8377-E52BE2C959A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graphicEl>
                                              <a:dgm id="{45805D8F-CD22-4BCE-BCD4-564E72C620CC}"/>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graphicEl>
                                              <a:dgm id="{54F171E7-77F9-4AFB-8BC7-1656FDF46AD9}"/>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graphicEl>
                                              <a:dgm id="{5C898489-5220-459D-B77A-39603A4892A8}"/>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graphicEl>
                                              <a:dgm id="{5EAAE200-EF0A-41F9-BE76-2D78AD497644}"/>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graphicEl>
                                              <a:dgm id="{F1FEF8B5-B566-4D27-BA34-3286C2643F42}"/>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graphicEl>
                                              <a:dgm id="{85D0C184-F8D8-46D0-94AD-40CDDE7B3E1D}"/>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graphicEl>
                                              <a:dgm id="{163093D9-B933-4A8B-9D80-9F74C4775194}"/>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graphicEl>
                                              <a:dgm id="{5EB92A40-03C8-4829-AC1C-DD118F4D0825}"/>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graphicEl>
                                              <a:dgm id="{CF179B8F-69E1-4835-945A-25DDB4C4D5A6}"/>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graphicEl>
                                              <a:dgm id="{572D9252-ED77-4B36-ABF6-E3AF034E7E84}"/>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
                                            <p:graphicEl>
                                              <a:dgm id="{B2CDEF97-B063-47B7-89BE-CEE2A8425063}"/>
                                            </p:graphic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9">
                                            <p:graphicEl>
                                              <a:dgm id="{05F49149-D2FD-41CA-BABB-E5A439F18C56}"/>
                                            </p:graphic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
                                            <p:graphicEl>
                                              <a:dgm id="{4CCCAAD3-06BD-4307-BDB2-5D70F9394D66}"/>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
                                            <p:graphicEl>
                                              <a:dgm id="{E3613280-A36B-4622-9DEB-5C449960A3CC}"/>
                                            </p:graphic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
                                            <p:graphicEl>
                                              <a:dgm id="{5C411F83-18B4-4A92-846F-DCAB84A9357B}"/>
                                            </p:graphic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9">
                                            <p:graphicEl>
                                              <a:dgm id="{4EF5593E-047F-4F95-808C-CAD548025060}"/>
                                            </p:graphic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
                                            <p:graphicEl>
                                              <a:dgm id="{34BA98F1-6801-4FB3-A27D-5C7EF476B4D0}"/>
                                            </p:graphic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4"/>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Dgm bld="one"/>
        </p:bldSub>
      </p:bldGraphic>
      <p:bldGraphic spid="10" grpId="0">
        <p:bldAsOne/>
      </p:bldGraphic>
      <p:bldP spid="11" grpId="0"/>
      <p:bldP spid="12" grpId="0"/>
      <p:bldP spid="13" grpId="0"/>
      <p:bldGraphic spid="8" grpId="0">
        <p:bldSub>
          <a:bldDgm bld="lvlOne"/>
        </p:bldSub>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r-Latn-RS" dirty="0" err="1"/>
              <a:t>Complexity</a:t>
            </a:r>
            <a:r>
              <a:rPr lang="sr-Latn-RS" dirty="0"/>
              <a:t> </a:t>
            </a:r>
            <a:r>
              <a:rPr lang="sr-Latn-RS" dirty="0" err="1"/>
              <a:t>of</a:t>
            </a:r>
            <a:r>
              <a:rPr lang="sr-Latn-RS" dirty="0"/>
              <a:t> </a:t>
            </a:r>
            <a:r>
              <a:rPr lang="en-GB" dirty="0"/>
              <a:t>Planning</a:t>
            </a:r>
          </a:p>
        </p:txBody>
      </p:sp>
      <p:sp>
        <p:nvSpPr>
          <p:cNvPr id="6" name="Content Placeholder 5"/>
          <p:cNvSpPr>
            <a:spLocks noGrp="1"/>
          </p:cNvSpPr>
          <p:nvPr>
            <p:ph idx="1"/>
          </p:nvPr>
        </p:nvSpPr>
        <p:spPr>
          <a:xfrm>
            <a:off x="457200" y="1600200"/>
            <a:ext cx="7594600" cy="4715540"/>
          </a:xfrm>
        </p:spPr>
        <p:txBody>
          <a:bodyPr>
            <a:normAutofit fontScale="32500" lnSpcReduction="20000"/>
          </a:bodyPr>
          <a:lstStyle/>
          <a:p>
            <a:pPr marL="285750" indent="-285750" algn="just" defTabSz="914310">
              <a:lnSpc>
                <a:spcPct val="127000"/>
              </a:lnSpc>
              <a:spcBef>
                <a:spcPts val="24"/>
              </a:spcBef>
              <a:spcAft>
                <a:spcPts val="600"/>
              </a:spcAft>
              <a:buFont typeface="Arial" panose="020B0604020202020204" pitchFamily="34" charset="0"/>
              <a:buChar char="•"/>
              <a:defRPr/>
            </a:pPr>
            <a:r>
              <a:rPr lang="en-GB" sz="7100" dirty="0"/>
              <a:t>In order to complete the airline’s mission in the market:</a:t>
            </a:r>
            <a:endParaRPr lang="en-GB" sz="7100" dirty="0">
              <a:solidFill>
                <a:srgbClr val="FF0000"/>
              </a:solidFill>
            </a:endParaRPr>
          </a:p>
          <a:p>
            <a:pPr lvl="1" algn="just" defTabSz="914310">
              <a:defRPr/>
            </a:pPr>
            <a:r>
              <a:rPr lang="en-GB" sz="5500" dirty="0"/>
              <a:t>consider both passengers’ and their own interests</a:t>
            </a:r>
          </a:p>
          <a:p>
            <a:pPr lvl="1" algn="just" defTabSz="914310">
              <a:defRPr/>
            </a:pPr>
            <a:r>
              <a:rPr lang="en-GB" sz="5500" dirty="0"/>
              <a:t>satisfy different operational requirements and </a:t>
            </a:r>
          </a:p>
          <a:p>
            <a:pPr lvl="1" algn="just" defTabSz="914310">
              <a:defRPr/>
            </a:pPr>
            <a:r>
              <a:rPr lang="en-GB" sz="5500" dirty="0"/>
              <a:t>ensure profitability</a:t>
            </a:r>
            <a:endParaRPr lang="en-GB" sz="5500" dirty="0">
              <a:solidFill>
                <a:srgbClr val="FF0000"/>
              </a:solidFill>
            </a:endParaRPr>
          </a:p>
          <a:p>
            <a:pPr marL="285750" indent="-285750" algn="just" defTabSz="914310">
              <a:lnSpc>
                <a:spcPct val="127000"/>
              </a:lnSpc>
              <a:spcAft>
                <a:spcPts val="600"/>
              </a:spcAft>
              <a:buFont typeface="Arial" panose="020B0604020202020204" pitchFamily="34" charset="0"/>
              <a:buChar char="•"/>
              <a:defRPr/>
            </a:pPr>
            <a:r>
              <a:rPr lang="en-GB" sz="7000" dirty="0"/>
              <a:t>As growth in air travel passenger demand is expected to more than double in the next two decades, airlines need to adjust the capacity they offer</a:t>
            </a:r>
            <a:endParaRPr lang="en-GB" sz="7000" dirty="0">
              <a:solidFill>
                <a:srgbClr val="FF0000"/>
              </a:solidFill>
            </a:endParaRPr>
          </a:p>
          <a:p>
            <a:pPr marL="285750" indent="-285750" algn="just" defTabSz="914310">
              <a:lnSpc>
                <a:spcPct val="127000"/>
              </a:lnSpc>
              <a:spcBef>
                <a:spcPts val="24"/>
              </a:spcBef>
              <a:spcAft>
                <a:spcPts val="600"/>
              </a:spcAft>
              <a:buFont typeface="Arial" panose="020B0604020202020204" pitchFamily="34" charset="0"/>
              <a:buChar char="•"/>
              <a:defRPr/>
            </a:pPr>
            <a:r>
              <a:rPr lang="en-GB" sz="7000" dirty="0"/>
              <a:t>In order to accommodate rising demand, changes in fleet size/structure are needed</a:t>
            </a:r>
            <a:endParaRPr lang="sr-Latn-RS" sz="7000" dirty="0"/>
          </a:p>
          <a:p>
            <a:pPr marL="285750" indent="-285750" algn="just" defTabSz="914310">
              <a:lnSpc>
                <a:spcPct val="127000"/>
              </a:lnSpc>
              <a:spcBef>
                <a:spcPts val="24"/>
              </a:spcBef>
              <a:spcAft>
                <a:spcPts val="600"/>
              </a:spcAft>
              <a:buFont typeface="Arial" panose="020B0604020202020204" pitchFamily="34" charset="0"/>
              <a:buChar char="•"/>
              <a:defRPr/>
            </a:pPr>
            <a:r>
              <a:rPr lang="en-GB" sz="7000" dirty="0"/>
              <a:t>Airlines may need to acquire additional aircraft and make decisions  whether to buy or  lease new aircraft</a:t>
            </a:r>
            <a:r>
              <a:rPr lang="en-GB" dirty="0"/>
              <a:t> </a:t>
            </a:r>
          </a:p>
        </p:txBody>
      </p:sp>
      <p:sp>
        <p:nvSpPr>
          <p:cNvPr id="4" name="Slide Number Placeholder 3"/>
          <p:cNvSpPr>
            <a:spLocks noGrp="1"/>
          </p:cNvSpPr>
          <p:nvPr>
            <p:ph type="sldNum" sz="quarter" idx="11"/>
          </p:nvPr>
        </p:nvSpPr>
        <p:spPr/>
        <p:txBody>
          <a:bodyPr/>
          <a:lstStyle/>
          <a:p>
            <a:fld id="{707FE137-0C1A-4C05-8B34-1D89C94DB814}" type="slidenum">
              <a:rPr lang="en-GB" smtClean="0"/>
              <a:pPr/>
              <a:t>39</a:t>
            </a:fld>
            <a:endParaRPr lang="en-GB"/>
          </a:p>
        </p:txBody>
      </p:sp>
    </p:spTree>
    <p:extLst>
      <p:ext uri="{BB962C8B-B14F-4D97-AF65-F5344CB8AC3E}">
        <p14:creationId xmlns:p14="http://schemas.microsoft.com/office/powerpoint/2010/main" val="2616354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a:t>A</a:t>
            </a:r>
            <a:r>
              <a:rPr lang="sr-Latn-RS" altLang="en-US"/>
              <a:t>irline planning process</a:t>
            </a:r>
            <a:endParaRPr lang="en-US"/>
          </a:p>
        </p:txBody>
      </p:sp>
      <p:sp>
        <p:nvSpPr>
          <p:cNvPr id="3" name="Content Placeholder 2"/>
          <p:cNvSpPr>
            <a:spLocks noGrp="1"/>
          </p:cNvSpPr>
          <p:nvPr>
            <p:ph idx="1"/>
          </p:nvPr>
        </p:nvSpPr>
        <p:spPr/>
        <p:txBody>
          <a:bodyPr>
            <a:normAutofit/>
          </a:bodyPr>
          <a:lstStyle/>
          <a:p>
            <a:pPr marL="285750" indent="-285750" algn="just">
              <a:lnSpc>
                <a:spcPct val="117000"/>
              </a:lnSpc>
              <a:spcAft>
                <a:spcPts val="1200"/>
              </a:spcAft>
              <a:buFont typeface="Arial" panose="020B0604020202020204" pitchFamily="34" charset="0"/>
              <a:buChar char="•"/>
            </a:pPr>
            <a:r>
              <a:rPr lang="en-GB" sz="2600"/>
              <a:t>One of the main factors that affects airline success is matching supply and demand within the economic market that it operates.</a:t>
            </a:r>
          </a:p>
          <a:p>
            <a:pPr lvl="1" algn="just">
              <a:spcAft>
                <a:spcPts val="1200"/>
              </a:spcAft>
            </a:pPr>
            <a:r>
              <a:rPr lang="en-GB" sz="2400"/>
              <a:t>Airlines should aim to be profitable, while keeping customers (passengers) satisfied, keeping  costs to a minimum.</a:t>
            </a:r>
          </a:p>
          <a:p>
            <a:pPr marL="285750" indent="-285750" algn="just">
              <a:lnSpc>
                <a:spcPct val="117000"/>
              </a:lnSpc>
              <a:spcAft>
                <a:spcPts val="1200"/>
              </a:spcAft>
              <a:buFont typeface="Arial" panose="020B0604020202020204" pitchFamily="34" charset="0"/>
              <a:buChar char="•"/>
            </a:pPr>
            <a:r>
              <a:rPr lang="en-GB" sz="2600"/>
              <a:t>To make an adequate  passenger demand forecast, past trends should be analysed, as well as the corresponding influencing factors.</a:t>
            </a:r>
            <a:endParaRPr lang="en-GB" sz="2600">
              <a:solidFill>
                <a:srgbClr val="FF0000"/>
              </a:solidFill>
            </a:endParaRPr>
          </a:p>
        </p:txBody>
      </p:sp>
      <p:sp>
        <p:nvSpPr>
          <p:cNvPr id="5" name="Slide Number Placeholder 4"/>
          <p:cNvSpPr>
            <a:spLocks noGrp="1"/>
          </p:cNvSpPr>
          <p:nvPr>
            <p:ph type="sldNum" sz="quarter" idx="11"/>
          </p:nvPr>
        </p:nvSpPr>
        <p:spPr/>
        <p:txBody>
          <a:bodyPr/>
          <a:lstStyle/>
          <a:p>
            <a:fld id="{707FE137-0C1A-4C05-8B34-1D89C94DB814}" type="slidenum">
              <a:rPr lang="en-GB" smtClean="0"/>
              <a:pPr/>
              <a:t>4</a:t>
            </a:fld>
            <a:endParaRPr lang="en-GB"/>
          </a:p>
        </p:txBody>
      </p:sp>
    </p:spTree>
    <p:extLst>
      <p:ext uri="{BB962C8B-B14F-4D97-AF65-F5344CB8AC3E}">
        <p14:creationId xmlns:p14="http://schemas.microsoft.com/office/powerpoint/2010/main" val="4223891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dirty="0" err="1"/>
              <a:t>Main</a:t>
            </a:r>
            <a:r>
              <a:rPr lang="sr-Latn-RS" altLang="en-US" dirty="0"/>
              <a:t> </a:t>
            </a:r>
            <a:r>
              <a:rPr lang="en-GB" altLang="en-US" dirty="0"/>
              <a:t>Reasons for Aircraft Acquisition</a:t>
            </a:r>
            <a:endParaRPr lang="en-US" dirty="0"/>
          </a:p>
        </p:txBody>
      </p:sp>
      <p:sp>
        <p:nvSpPr>
          <p:cNvPr id="3" name="Content Placeholder 2"/>
          <p:cNvSpPr>
            <a:spLocks noGrp="1"/>
          </p:cNvSpPr>
          <p:nvPr>
            <p:ph idx="1"/>
          </p:nvPr>
        </p:nvSpPr>
        <p:spPr/>
        <p:txBody>
          <a:bodyPr>
            <a:normAutofit/>
          </a:bodyPr>
          <a:lstStyle/>
          <a:p>
            <a:pPr marL="285750" lvl="1">
              <a:spcAft>
                <a:spcPts val="1200"/>
              </a:spcAft>
            </a:pPr>
            <a:r>
              <a:rPr lang="en-GB" altLang="en-US" sz="2400" dirty="0"/>
              <a:t>Replacement of existing capacity</a:t>
            </a:r>
          </a:p>
          <a:p>
            <a:pPr marL="685800" lvl="2">
              <a:spcAft>
                <a:spcPts val="1200"/>
              </a:spcAft>
            </a:pPr>
            <a:r>
              <a:rPr lang="en-GB" altLang="en-US" sz="2000" dirty="0"/>
              <a:t>Inappropriate characteristics, and </a:t>
            </a:r>
          </a:p>
          <a:p>
            <a:pPr marL="685800" lvl="2">
              <a:spcAft>
                <a:spcPts val="1200"/>
              </a:spcAft>
            </a:pPr>
            <a:r>
              <a:rPr lang="en-GB" altLang="en-US" sz="2000" dirty="0"/>
              <a:t>More effective aircraft which will have the same mission should be replace older aircraft in the fleet</a:t>
            </a:r>
          </a:p>
          <a:p>
            <a:pPr marL="285750" lvl="1">
              <a:spcAft>
                <a:spcPts val="1200"/>
              </a:spcAft>
            </a:pPr>
            <a:r>
              <a:rPr lang="en-GB" altLang="en-US" sz="2400" dirty="0"/>
              <a:t>Capacity growth </a:t>
            </a:r>
          </a:p>
          <a:p>
            <a:pPr marL="685800" lvl="2">
              <a:spcAft>
                <a:spcPts val="1200"/>
              </a:spcAft>
            </a:pPr>
            <a:r>
              <a:rPr lang="en-GB" altLang="en-US" sz="2000" dirty="0"/>
              <a:t>Growth within the existing network driven by the increase of demand, and</a:t>
            </a:r>
          </a:p>
          <a:p>
            <a:pPr marL="685800" lvl="2">
              <a:spcAft>
                <a:spcPts val="1200"/>
              </a:spcAft>
            </a:pPr>
            <a:r>
              <a:rPr lang="en-GB" altLang="en-US" sz="2000" dirty="0"/>
              <a:t>Induced by the introduction of a new service</a:t>
            </a:r>
          </a:p>
        </p:txBody>
      </p:sp>
      <p:sp>
        <p:nvSpPr>
          <p:cNvPr id="5" name="Slide Number Placeholder 4"/>
          <p:cNvSpPr>
            <a:spLocks noGrp="1"/>
          </p:cNvSpPr>
          <p:nvPr>
            <p:ph type="sldNum" sz="quarter" idx="11"/>
          </p:nvPr>
        </p:nvSpPr>
        <p:spPr/>
        <p:txBody>
          <a:bodyPr/>
          <a:lstStyle/>
          <a:p>
            <a:fld id="{707FE137-0C1A-4C05-8B34-1D89C94DB814}" type="slidenum">
              <a:rPr lang="en-GB" smtClean="0"/>
              <a:pPr/>
              <a:t>40</a:t>
            </a:fld>
            <a:endParaRPr lang="en-GB"/>
          </a:p>
        </p:txBody>
      </p:sp>
    </p:spTree>
    <p:extLst>
      <p:ext uri="{BB962C8B-B14F-4D97-AF65-F5344CB8AC3E}">
        <p14:creationId xmlns:p14="http://schemas.microsoft.com/office/powerpoint/2010/main" val="14118412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dirty="0"/>
              <a:t>Aircraft Finance</a:t>
            </a:r>
            <a:endParaRPr lang="en-US" dirty="0"/>
          </a:p>
        </p:txBody>
      </p:sp>
      <p:sp>
        <p:nvSpPr>
          <p:cNvPr id="3" name="Content Placeholder 2"/>
          <p:cNvSpPr>
            <a:spLocks noGrp="1"/>
          </p:cNvSpPr>
          <p:nvPr>
            <p:ph idx="1"/>
          </p:nvPr>
        </p:nvSpPr>
        <p:spPr/>
        <p:txBody>
          <a:bodyPr/>
          <a:lstStyle/>
          <a:p>
            <a:pPr marL="342900" indent="-342900">
              <a:spcAft>
                <a:spcPts val="600"/>
              </a:spcAft>
              <a:buFont typeface="Arial" panose="020B0604020202020204" pitchFamily="34" charset="0"/>
              <a:buChar char="•"/>
            </a:pPr>
            <a:r>
              <a:rPr lang="en-GB" altLang="en-US" sz="2400" dirty="0"/>
              <a:t>An important factor when  assessing:</a:t>
            </a:r>
          </a:p>
          <a:p>
            <a:pPr lvl="1">
              <a:spcAft>
                <a:spcPts val="600"/>
              </a:spcAft>
            </a:pPr>
            <a:r>
              <a:rPr lang="en-GB" altLang="en-US" sz="2200" dirty="0"/>
              <a:t>the investment </a:t>
            </a:r>
          </a:p>
          <a:p>
            <a:pPr lvl="2">
              <a:spcAft>
                <a:spcPts val="600"/>
              </a:spcAft>
            </a:pPr>
            <a:r>
              <a:rPr lang="en-GB" altLang="en-US" sz="2000" dirty="0"/>
              <a:t>which aircraft should be acquired and at what cost? </a:t>
            </a:r>
          </a:p>
          <a:p>
            <a:pPr lvl="1">
              <a:spcAft>
                <a:spcPts val="600"/>
              </a:spcAft>
            </a:pPr>
            <a:r>
              <a:rPr lang="en-GB" altLang="en-US" sz="2200" dirty="0"/>
              <a:t>financing</a:t>
            </a:r>
          </a:p>
          <a:p>
            <a:pPr lvl="2">
              <a:spcAft>
                <a:spcPts val="600"/>
              </a:spcAft>
            </a:pPr>
            <a:r>
              <a:rPr lang="en-GB" altLang="en-US" sz="2000" dirty="0"/>
              <a:t>how should the acquisition be financed?</a:t>
            </a:r>
          </a:p>
          <a:p>
            <a:pPr lvl="1">
              <a:spcAft>
                <a:spcPts val="600"/>
              </a:spcAft>
            </a:pPr>
            <a:endParaRPr lang="sr-Latn-CS" altLang="en-US" dirty="0"/>
          </a:p>
          <a:p>
            <a:pPr marL="411162" lvl="1" indent="0">
              <a:spcAft>
                <a:spcPts val="600"/>
              </a:spcAft>
              <a:buNone/>
            </a:pPr>
            <a:r>
              <a:rPr lang="sr-Latn-CS" altLang="en-US" dirty="0"/>
              <a:t>												</a:t>
            </a:r>
            <a:r>
              <a:rPr lang="sr-Latn-CS" altLang="en-US" sz="2200" i="1" dirty="0">
                <a:solidFill>
                  <a:schemeClr val="bg2">
                    <a:lumMod val="75000"/>
                  </a:schemeClr>
                </a:solidFill>
              </a:rPr>
              <a:t>Holloway (2008)</a:t>
            </a:r>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41</a:t>
            </a:fld>
            <a:endParaRPr lang="en-GB"/>
          </a:p>
        </p:txBody>
      </p:sp>
    </p:spTree>
    <p:extLst>
      <p:ext uri="{BB962C8B-B14F-4D97-AF65-F5344CB8AC3E}">
        <p14:creationId xmlns:p14="http://schemas.microsoft.com/office/powerpoint/2010/main" val="8759308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dirty="0"/>
              <a:t>Aircraft Finance</a:t>
            </a:r>
            <a:endParaRPr lang="en-US" dirty="0"/>
          </a:p>
        </p:txBody>
      </p:sp>
      <p:sp>
        <p:nvSpPr>
          <p:cNvPr id="3" name="Content Placeholder 2"/>
          <p:cNvSpPr>
            <a:spLocks noGrp="1"/>
          </p:cNvSpPr>
          <p:nvPr>
            <p:ph idx="1"/>
          </p:nvPr>
        </p:nvSpPr>
        <p:spPr/>
        <p:txBody>
          <a:bodyPr/>
          <a:lstStyle/>
          <a:p>
            <a:pPr marL="457200" lvl="1" indent="-457200">
              <a:lnSpc>
                <a:spcPct val="90000"/>
              </a:lnSpc>
              <a:spcAft>
                <a:spcPts val="600"/>
              </a:spcAft>
            </a:pPr>
            <a:r>
              <a:rPr lang="en-GB" sz="2400" dirty="0"/>
              <a:t>Main sources of finance</a:t>
            </a:r>
          </a:p>
          <a:p>
            <a:pPr marL="1028700" lvl="1">
              <a:lnSpc>
                <a:spcPct val="90000"/>
              </a:lnSpc>
              <a:spcAft>
                <a:spcPts val="600"/>
              </a:spcAft>
              <a:buFont typeface="Arial" panose="020B0604020202020204" pitchFamily="34" charset="0"/>
              <a:buChar char="•"/>
            </a:pPr>
            <a:r>
              <a:rPr lang="en-GB" altLang="en-US" sz="2000" dirty="0"/>
              <a:t>From the airline’s own capital funds</a:t>
            </a:r>
          </a:p>
          <a:p>
            <a:pPr marL="1028700" lvl="1">
              <a:lnSpc>
                <a:spcPct val="90000"/>
              </a:lnSpc>
              <a:spcAft>
                <a:spcPts val="600"/>
              </a:spcAft>
              <a:buFont typeface="Arial" panose="020B0604020202020204" pitchFamily="34" charset="0"/>
              <a:buChar char="•"/>
            </a:pPr>
            <a:r>
              <a:rPr lang="en-GB" altLang="en-US" sz="2000" dirty="0"/>
              <a:t>A combination of internal funds and debt</a:t>
            </a:r>
          </a:p>
          <a:p>
            <a:pPr marL="1028700" lvl="1">
              <a:lnSpc>
                <a:spcPct val="90000"/>
              </a:lnSpc>
              <a:spcAft>
                <a:spcPts val="600"/>
              </a:spcAft>
              <a:buFont typeface="Arial" panose="020B0604020202020204" pitchFamily="34" charset="0"/>
              <a:buChar char="•"/>
            </a:pPr>
            <a:r>
              <a:rPr lang="en-GB" altLang="en-US" sz="2000" dirty="0"/>
              <a:t>Leasing options</a:t>
            </a:r>
          </a:p>
          <a:p>
            <a:pPr>
              <a:lnSpc>
                <a:spcPct val="90000"/>
              </a:lnSpc>
              <a:spcAft>
                <a:spcPts val="600"/>
              </a:spcAft>
            </a:pPr>
            <a:endParaRPr lang="en-GB" altLang="en-US" sz="2400" dirty="0"/>
          </a:p>
          <a:p>
            <a:pPr marL="285750" indent="-285750" algn="just">
              <a:lnSpc>
                <a:spcPct val="90000"/>
              </a:lnSpc>
              <a:spcAft>
                <a:spcPts val="600"/>
              </a:spcAft>
              <a:buFont typeface="Arial" panose="020B0604020202020204" pitchFamily="34" charset="0"/>
              <a:buChar char="•"/>
            </a:pPr>
            <a:r>
              <a:rPr lang="en-GB" altLang="en-US" sz="2400" dirty="0"/>
              <a:t>An airline could own aircraft or could lease aircraft</a:t>
            </a:r>
          </a:p>
          <a:p>
            <a:pPr marL="285750" indent="-285750" algn="just">
              <a:lnSpc>
                <a:spcPct val="90000"/>
              </a:lnSpc>
              <a:spcAft>
                <a:spcPts val="600"/>
              </a:spcAft>
              <a:buFont typeface="Arial" panose="020B0604020202020204" pitchFamily="34" charset="0"/>
              <a:buChar char="•"/>
            </a:pPr>
            <a:r>
              <a:rPr lang="en-GB" altLang="en-US" sz="2400" dirty="0"/>
              <a:t>The ratio owned/leased aircraft </a:t>
            </a:r>
            <a:r>
              <a:rPr lang="en-GB" sz="2400" dirty="0"/>
              <a:t>should be determined in a way that enables an airline to increase profitability and reduce the costs</a:t>
            </a:r>
            <a:endParaRPr lang="en-GB" altLang="en-US" sz="2400" dirty="0"/>
          </a:p>
          <a:p>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42</a:t>
            </a:fld>
            <a:endParaRPr lang="en-GB"/>
          </a:p>
        </p:txBody>
      </p:sp>
    </p:spTree>
    <p:extLst>
      <p:ext uri="{BB962C8B-B14F-4D97-AF65-F5344CB8AC3E}">
        <p14:creationId xmlns:p14="http://schemas.microsoft.com/office/powerpoint/2010/main" val="32512217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dirty="0"/>
              <a:t>Aircraft Lease – definition</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43</a:t>
            </a:fld>
            <a:endParaRPr lang="en-GB"/>
          </a:p>
        </p:txBody>
      </p:sp>
      <p:sp>
        <p:nvSpPr>
          <p:cNvPr id="6" name="Content Placeholder 2"/>
          <p:cNvSpPr>
            <a:spLocks noGrp="1"/>
          </p:cNvSpPr>
          <p:nvPr>
            <p:ph idx="1"/>
          </p:nvPr>
        </p:nvSpPr>
        <p:spPr>
          <a:xfrm>
            <a:off x="457200" y="1857213"/>
            <a:ext cx="8229600" cy="2756278"/>
          </a:xfrm>
          <a:solidFill>
            <a:schemeClr val="tx2">
              <a:lumMod val="40000"/>
              <a:lumOff val="60000"/>
            </a:schemeClr>
          </a:solidFill>
        </p:spPr>
        <p:style>
          <a:lnRef idx="3">
            <a:schemeClr val="lt1"/>
          </a:lnRef>
          <a:fillRef idx="1">
            <a:schemeClr val="accent2"/>
          </a:fillRef>
          <a:effectRef idx="1">
            <a:schemeClr val="accent2"/>
          </a:effectRef>
          <a:fontRef idx="minor">
            <a:schemeClr val="lt1"/>
          </a:fontRef>
        </p:style>
        <p:txBody>
          <a:bodyPr>
            <a:normAutofit/>
          </a:bodyPr>
          <a:lstStyle/>
          <a:p>
            <a:pPr marL="109537" indent="0" eaLnBrk="1" hangingPunct="1">
              <a:buNone/>
            </a:pPr>
            <a:endParaRPr lang="sr-Latn-RS" altLang="en-US" sz="2600" b="1">
              <a:solidFill>
                <a:schemeClr val="accent3">
                  <a:lumMod val="40000"/>
                  <a:lumOff val="60000"/>
                </a:schemeClr>
              </a:solidFill>
            </a:endParaRPr>
          </a:p>
          <a:p>
            <a:pPr marL="109537" indent="0" algn="just" eaLnBrk="1" hangingPunct="1">
              <a:buNone/>
            </a:pPr>
            <a:r>
              <a:rPr lang="en-GB" altLang="en-US" sz="2600" b="1">
                <a:solidFill>
                  <a:srgbClr val="C00000"/>
                </a:solidFill>
              </a:rPr>
              <a:t>An aircraft lease</a:t>
            </a:r>
            <a:r>
              <a:rPr lang="en-GB" altLang="en-US" sz="2600" b="1">
                <a:solidFill>
                  <a:schemeClr val="tx1"/>
                </a:solidFill>
              </a:rPr>
              <a:t> </a:t>
            </a:r>
            <a:r>
              <a:rPr lang="en-GB" altLang="en-US" sz="2600">
                <a:solidFill>
                  <a:schemeClr val="tx1"/>
                </a:solidFill>
              </a:rPr>
              <a:t>– a contract whereby the owner of an aircraft</a:t>
            </a:r>
            <a:r>
              <a:rPr lang="en-GB" altLang="en-US" sz="2600" b="1">
                <a:solidFill>
                  <a:schemeClr val="tx1"/>
                </a:solidFill>
              </a:rPr>
              <a:t> </a:t>
            </a:r>
            <a:r>
              <a:rPr lang="en-GB" altLang="en-US" sz="2600" b="1">
                <a:solidFill>
                  <a:srgbClr val="C00000"/>
                </a:solidFill>
              </a:rPr>
              <a:t>(the lessor) </a:t>
            </a:r>
            <a:r>
              <a:rPr lang="en-GB" altLang="en-US" sz="2600">
                <a:solidFill>
                  <a:schemeClr val="tx1"/>
                </a:solidFill>
              </a:rPr>
              <a:t>grants to another party</a:t>
            </a:r>
            <a:r>
              <a:rPr lang="en-GB" altLang="en-US" sz="2600" b="1">
                <a:solidFill>
                  <a:schemeClr val="tx1"/>
                </a:solidFill>
              </a:rPr>
              <a:t> </a:t>
            </a:r>
            <a:r>
              <a:rPr lang="en-GB" altLang="en-US" sz="2600" b="1">
                <a:solidFill>
                  <a:srgbClr val="C00000"/>
                </a:solidFill>
              </a:rPr>
              <a:t>(the lessee) </a:t>
            </a:r>
            <a:r>
              <a:rPr lang="en-GB" altLang="en-US" sz="2600">
                <a:solidFill>
                  <a:schemeClr val="tx1"/>
                </a:solidFill>
              </a:rPr>
              <a:t>the exclusive right to the use of the aircraft for an agreed period, in return for the periodic payment of rent</a:t>
            </a:r>
            <a:r>
              <a:rPr lang="en-GB" altLang="en-US" sz="2600" b="1">
                <a:solidFill>
                  <a:schemeClr val="tx1"/>
                </a:solidFill>
              </a:rPr>
              <a:t> </a:t>
            </a:r>
            <a:r>
              <a:rPr lang="en-GB" altLang="en-US" sz="2600" b="1">
                <a:solidFill>
                  <a:srgbClr val="C00000"/>
                </a:solidFill>
              </a:rPr>
              <a:t>(the fee)</a:t>
            </a:r>
            <a:endParaRPr lang="en-GB" altLang="en-US" sz="2600">
              <a:solidFill>
                <a:srgbClr val="C00000"/>
              </a:solidFill>
            </a:endParaRPr>
          </a:p>
        </p:txBody>
      </p:sp>
      <p:sp>
        <p:nvSpPr>
          <p:cNvPr id="7" name="Rectangle 6"/>
          <p:cNvSpPr/>
          <p:nvPr/>
        </p:nvSpPr>
        <p:spPr>
          <a:xfrm>
            <a:off x="5652120" y="5435932"/>
            <a:ext cx="1762021" cy="369332"/>
          </a:xfrm>
          <a:prstGeom prst="rect">
            <a:avLst/>
          </a:prstGeom>
        </p:spPr>
        <p:txBody>
          <a:bodyPr wrap="none">
            <a:spAutoFit/>
          </a:bodyPr>
          <a:lstStyle/>
          <a:p>
            <a:r>
              <a:rPr lang="en-US" altLang="en-US" i="1">
                <a:solidFill>
                  <a:schemeClr val="bg2">
                    <a:lumMod val="75000"/>
                  </a:schemeClr>
                </a:solidFill>
              </a:rPr>
              <a:t>(Morrell, 2013)</a:t>
            </a:r>
            <a:endParaRPr lang="en-US" i="1">
              <a:solidFill>
                <a:schemeClr val="bg2">
                  <a:lumMod val="75000"/>
                </a:schemeClr>
              </a:solidFill>
            </a:endParaRPr>
          </a:p>
        </p:txBody>
      </p:sp>
    </p:spTree>
    <p:extLst>
      <p:ext uri="{BB962C8B-B14F-4D97-AF65-F5344CB8AC3E}">
        <p14:creationId xmlns:p14="http://schemas.microsoft.com/office/powerpoint/2010/main" val="21197567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Airline Fleet Ownership Structure Analysis</a:t>
            </a:r>
            <a:endParaRPr lang="en-US" dirty="0"/>
          </a:p>
        </p:txBody>
      </p:sp>
      <p:sp>
        <p:nvSpPr>
          <p:cNvPr id="3" name="Content Placeholder 2"/>
          <p:cNvSpPr>
            <a:spLocks noGrp="1"/>
          </p:cNvSpPr>
          <p:nvPr>
            <p:ph idx="1"/>
          </p:nvPr>
        </p:nvSpPr>
        <p:spPr/>
        <p:txBody>
          <a:bodyPr/>
          <a:lstStyle/>
          <a:p>
            <a:pPr marL="457200" indent="-457200">
              <a:spcAft>
                <a:spcPts val="600"/>
              </a:spcAft>
              <a:buFont typeface="Arial" panose="020B0604020202020204" pitchFamily="34" charset="0"/>
              <a:buChar char="•"/>
            </a:pPr>
            <a:r>
              <a:rPr lang="en-GB" sz="2400"/>
              <a:t>Airline business model </a:t>
            </a:r>
          </a:p>
          <a:p>
            <a:pPr lvl="1">
              <a:spcAft>
                <a:spcPts val="600"/>
              </a:spcAft>
            </a:pPr>
            <a:r>
              <a:rPr lang="en-GB" sz="2000"/>
              <a:t>Full service and low-cost airlines</a:t>
            </a:r>
          </a:p>
          <a:p>
            <a:pPr marL="342900" indent="-342900">
              <a:spcAft>
                <a:spcPts val="600"/>
              </a:spcAft>
              <a:buFont typeface="Arial" panose="020B0604020202020204" pitchFamily="34" charset="0"/>
              <a:buChar char="•"/>
            </a:pPr>
            <a:r>
              <a:rPr lang="en-GB" sz="2400"/>
              <a:t>Geographic distribution</a:t>
            </a:r>
          </a:p>
          <a:p>
            <a:pPr lvl="1">
              <a:spcAft>
                <a:spcPts val="600"/>
              </a:spcAft>
            </a:pPr>
            <a:r>
              <a:rPr lang="en-GB" sz="2000"/>
              <a:t>European and North American airlines</a:t>
            </a:r>
          </a:p>
          <a:p>
            <a:pPr marL="342900" indent="-342900">
              <a:spcAft>
                <a:spcPts val="600"/>
              </a:spcAft>
              <a:buFont typeface="Arial" panose="020B0604020202020204" pitchFamily="34" charset="0"/>
              <a:buChar char="•"/>
            </a:pPr>
            <a:r>
              <a:rPr lang="en-GB" sz="2400"/>
              <a:t>According to total fleet size airlines were divided into three categories</a:t>
            </a:r>
          </a:p>
          <a:p>
            <a:pPr lvl="1"/>
            <a:r>
              <a:rPr lang="en-GB" sz="2000"/>
              <a:t>Large (more than 100 aircraft)</a:t>
            </a:r>
          </a:p>
          <a:p>
            <a:pPr lvl="1"/>
            <a:r>
              <a:rPr lang="en-GB" sz="2000"/>
              <a:t>Medium (from 50 to 99 aircraft) </a:t>
            </a:r>
          </a:p>
          <a:p>
            <a:pPr lvl="1"/>
            <a:r>
              <a:rPr lang="en-GB" sz="2000"/>
              <a:t>Small (less than 50 aircraft)</a:t>
            </a:r>
          </a:p>
        </p:txBody>
      </p:sp>
      <p:sp>
        <p:nvSpPr>
          <p:cNvPr id="5" name="Slide Number Placeholder 4"/>
          <p:cNvSpPr>
            <a:spLocks noGrp="1"/>
          </p:cNvSpPr>
          <p:nvPr>
            <p:ph type="sldNum" sz="quarter" idx="11"/>
          </p:nvPr>
        </p:nvSpPr>
        <p:spPr/>
        <p:txBody>
          <a:bodyPr/>
          <a:lstStyle/>
          <a:p>
            <a:fld id="{707FE137-0C1A-4C05-8B34-1D89C94DB814}" type="slidenum">
              <a:rPr lang="en-GB" smtClean="0"/>
              <a:pPr/>
              <a:t>44</a:t>
            </a:fld>
            <a:endParaRPr lang="en-GB"/>
          </a:p>
        </p:txBody>
      </p:sp>
    </p:spTree>
    <p:extLst>
      <p:ext uri="{BB962C8B-B14F-4D97-AF65-F5344CB8AC3E}">
        <p14:creationId xmlns:p14="http://schemas.microsoft.com/office/powerpoint/2010/main" val="30084441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Ownership structure</a:t>
            </a:r>
          </a:p>
        </p:txBody>
      </p:sp>
      <p:sp>
        <p:nvSpPr>
          <p:cNvPr id="5" name="Slide Number Placeholder 4"/>
          <p:cNvSpPr>
            <a:spLocks noGrp="1"/>
          </p:cNvSpPr>
          <p:nvPr>
            <p:ph type="sldNum" sz="quarter" idx="11"/>
          </p:nvPr>
        </p:nvSpPr>
        <p:spPr/>
        <p:txBody>
          <a:bodyPr/>
          <a:lstStyle/>
          <a:p>
            <a:fld id="{707FE137-0C1A-4C05-8B34-1D89C94DB814}" type="slidenum">
              <a:rPr lang="en-GB" smtClean="0"/>
              <a:pPr/>
              <a:t>45</a:t>
            </a:fld>
            <a:endParaRPr lang="en-GB"/>
          </a:p>
        </p:txBody>
      </p:sp>
      <p:graphicFrame>
        <p:nvGraphicFramePr>
          <p:cNvPr id="6" name="Table 5"/>
          <p:cNvGraphicFramePr>
            <a:graphicFrameLocks noGrp="1"/>
          </p:cNvGraphicFramePr>
          <p:nvPr>
            <p:extLst>
              <p:ext uri="{D42A27DB-BD31-4B8C-83A1-F6EECF244321}">
                <p14:modId xmlns:p14="http://schemas.microsoft.com/office/powerpoint/2010/main" val="658473265"/>
              </p:ext>
            </p:extLst>
          </p:nvPr>
        </p:nvGraphicFramePr>
        <p:xfrm>
          <a:off x="214281" y="1794592"/>
          <a:ext cx="8643999" cy="3206044"/>
        </p:xfrm>
        <a:graphic>
          <a:graphicData uri="http://schemas.openxmlformats.org/drawingml/2006/table">
            <a:tbl>
              <a:tblPr>
                <a:tableStyleId>{5C22544A-7EE6-4342-B048-85BDC9FD1C3A}</a:tableStyleId>
              </a:tblPr>
              <a:tblGrid>
                <a:gridCol w="2357455">
                  <a:extLst>
                    <a:ext uri="{9D8B030D-6E8A-4147-A177-3AD203B41FA5}">
                      <a16:colId xmlns:a16="http://schemas.microsoft.com/office/drawing/2014/main" val="20000"/>
                    </a:ext>
                  </a:extLst>
                </a:gridCol>
                <a:gridCol w="1143008">
                  <a:extLst>
                    <a:ext uri="{9D8B030D-6E8A-4147-A177-3AD203B41FA5}">
                      <a16:colId xmlns:a16="http://schemas.microsoft.com/office/drawing/2014/main" val="20001"/>
                    </a:ext>
                  </a:extLst>
                </a:gridCol>
                <a:gridCol w="1357322">
                  <a:extLst>
                    <a:ext uri="{9D8B030D-6E8A-4147-A177-3AD203B41FA5}">
                      <a16:colId xmlns:a16="http://schemas.microsoft.com/office/drawing/2014/main" val="20002"/>
                    </a:ext>
                  </a:extLst>
                </a:gridCol>
                <a:gridCol w="1214446">
                  <a:extLst>
                    <a:ext uri="{9D8B030D-6E8A-4147-A177-3AD203B41FA5}">
                      <a16:colId xmlns:a16="http://schemas.microsoft.com/office/drawing/2014/main" val="20003"/>
                    </a:ext>
                  </a:extLst>
                </a:gridCol>
                <a:gridCol w="1214446">
                  <a:extLst>
                    <a:ext uri="{9D8B030D-6E8A-4147-A177-3AD203B41FA5}">
                      <a16:colId xmlns:a16="http://schemas.microsoft.com/office/drawing/2014/main" val="20004"/>
                    </a:ext>
                  </a:extLst>
                </a:gridCol>
                <a:gridCol w="1357322">
                  <a:extLst>
                    <a:ext uri="{9D8B030D-6E8A-4147-A177-3AD203B41FA5}">
                      <a16:colId xmlns:a16="http://schemas.microsoft.com/office/drawing/2014/main" val="20005"/>
                    </a:ext>
                  </a:extLst>
                </a:gridCol>
              </a:tblGrid>
              <a:tr h="1046044">
                <a:tc>
                  <a:txBody>
                    <a:bodyPr/>
                    <a:lstStyle/>
                    <a:p>
                      <a:pPr algn="l">
                        <a:spcAft>
                          <a:spcPts val="0"/>
                        </a:spcAft>
                      </a:pPr>
                      <a:r>
                        <a:rPr lang="en-US" sz="1700">
                          <a:solidFill>
                            <a:schemeClr val="tx2">
                              <a:lumMod val="75000"/>
                            </a:schemeClr>
                          </a:solidFill>
                          <a:effectLst/>
                          <a:latin typeface="+mj-lt"/>
                        </a:rPr>
                        <a:t>Airlines’ size</a:t>
                      </a:r>
                      <a:endParaRPr lang="en-GB" sz="1700">
                        <a:solidFill>
                          <a:schemeClr val="tx2">
                            <a:lumMod val="75000"/>
                          </a:schemeClr>
                        </a:solidFill>
                        <a:effectLst/>
                        <a:latin typeface="+mj-lt"/>
                        <a:ea typeface="Times New Roman"/>
                      </a:endParaRPr>
                    </a:p>
                  </a:txBody>
                  <a:tcPr marL="67945" marR="67945"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700">
                          <a:solidFill>
                            <a:schemeClr val="tx2">
                              <a:lumMod val="75000"/>
                            </a:schemeClr>
                          </a:solidFill>
                          <a:effectLst/>
                          <a:latin typeface="+mj-lt"/>
                        </a:rPr>
                        <a:t>Number of airlines</a:t>
                      </a:r>
                      <a:endParaRPr lang="en-GB" sz="1700">
                        <a:solidFill>
                          <a:schemeClr val="tx2">
                            <a:lumMod val="75000"/>
                          </a:schemeClr>
                        </a:solidFill>
                        <a:effectLst/>
                        <a:latin typeface="+mj-lt"/>
                        <a:ea typeface="Times New Roman"/>
                      </a:endParaRPr>
                    </a:p>
                  </a:txBody>
                  <a:tcPr marL="67945" marR="67945"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700">
                          <a:solidFill>
                            <a:schemeClr val="tx2">
                              <a:lumMod val="75000"/>
                            </a:schemeClr>
                          </a:solidFill>
                          <a:effectLst/>
                          <a:latin typeface="+mj-lt"/>
                        </a:rPr>
                        <a:t>Total number of aircraft</a:t>
                      </a:r>
                      <a:endParaRPr lang="en-GB" sz="1700">
                        <a:solidFill>
                          <a:schemeClr val="tx2">
                            <a:lumMod val="75000"/>
                          </a:schemeClr>
                        </a:solidFill>
                        <a:effectLst/>
                        <a:latin typeface="+mj-lt"/>
                        <a:ea typeface="Times New Roman"/>
                      </a:endParaRPr>
                    </a:p>
                  </a:txBody>
                  <a:tcPr marL="67945" marR="67945"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700">
                          <a:solidFill>
                            <a:schemeClr val="tx2">
                              <a:lumMod val="75000"/>
                            </a:schemeClr>
                          </a:solidFill>
                          <a:effectLst/>
                          <a:latin typeface="+mj-lt"/>
                        </a:rPr>
                        <a:t>Total number of leased aircraft</a:t>
                      </a:r>
                      <a:endParaRPr lang="en-GB" sz="1700">
                        <a:solidFill>
                          <a:schemeClr val="tx2">
                            <a:lumMod val="75000"/>
                          </a:schemeClr>
                        </a:solidFill>
                        <a:effectLst/>
                        <a:latin typeface="+mj-lt"/>
                        <a:ea typeface="Times New Roman"/>
                      </a:endParaRPr>
                    </a:p>
                  </a:txBody>
                  <a:tcPr marL="67945" marR="67945"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700">
                          <a:solidFill>
                            <a:schemeClr val="tx2">
                              <a:lumMod val="75000"/>
                            </a:schemeClr>
                          </a:solidFill>
                          <a:effectLst/>
                          <a:latin typeface="+mj-lt"/>
                        </a:rPr>
                        <a:t>Total percentage of leased aircraft</a:t>
                      </a:r>
                      <a:endParaRPr lang="en-GB" sz="1700">
                        <a:solidFill>
                          <a:schemeClr val="tx2">
                            <a:lumMod val="75000"/>
                          </a:schemeClr>
                        </a:solidFill>
                        <a:effectLst/>
                        <a:latin typeface="+mj-lt"/>
                        <a:ea typeface="Times New Roman"/>
                      </a:endParaRPr>
                    </a:p>
                  </a:txBody>
                  <a:tcPr marL="67945" marR="67945"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700">
                          <a:solidFill>
                            <a:schemeClr val="tx2">
                              <a:lumMod val="75000"/>
                            </a:schemeClr>
                          </a:solidFill>
                          <a:effectLst/>
                          <a:latin typeface="+mj-lt"/>
                        </a:rPr>
                        <a:t>Average percentage of leased aircraft</a:t>
                      </a:r>
                      <a:endParaRPr lang="en-GB" sz="1700">
                        <a:solidFill>
                          <a:schemeClr val="tx2">
                            <a:lumMod val="75000"/>
                          </a:schemeClr>
                        </a:solidFill>
                        <a:effectLst/>
                        <a:latin typeface="+mj-lt"/>
                        <a:ea typeface="Times New Roman"/>
                      </a:endParaRPr>
                    </a:p>
                  </a:txBody>
                  <a:tcPr marL="67945" marR="67945"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540000">
                <a:tc>
                  <a:txBody>
                    <a:bodyPr/>
                    <a:lstStyle/>
                    <a:p>
                      <a:pPr algn="l">
                        <a:spcAft>
                          <a:spcPts val="0"/>
                        </a:spcAft>
                      </a:pPr>
                      <a:r>
                        <a:rPr lang="en-US" sz="1700">
                          <a:solidFill>
                            <a:schemeClr val="tx2">
                              <a:lumMod val="75000"/>
                            </a:schemeClr>
                          </a:solidFill>
                          <a:effectLst/>
                          <a:latin typeface="+mj-lt"/>
                        </a:rPr>
                        <a:t>Large</a:t>
                      </a:r>
                      <a:r>
                        <a:rPr lang="sr-Latn-RS" sz="1700">
                          <a:solidFill>
                            <a:schemeClr val="tx2">
                              <a:lumMod val="75000"/>
                            </a:schemeClr>
                          </a:solidFill>
                          <a:effectLst/>
                          <a:latin typeface="+mj-lt"/>
                        </a:rPr>
                        <a:t> </a:t>
                      </a:r>
                      <a:r>
                        <a:rPr lang="en-US" sz="1700">
                          <a:solidFill>
                            <a:schemeClr val="tx2">
                              <a:lumMod val="75000"/>
                            </a:schemeClr>
                          </a:solidFill>
                          <a:effectLst/>
                          <a:latin typeface="+mj-lt"/>
                        </a:rPr>
                        <a:t>(</a:t>
                      </a:r>
                      <a:r>
                        <a:rPr lang="sr-Latn-CS" sz="1700">
                          <a:solidFill>
                            <a:schemeClr val="tx2">
                              <a:lumMod val="75000"/>
                            </a:schemeClr>
                          </a:solidFill>
                          <a:effectLst/>
                          <a:latin typeface="+mj-lt"/>
                        </a:rPr>
                        <a:t>&gt;100)</a:t>
                      </a:r>
                      <a:endParaRPr lang="en-GB" sz="1700">
                        <a:solidFill>
                          <a:schemeClr val="tx2">
                            <a:lumMod val="75000"/>
                          </a:schemeClr>
                        </a:solidFill>
                        <a:effectLst/>
                        <a:latin typeface="+mj-lt"/>
                        <a:ea typeface="Times New Roman"/>
                      </a:endParaRPr>
                    </a:p>
                  </a:txBody>
                  <a:tcPr marL="67945" marR="67945" marT="0" marB="0" anchor="b">
                    <a:lnT w="12700" cap="flat" cmpd="sng" algn="ctr">
                      <a:solidFill>
                        <a:schemeClr val="tx1"/>
                      </a:solidFill>
                      <a:prstDash val="solid"/>
                      <a:round/>
                      <a:headEnd type="none" w="med" len="med"/>
                      <a:tailEnd type="none" w="med" len="med"/>
                    </a:lnT>
                    <a:noFill/>
                  </a:tcPr>
                </a:tc>
                <a:tc>
                  <a:txBody>
                    <a:bodyPr/>
                    <a:lstStyle/>
                    <a:p>
                      <a:pPr algn="ctr">
                        <a:spcAft>
                          <a:spcPts val="0"/>
                        </a:spcAft>
                      </a:pPr>
                      <a:r>
                        <a:rPr lang="en-US" sz="2000">
                          <a:solidFill>
                            <a:schemeClr val="tx2">
                              <a:lumMod val="75000"/>
                            </a:schemeClr>
                          </a:solidFill>
                          <a:effectLst/>
                          <a:latin typeface="+mj-lt"/>
                        </a:rPr>
                        <a:t>43</a:t>
                      </a:r>
                      <a:endParaRPr lang="en-GB" sz="2000">
                        <a:solidFill>
                          <a:schemeClr val="tx2">
                            <a:lumMod val="75000"/>
                          </a:schemeClr>
                        </a:solidFill>
                        <a:effectLst/>
                        <a:latin typeface="+mj-lt"/>
                        <a:ea typeface="Times New Roman"/>
                      </a:endParaRPr>
                    </a:p>
                  </a:txBody>
                  <a:tcPr marL="67945" marR="67945" marT="0" marB="0" anchor="ctr">
                    <a:lnT w="12700" cap="flat" cmpd="sng" algn="ctr">
                      <a:solidFill>
                        <a:schemeClr val="tx1"/>
                      </a:solidFill>
                      <a:prstDash val="solid"/>
                      <a:round/>
                      <a:headEnd type="none" w="med" len="med"/>
                      <a:tailEnd type="none" w="med" len="med"/>
                    </a:lnT>
                    <a:noFill/>
                  </a:tcPr>
                </a:tc>
                <a:tc>
                  <a:txBody>
                    <a:bodyPr/>
                    <a:lstStyle/>
                    <a:p>
                      <a:pPr algn="ctr">
                        <a:spcAft>
                          <a:spcPts val="0"/>
                        </a:spcAft>
                      </a:pPr>
                      <a:r>
                        <a:rPr lang="en-US" sz="2000">
                          <a:solidFill>
                            <a:schemeClr val="tx2">
                              <a:lumMod val="75000"/>
                            </a:schemeClr>
                          </a:solidFill>
                          <a:effectLst/>
                          <a:latin typeface="+mj-lt"/>
                        </a:rPr>
                        <a:t>11603</a:t>
                      </a:r>
                      <a:endParaRPr lang="en-GB" sz="2000">
                        <a:solidFill>
                          <a:schemeClr val="tx2">
                            <a:lumMod val="75000"/>
                          </a:schemeClr>
                        </a:solidFill>
                        <a:effectLst/>
                        <a:latin typeface="+mj-lt"/>
                        <a:ea typeface="Times New Roman"/>
                      </a:endParaRPr>
                    </a:p>
                  </a:txBody>
                  <a:tcPr marL="67945" marR="67945" marT="0" marB="0" anchor="ctr">
                    <a:lnT w="12700" cap="flat" cmpd="sng" algn="ctr">
                      <a:solidFill>
                        <a:schemeClr val="tx1"/>
                      </a:solidFill>
                      <a:prstDash val="solid"/>
                      <a:round/>
                      <a:headEnd type="none" w="med" len="med"/>
                      <a:tailEnd type="none" w="med" len="med"/>
                    </a:lnT>
                    <a:noFill/>
                  </a:tcPr>
                </a:tc>
                <a:tc>
                  <a:txBody>
                    <a:bodyPr/>
                    <a:lstStyle/>
                    <a:p>
                      <a:pPr algn="ctr">
                        <a:spcAft>
                          <a:spcPts val="0"/>
                        </a:spcAft>
                      </a:pPr>
                      <a:r>
                        <a:rPr lang="en-US" sz="2000">
                          <a:solidFill>
                            <a:schemeClr val="tx2">
                              <a:lumMod val="75000"/>
                            </a:schemeClr>
                          </a:solidFill>
                          <a:effectLst/>
                          <a:latin typeface="+mj-lt"/>
                        </a:rPr>
                        <a:t>3484</a:t>
                      </a:r>
                      <a:endParaRPr lang="en-GB" sz="2000">
                        <a:solidFill>
                          <a:schemeClr val="tx2">
                            <a:lumMod val="75000"/>
                          </a:schemeClr>
                        </a:solidFill>
                        <a:effectLst/>
                        <a:latin typeface="+mj-lt"/>
                        <a:ea typeface="Times New Roman"/>
                      </a:endParaRPr>
                    </a:p>
                  </a:txBody>
                  <a:tcPr marL="67945" marR="67945" marT="0" marB="0" anchor="ctr">
                    <a:lnT w="12700" cap="flat" cmpd="sng" algn="ctr">
                      <a:solidFill>
                        <a:schemeClr val="tx1"/>
                      </a:solidFill>
                      <a:prstDash val="solid"/>
                      <a:round/>
                      <a:headEnd type="none" w="med" len="med"/>
                      <a:tailEnd type="none" w="med" len="med"/>
                    </a:lnT>
                    <a:noFill/>
                  </a:tcPr>
                </a:tc>
                <a:tc>
                  <a:txBody>
                    <a:bodyPr/>
                    <a:lstStyle/>
                    <a:p>
                      <a:pPr algn="ctr">
                        <a:spcAft>
                          <a:spcPts val="0"/>
                        </a:spcAft>
                      </a:pPr>
                      <a:r>
                        <a:rPr lang="en-US" sz="2000">
                          <a:solidFill>
                            <a:schemeClr val="tx2">
                              <a:lumMod val="75000"/>
                            </a:schemeClr>
                          </a:solidFill>
                          <a:effectLst/>
                          <a:latin typeface="+mj-lt"/>
                        </a:rPr>
                        <a:t>30</a:t>
                      </a:r>
                      <a:endParaRPr lang="en-GB" sz="2000">
                        <a:solidFill>
                          <a:schemeClr val="tx2">
                            <a:lumMod val="75000"/>
                          </a:schemeClr>
                        </a:solidFill>
                        <a:effectLst/>
                        <a:latin typeface="+mj-lt"/>
                        <a:ea typeface="Times New Roman"/>
                      </a:endParaRPr>
                    </a:p>
                  </a:txBody>
                  <a:tcPr marL="67945" marR="67945" marT="0" marB="0" anchor="ctr">
                    <a:lnT w="12700" cap="flat" cmpd="sng" algn="ctr">
                      <a:solidFill>
                        <a:schemeClr val="tx1"/>
                      </a:solidFill>
                      <a:prstDash val="solid"/>
                      <a:round/>
                      <a:headEnd type="none" w="med" len="med"/>
                      <a:tailEnd type="none" w="med" len="med"/>
                    </a:lnT>
                    <a:noFill/>
                  </a:tcPr>
                </a:tc>
                <a:tc>
                  <a:txBody>
                    <a:bodyPr/>
                    <a:lstStyle/>
                    <a:p>
                      <a:pPr algn="ctr">
                        <a:spcAft>
                          <a:spcPts val="0"/>
                        </a:spcAft>
                      </a:pPr>
                      <a:r>
                        <a:rPr lang="en-US" sz="2000">
                          <a:solidFill>
                            <a:schemeClr val="tx2">
                              <a:lumMod val="75000"/>
                            </a:schemeClr>
                          </a:solidFill>
                          <a:effectLst/>
                          <a:latin typeface="+mj-lt"/>
                        </a:rPr>
                        <a:t>36</a:t>
                      </a:r>
                      <a:endParaRPr lang="en-GB" sz="2000">
                        <a:solidFill>
                          <a:schemeClr val="tx2">
                            <a:lumMod val="75000"/>
                          </a:schemeClr>
                        </a:solidFill>
                        <a:effectLst/>
                        <a:latin typeface="+mj-lt"/>
                        <a:ea typeface="Times New Roman"/>
                      </a:endParaRPr>
                    </a:p>
                  </a:txBody>
                  <a:tcPr marL="67945" marR="67945" marT="0" marB="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1"/>
                  </a:ext>
                </a:extLst>
              </a:tr>
              <a:tr h="540000">
                <a:tc>
                  <a:txBody>
                    <a:bodyPr/>
                    <a:lstStyle/>
                    <a:p>
                      <a:pPr algn="just">
                        <a:spcAft>
                          <a:spcPts val="0"/>
                        </a:spcAft>
                      </a:pPr>
                      <a:r>
                        <a:rPr lang="en-US" sz="1700">
                          <a:solidFill>
                            <a:schemeClr val="tx2">
                              <a:lumMod val="75000"/>
                            </a:schemeClr>
                          </a:solidFill>
                          <a:effectLst/>
                          <a:latin typeface="+mj-lt"/>
                        </a:rPr>
                        <a:t>Medium-large</a:t>
                      </a:r>
                      <a:r>
                        <a:rPr lang="sr-Latn-CS" sz="1700">
                          <a:solidFill>
                            <a:schemeClr val="tx2">
                              <a:lumMod val="75000"/>
                            </a:schemeClr>
                          </a:solidFill>
                          <a:effectLst/>
                          <a:latin typeface="+mj-lt"/>
                        </a:rPr>
                        <a:t> (75-99)</a:t>
                      </a:r>
                      <a:endParaRPr lang="en-GB" sz="1700">
                        <a:solidFill>
                          <a:schemeClr val="tx2">
                            <a:lumMod val="75000"/>
                          </a:schemeClr>
                        </a:solidFill>
                        <a:effectLst/>
                        <a:latin typeface="+mj-lt"/>
                        <a:ea typeface="Times New Roman"/>
                      </a:endParaRPr>
                    </a:p>
                  </a:txBody>
                  <a:tcPr marL="67945" marR="67945" marT="0" marB="0" anchor="b">
                    <a:noFill/>
                  </a:tcPr>
                </a:tc>
                <a:tc>
                  <a:txBody>
                    <a:bodyPr/>
                    <a:lstStyle/>
                    <a:p>
                      <a:pPr algn="ctr">
                        <a:spcAft>
                          <a:spcPts val="0"/>
                        </a:spcAft>
                      </a:pPr>
                      <a:r>
                        <a:rPr lang="en-US" sz="2000">
                          <a:solidFill>
                            <a:schemeClr val="tx2">
                              <a:lumMod val="75000"/>
                            </a:schemeClr>
                          </a:solidFill>
                          <a:effectLst/>
                          <a:latin typeface="+mj-lt"/>
                        </a:rPr>
                        <a:t>15</a:t>
                      </a:r>
                      <a:endParaRPr lang="en-GB" sz="2000">
                        <a:solidFill>
                          <a:schemeClr val="tx2">
                            <a:lumMod val="75000"/>
                          </a:schemeClr>
                        </a:solidFill>
                        <a:effectLst/>
                        <a:latin typeface="+mj-lt"/>
                        <a:ea typeface="Times New Roman"/>
                      </a:endParaRPr>
                    </a:p>
                  </a:txBody>
                  <a:tcPr marL="67945" marR="67945" marT="0" marB="0" anchor="ctr">
                    <a:noFill/>
                  </a:tcPr>
                </a:tc>
                <a:tc>
                  <a:txBody>
                    <a:bodyPr/>
                    <a:lstStyle/>
                    <a:p>
                      <a:pPr algn="ctr">
                        <a:spcAft>
                          <a:spcPts val="0"/>
                        </a:spcAft>
                      </a:pPr>
                      <a:r>
                        <a:rPr lang="en-US" sz="2000">
                          <a:solidFill>
                            <a:schemeClr val="tx2">
                              <a:lumMod val="75000"/>
                            </a:schemeClr>
                          </a:solidFill>
                          <a:effectLst/>
                          <a:latin typeface="+mj-lt"/>
                        </a:rPr>
                        <a:t>1244</a:t>
                      </a:r>
                      <a:endParaRPr lang="en-GB" sz="2000">
                        <a:solidFill>
                          <a:schemeClr val="tx2">
                            <a:lumMod val="75000"/>
                          </a:schemeClr>
                        </a:solidFill>
                        <a:effectLst/>
                        <a:latin typeface="+mj-lt"/>
                        <a:ea typeface="Times New Roman"/>
                      </a:endParaRPr>
                    </a:p>
                  </a:txBody>
                  <a:tcPr marL="67945" marR="67945" marT="0" marB="0" anchor="ctr">
                    <a:noFill/>
                  </a:tcPr>
                </a:tc>
                <a:tc>
                  <a:txBody>
                    <a:bodyPr/>
                    <a:lstStyle/>
                    <a:p>
                      <a:pPr algn="ctr">
                        <a:spcAft>
                          <a:spcPts val="0"/>
                        </a:spcAft>
                      </a:pPr>
                      <a:r>
                        <a:rPr lang="en-US" sz="2000">
                          <a:solidFill>
                            <a:schemeClr val="tx2">
                              <a:lumMod val="75000"/>
                            </a:schemeClr>
                          </a:solidFill>
                          <a:effectLst/>
                          <a:latin typeface="+mj-lt"/>
                        </a:rPr>
                        <a:t>454</a:t>
                      </a:r>
                      <a:endParaRPr lang="en-GB" sz="2000">
                        <a:solidFill>
                          <a:schemeClr val="tx2">
                            <a:lumMod val="75000"/>
                          </a:schemeClr>
                        </a:solidFill>
                        <a:effectLst/>
                        <a:latin typeface="+mj-lt"/>
                        <a:ea typeface="Times New Roman"/>
                      </a:endParaRPr>
                    </a:p>
                  </a:txBody>
                  <a:tcPr marL="67945" marR="67945" marT="0" marB="0" anchor="ctr">
                    <a:noFill/>
                  </a:tcPr>
                </a:tc>
                <a:tc>
                  <a:txBody>
                    <a:bodyPr/>
                    <a:lstStyle/>
                    <a:p>
                      <a:pPr algn="ctr">
                        <a:spcAft>
                          <a:spcPts val="0"/>
                        </a:spcAft>
                      </a:pPr>
                      <a:r>
                        <a:rPr lang="en-US" sz="2000">
                          <a:solidFill>
                            <a:schemeClr val="tx2">
                              <a:lumMod val="75000"/>
                            </a:schemeClr>
                          </a:solidFill>
                          <a:effectLst/>
                          <a:latin typeface="+mj-lt"/>
                        </a:rPr>
                        <a:t>36</a:t>
                      </a:r>
                      <a:endParaRPr lang="en-GB" sz="2000">
                        <a:solidFill>
                          <a:schemeClr val="tx2">
                            <a:lumMod val="75000"/>
                          </a:schemeClr>
                        </a:solidFill>
                        <a:effectLst/>
                        <a:latin typeface="+mj-lt"/>
                        <a:ea typeface="Times New Roman"/>
                      </a:endParaRPr>
                    </a:p>
                  </a:txBody>
                  <a:tcPr marL="67945" marR="67945" marT="0" marB="0" anchor="ctr">
                    <a:noFill/>
                  </a:tcPr>
                </a:tc>
                <a:tc>
                  <a:txBody>
                    <a:bodyPr/>
                    <a:lstStyle/>
                    <a:p>
                      <a:pPr algn="ctr">
                        <a:spcAft>
                          <a:spcPts val="0"/>
                        </a:spcAft>
                      </a:pPr>
                      <a:r>
                        <a:rPr lang="en-US" sz="2000">
                          <a:solidFill>
                            <a:schemeClr val="tx2">
                              <a:lumMod val="75000"/>
                            </a:schemeClr>
                          </a:solidFill>
                          <a:effectLst/>
                          <a:latin typeface="+mj-lt"/>
                        </a:rPr>
                        <a:t>37</a:t>
                      </a:r>
                      <a:endParaRPr lang="en-GB" sz="2000">
                        <a:solidFill>
                          <a:schemeClr val="tx2">
                            <a:lumMod val="75000"/>
                          </a:schemeClr>
                        </a:solidFill>
                        <a:effectLst/>
                        <a:latin typeface="+mj-lt"/>
                        <a:ea typeface="Times New Roman"/>
                      </a:endParaRPr>
                    </a:p>
                  </a:txBody>
                  <a:tcPr marL="67945" marR="67945" marT="0" marB="0" anchor="ctr">
                    <a:noFill/>
                  </a:tcPr>
                </a:tc>
                <a:extLst>
                  <a:ext uri="{0D108BD9-81ED-4DB2-BD59-A6C34878D82A}">
                    <a16:rowId xmlns:a16="http://schemas.microsoft.com/office/drawing/2014/main" val="10002"/>
                  </a:ext>
                </a:extLst>
              </a:tr>
              <a:tr h="540000">
                <a:tc>
                  <a:txBody>
                    <a:bodyPr/>
                    <a:lstStyle/>
                    <a:p>
                      <a:pPr algn="just">
                        <a:spcAft>
                          <a:spcPts val="0"/>
                        </a:spcAft>
                      </a:pPr>
                      <a:r>
                        <a:rPr lang="en-US" sz="1700">
                          <a:solidFill>
                            <a:schemeClr val="tx2">
                              <a:lumMod val="75000"/>
                            </a:schemeClr>
                          </a:solidFill>
                          <a:effectLst/>
                          <a:latin typeface="+mj-lt"/>
                        </a:rPr>
                        <a:t>Medium-small</a:t>
                      </a:r>
                      <a:r>
                        <a:rPr lang="sr-Latn-CS" sz="1700">
                          <a:solidFill>
                            <a:schemeClr val="tx2">
                              <a:lumMod val="75000"/>
                            </a:schemeClr>
                          </a:solidFill>
                          <a:effectLst/>
                          <a:latin typeface="+mj-lt"/>
                        </a:rPr>
                        <a:t> (50-74)</a:t>
                      </a:r>
                      <a:endParaRPr lang="en-GB" sz="1700">
                        <a:solidFill>
                          <a:schemeClr val="tx2">
                            <a:lumMod val="75000"/>
                          </a:schemeClr>
                        </a:solidFill>
                        <a:effectLst/>
                        <a:latin typeface="+mj-lt"/>
                        <a:ea typeface="Times New Roman"/>
                      </a:endParaRPr>
                    </a:p>
                  </a:txBody>
                  <a:tcPr marL="67945" marR="67945" marT="0" marB="0" anchor="b">
                    <a:noFill/>
                  </a:tcPr>
                </a:tc>
                <a:tc>
                  <a:txBody>
                    <a:bodyPr/>
                    <a:lstStyle/>
                    <a:p>
                      <a:pPr algn="ctr">
                        <a:spcAft>
                          <a:spcPts val="0"/>
                        </a:spcAft>
                      </a:pPr>
                      <a:r>
                        <a:rPr lang="en-US" sz="2000">
                          <a:solidFill>
                            <a:schemeClr val="tx2">
                              <a:lumMod val="75000"/>
                            </a:schemeClr>
                          </a:solidFill>
                          <a:effectLst/>
                          <a:latin typeface="+mj-lt"/>
                        </a:rPr>
                        <a:t>22</a:t>
                      </a:r>
                      <a:endParaRPr lang="en-GB" sz="2000">
                        <a:solidFill>
                          <a:schemeClr val="tx2">
                            <a:lumMod val="75000"/>
                          </a:schemeClr>
                        </a:solidFill>
                        <a:effectLst/>
                        <a:latin typeface="+mj-lt"/>
                        <a:ea typeface="Times New Roman"/>
                      </a:endParaRPr>
                    </a:p>
                  </a:txBody>
                  <a:tcPr marL="67945" marR="67945" marT="0" marB="0" anchor="ctr">
                    <a:noFill/>
                  </a:tcPr>
                </a:tc>
                <a:tc>
                  <a:txBody>
                    <a:bodyPr/>
                    <a:lstStyle/>
                    <a:p>
                      <a:pPr algn="ctr">
                        <a:spcAft>
                          <a:spcPts val="0"/>
                        </a:spcAft>
                      </a:pPr>
                      <a:r>
                        <a:rPr lang="en-US" sz="2000">
                          <a:solidFill>
                            <a:schemeClr val="tx2">
                              <a:lumMod val="75000"/>
                            </a:schemeClr>
                          </a:solidFill>
                          <a:effectLst/>
                          <a:latin typeface="+mj-lt"/>
                        </a:rPr>
                        <a:t>1295</a:t>
                      </a:r>
                      <a:endParaRPr lang="en-GB" sz="2000">
                        <a:solidFill>
                          <a:schemeClr val="tx2">
                            <a:lumMod val="75000"/>
                          </a:schemeClr>
                        </a:solidFill>
                        <a:effectLst/>
                        <a:latin typeface="+mj-lt"/>
                        <a:ea typeface="Times New Roman"/>
                      </a:endParaRPr>
                    </a:p>
                  </a:txBody>
                  <a:tcPr marL="67945" marR="67945" marT="0" marB="0" anchor="ctr">
                    <a:noFill/>
                  </a:tcPr>
                </a:tc>
                <a:tc>
                  <a:txBody>
                    <a:bodyPr/>
                    <a:lstStyle/>
                    <a:p>
                      <a:pPr algn="ctr">
                        <a:spcAft>
                          <a:spcPts val="0"/>
                        </a:spcAft>
                      </a:pPr>
                      <a:r>
                        <a:rPr lang="en-US" sz="2000">
                          <a:solidFill>
                            <a:schemeClr val="tx2">
                              <a:lumMod val="75000"/>
                            </a:schemeClr>
                          </a:solidFill>
                          <a:effectLst/>
                          <a:latin typeface="+mj-lt"/>
                        </a:rPr>
                        <a:t>754</a:t>
                      </a:r>
                      <a:endParaRPr lang="en-GB" sz="2000">
                        <a:solidFill>
                          <a:schemeClr val="tx2">
                            <a:lumMod val="75000"/>
                          </a:schemeClr>
                        </a:solidFill>
                        <a:effectLst/>
                        <a:latin typeface="+mj-lt"/>
                        <a:ea typeface="Times New Roman"/>
                      </a:endParaRPr>
                    </a:p>
                  </a:txBody>
                  <a:tcPr marL="67945" marR="67945" marT="0" marB="0" anchor="ctr">
                    <a:noFill/>
                  </a:tcPr>
                </a:tc>
                <a:tc>
                  <a:txBody>
                    <a:bodyPr/>
                    <a:lstStyle/>
                    <a:p>
                      <a:pPr algn="ctr">
                        <a:spcAft>
                          <a:spcPts val="0"/>
                        </a:spcAft>
                      </a:pPr>
                      <a:r>
                        <a:rPr lang="en-US" sz="2000">
                          <a:solidFill>
                            <a:schemeClr val="tx2">
                              <a:lumMod val="75000"/>
                            </a:schemeClr>
                          </a:solidFill>
                          <a:effectLst/>
                          <a:latin typeface="+mj-lt"/>
                        </a:rPr>
                        <a:t>58</a:t>
                      </a:r>
                      <a:endParaRPr lang="en-GB" sz="2000">
                        <a:solidFill>
                          <a:schemeClr val="tx2">
                            <a:lumMod val="75000"/>
                          </a:schemeClr>
                        </a:solidFill>
                        <a:effectLst/>
                        <a:latin typeface="+mj-lt"/>
                        <a:ea typeface="Times New Roman"/>
                      </a:endParaRPr>
                    </a:p>
                  </a:txBody>
                  <a:tcPr marL="67945" marR="67945" marT="0" marB="0" anchor="ctr">
                    <a:noFill/>
                  </a:tcPr>
                </a:tc>
                <a:tc>
                  <a:txBody>
                    <a:bodyPr/>
                    <a:lstStyle/>
                    <a:p>
                      <a:pPr algn="ctr">
                        <a:spcAft>
                          <a:spcPts val="0"/>
                        </a:spcAft>
                      </a:pPr>
                      <a:r>
                        <a:rPr lang="en-US" sz="2000">
                          <a:solidFill>
                            <a:schemeClr val="tx2">
                              <a:lumMod val="75000"/>
                            </a:schemeClr>
                          </a:solidFill>
                          <a:effectLst/>
                          <a:latin typeface="+mj-lt"/>
                        </a:rPr>
                        <a:t>58</a:t>
                      </a:r>
                      <a:endParaRPr lang="en-GB" sz="2000">
                        <a:solidFill>
                          <a:schemeClr val="tx2">
                            <a:lumMod val="75000"/>
                          </a:schemeClr>
                        </a:solidFill>
                        <a:effectLst/>
                        <a:latin typeface="+mj-lt"/>
                        <a:ea typeface="Times New Roman"/>
                      </a:endParaRPr>
                    </a:p>
                  </a:txBody>
                  <a:tcPr marL="67945" marR="67945" marT="0" marB="0" anchor="ctr">
                    <a:noFill/>
                  </a:tcPr>
                </a:tc>
                <a:extLst>
                  <a:ext uri="{0D108BD9-81ED-4DB2-BD59-A6C34878D82A}">
                    <a16:rowId xmlns:a16="http://schemas.microsoft.com/office/drawing/2014/main" val="10003"/>
                  </a:ext>
                </a:extLst>
              </a:tr>
              <a:tr h="540000">
                <a:tc>
                  <a:txBody>
                    <a:bodyPr/>
                    <a:lstStyle/>
                    <a:p>
                      <a:pPr algn="just">
                        <a:spcAft>
                          <a:spcPts val="0"/>
                        </a:spcAft>
                      </a:pPr>
                      <a:r>
                        <a:rPr lang="en-US" sz="1700">
                          <a:solidFill>
                            <a:schemeClr val="tx2">
                              <a:lumMod val="75000"/>
                            </a:schemeClr>
                          </a:solidFill>
                          <a:effectLst/>
                          <a:latin typeface="+mj-lt"/>
                        </a:rPr>
                        <a:t>Small</a:t>
                      </a:r>
                      <a:r>
                        <a:rPr lang="sr-Latn-RS" sz="1700">
                          <a:solidFill>
                            <a:schemeClr val="tx2">
                              <a:lumMod val="75000"/>
                            </a:schemeClr>
                          </a:solidFill>
                          <a:effectLst/>
                          <a:latin typeface="+mj-lt"/>
                        </a:rPr>
                        <a:t> </a:t>
                      </a:r>
                      <a:r>
                        <a:rPr lang="sr-Latn-CS" sz="1700">
                          <a:solidFill>
                            <a:schemeClr val="tx2">
                              <a:lumMod val="75000"/>
                            </a:schemeClr>
                          </a:solidFill>
                          <a:effectLst/>
                          <a:latin typeface="+mj-lt"/>
                        </a:rPr>
                        <a:t>(&lt;50)</a:t>
                      </a:r>
                      <a:endParaRPr lang="en-GB" sz="1700">
                        <a:solidFill>
                          <a:schemeClr val="tx2">
                            <a:lumMod val="75000"/>
                          </a:schemeClr>
                        </a:solidFill>
                        <a:effectLst/>
                        <a:latin typeface="+mj-lt"/>
                        <a:ea typeface="Times New Roman"/>
                      </a:endParaRPr>
                    </a:p>
                  </a:txBody>
                  <a:tcPr marL="67945" marR="67945" marT="0" marB="0" anchor="b">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2000">
                          <a:solidFill>
                            <a:schemeClr val="tx2">
                              <a:lumMod val="75000"/>
                            </a:schemeClr>
                          </a:solidFill>
                          <a:effectLst/>
                          <a:latin typeface="+mj-lt"/>
                        </a:rPr>
                        <a:t>52</a:t>
                      </a:r>
                      <a:endParaRPr lang="en-GB" sz="2000">
                        <a:solidFill>
                          <a:schemeClr val="tx2">
                            <a:lumMod val="75000"/>
                          </a:schemeClr>
                        </a:solidFill>
                        <a:effectLst/>
                        <a:latin typeface="+mj-lt"/>
                        <a:ea typeface="Times New Roman"/>
                      </a:endParaRPr>
                    </a:p>
                  </a:txBody>
                  <a:tcPr marL="67945" marR="67945" marT="0" marB="0" anchor="ctr">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2000">
                          <a:solidFill>
                            <a:schemeClr val="tx2">
                              <a:lumMod val="75000"/>
                            </a:schemeClr>
                          </a:solidFill>
                          <a:effectLst/>
                          <a:latin typeface="+mj-lt"/>
                        </a:rPr>
                        <a:t>1240</a:t>
                      </a:r>
                      <a:endParaRPr lang="en-GB" sz="2000">
                        <a:solidFill>
                          <a:schemeClr val="tx2">
                            <a:lumMod val="75000"/>
                          </a:schemeClr>
                        </a:solidFill>
                        <a:effectLst/>
                        <a:latin typeface="+mj-lt"/>
                        <a:ea typeface="Times New Roman"/>
                      </a:endParaRPr>
                    </a:p>
                  </a:txBody>
                  <a:tcPr marL="67945" marR="67945" marT="0" marB="0" anchor="ctr">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2000">
                          <a:solidFill>
                            <a:schemeClr val="tx2">
                              <a:lumMod val="75000"/>
                            </a:schemeClr>
                          </a:solidFill>
                          <a:effectLst/>
                          <a:latin typeface="+mj-lt"/>
                        </a:rPr>
                        <a:t>770</a:t>
                      </a:r>
                      <a:endParaRPr lang="en-GB" sz="2000">
                        <a:solidFill>
                          <a:schemeClr val="tx2">
                            <a:lumMod val="75000"/>
                          </a:schemeClr>
                        </a:solidFill>
                        <a:effectLst/>
                        <a:latin typeface="+mj-lt"/>
                        <a:ea typeface="Times New Roman"/>
                      </a:endParaRPr>
                    </a:p>
                  </a:txBody>
                  <a:tcPr marL="67945" marR="67945" marT="0" marB="0" anchor="ctr">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2000">
                          <a:solidFill>
                            <a:schemeClr val="tx2">
                              <a:lumMod val="75000"/>
                            </a:schemeClr>
                          </a:solidFill>
                          <a:effectLst/>
                          <a:latin typeface="+mj-lt"/>
                        </a:rPr>
                        <a:t>62</a:t>
                      </a:r>
                      <a:endParaRPr lang="en-GB" sz="2000">
                        <a:solidFill>
                          <a:schemeClr val="tx2">
                            <a:lumMod val="75000"/>
                          </a:schemeClr>
                        </a:solidFill>
                        <a:effectLst/>
                        <a:latin typeface="+mj-lt"/>
                        <a:ea typeface="Times New Roman"/>
                      </a:endParaRPr>
                    </a:p>
                  </a:txBody>
                  <a:tcPr marL="67945" marR="67945" marT="0" marB="0" anchor="ctr">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2000">
                          <a:solidFill>
                            <a:schemeClr val="tx2">
                              <a:lumMod val="75000"/>
                            </a:schemeClr>
                          </a:solidFill>
                          <a:effectLst/>
                          <a:latin typeface="+mj-lt"/>
                        </a:rPr>
                        <a:t>63</a:t>
                      </a:r>
                      <a:endParaRPr lang="en-GB" sz="2000">
                        <a:solidFill>
                          <a:schemeClr val="tx2">
                            <a:lumMod val="75000"/>
                          </a:schemeClr>
                        </a:solidFill>
                        <a:effectLst/>
                        <a:latin typeface="+mj-lt"/>
                        <a:ea typeface="Times New Roman"/>
                      </a:endParaRPr>
                    </a:p>
                  </a:txBody>
                  <a:tcPr marL="67945" marR="67945" marT="0" marB="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7" name="Rectangle 3"/>
          <p:cNvSpPr>
            <a:spLocks noChangeArrowheads="1"/>
          </p:cNvSpPr>
          <p:nvPr/>
        </p:nvSpPr>
        <p:spPr bwMode="auto">
          <a:xfrm>
            <a:off x="214282" y="6000768"/>
            <a:ext cx="43233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1400" b="0" i="0" u="none" strike="noStrike" cap="none" normalizeH="0" baseline="0">
              <a:ln>
                <a:noFill/>
              </a:ln>
              <a:solidFill>
                <a:schemeClr val="tx1">
                  <a:lumMod val="50000"/>
                  <a:lumOff val="50000"/>
                </a:schemeClr>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0" i="1" u="none" strike="noStrike" cap="none" normalizeH="0" baseline="0">
                <a:ln>
                  <a:noFill/>
                </a:ln>
                <a:solidFill>
                  <a:schemeClr val="tx1">
                    <a:lumMod val="50000"/>
                    <a:lumOff val="50000"/>
                  </a:schemeClr>
                </a:solidFill>
                <a:effectLst/>
                <a:latin typeface="Arial" pitchFamily="34" charset="0"/>
                <a:ea typeface="Times New Roman" pitchFamily="18" charset="0"/>
                <a:cs typeface="Arial" pitchFamily="34" charset="0"/>
              </a:rPr>
              <a:t>Data source: https://www.planespotters.net/airlines</a:t>
            </a:r>
            <a:endParaRPr kumimoji="0" lang="en-GB" altLang="en-US" sz="1400" b="0" i="0" u="none" strike="noStrike" cap="none" normalizeH="0" baseline="0">
              <a:ln>
                <a:noFill/>
              </a:ln>
              <a:solidFill>
                <a:schemeClr val="tx1">
                  <a:lumMod val="50000"/>
                  <a:lumOff val="50000"/>
                </a:schemeClr>
              </a:solidFill>
              <a:effectLst/>
              <a:latin typeface="Arial" pitchFamily="34" charset="0"/>
              <a:cs typeface="Arial" pitchFamily="34" charset="0"/>
            </a:endParaRPr>
          </a:p>
        </p:txBody>
      </p:sp>
    </p:spTree>
    <p:extLst>
      <p:ext uri="{BB962C8B-B14F-4D97-AF65-F5344CB8AC3E}">
        <p14:creationId xmlns:p14="http://schemas.microsoft.com/office/powerpoint/2010/main" val="24553306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Findings</a:t>
            </a:r>
            <a:endParaRPr lang="en-US"/>
          </a:p>
        </p:txBody>
      </p:sp>
      <p:sp>
        <p:nvSpPr>
          <p:cNvPr id="3" name="Content Placeholder 2"/>
          <p:cNvSpPr>
            <a:spLocks noGrp="1"/>
          </p:cNvSpPr>
          <p:nvPr>
            <p:ph idx="1"/>
          </p:nvPr>
        </p:nvSpPr>
        <p:spPr>
          <a:xfrm>
            <a:off x="457200" y="1600200"/>
            <a:ext cx="7594600" cy="4970462"/>
          </a:xfrm>
        </p:spPr>
        <p:txBody>
          <a:bodyPr>
            <a:noAutofit/>
          </a:bodyPr>
          <a:lstStyle/>
          <a:p>
            <a:pPr marL="285750" lvl="0" indent="-285750" algn="just">
              <a:spcAft>
                <a:spcPts val="600"/>
              </a:spcAft>
              <a:buFont typeface="Arial" panose="020B0604020202020204" pitchFamily="34" charset="0"/>
              <a:buChar char="•"/>
            </a:pPr>
            <a:r>
              <a:rPr lang="en-GB" sz="2000" dirty="0"/>
              <a:t>Airline business model’s do not significantly affect fleet ownership structure </a:t>
            </a:r>
          </a:p>
          <a:p>
            <a:pPr marL="285750" lvl="0" indent="-285750" algn="just">
              <a:spcAft>
                <a:spcPts val="600"/>
              </a:spcAft>
              <a:buFont typeface="Arial" panose="020B0604020202020204" pitchFamily="34" charset="0"/>
              <a:buChar char="•"/>
            </a:pPr>
            <a:r>
              <a:rPr lang="en-GB" sz="2000" dirty="0"/>
              <a:t>European airlines prefer to lease aircraft compared to North American airlines</a:t>
            </a:r>
          </a:p>
          <a:p>
            <a:pPr marL="285750" lvl="0" indent="-285750" algn="just">
              <a:spcAft>
                <a:spcPts val="600"/>
              </a:spcAft>
              <a:buFont typeface="Arial" panose="020B0604020202020204" pitchFamily="34" charset="0"/>
              <a:buChar char="•"/>
            </a:pPr>
            <a:r>
              <a:rPr lang="en-GB" sz="2000" dirty="0"/>
              <a:t>A small number of aircraft in an airline’s fleet (less than 50) implies higher percentage of leased aircraft (more than 50% of the fleet is leased)</a:t>
            </a:r>
          </a:p>
          <a:p>
            <a:pPr marL="285750" lvl="0" indent="-285750" algn="just">
              <a:spcAft>
                <a:spcPts val="600"/>
              </a:spcAft>
              <a:buFont typeface="Arial" panose="020B0604020202020204" pitchFamily="34" charset="0"/>
              <a:buChar char="•"/>
            </a:pPr>
            <a:r>
              <a:rPr lang="en-GB" sz="2000" dirty="0"/>
              <a:t>Larger numbers of aircraft in an airline’s fleet (more than 100) implies smaller percentage of leased aircraft (on average, approximately one third of the fleet is leased)</a:t>
            </a:r>
          </a:p>
          <a:p>
            <a:pPr marL="285750" lvl="0" indent="-285750" algn="just">
              <a:spcAft>
                <a:spcPts val="600"/>
              </a:spcAft>
              <a:buFont typeface="Arial" panose="020B0604020202020204" pitchFamily="34" charset="0"/>
              <a:buChar char="•"/>
            </a:pPr>
            <a:r>
              <a:rPr lang="en-GB" sz="2000" dirty="0"/>
              <a:t>Membership of an alliance does not affect the fleet’s ownership structure</a:t>
            </a:r>
          </a:p>
          <a:p>
            <a:pPr marL="285750" lvl="0" indent="-285750" algn="just">
              <a:spcAft>
                <a:spcPts val="600"/>
              </a:spcAft>
              <a:buFont typeface="Arial" panose="020B0604020202020204" pitchFamily="34" charset="0"/>
              <a:buChar char="•"/>
            </a:pPr>
            <a:r>
              <a:rPr lang="en-GB" sz="2000" dirty="0"/>
              <a:t>Average total percentage of leased aircraft increase as  the fleet size decrease.</a:t>
            </a:r>
          </a:p>
        </p:txBody>
      </p:sp>
      <p:sp>
        <p:nvSpPr>
          <p:cNvPr id="5" name="Slide Number Placeholder 4"/>
          <p:cNvSpPr>
            <a:spLocks noGrp="1"/>
          </p:cNvSpPr>
          <p:nvPr>
            <p:ph type="sldNum" sz="quarter" idx="11"/>
          </p:nvPr>
        </p:nvSpPr>
        <p:spPr/>
        <p:txBody>
          <a:bodyPr/>
          <a:lstStyle/>
          <a:p>
            <a:fld id="{707FE137-0C1A-4C05-8B34-1D89C94DB814}" type="slidenum">
              <a:rPr lang="en-GB" smtClean="0"/>
              <a:pPr/>
              <a:t>46</a:t>
            </a:fld>
            <a:endParaRPr lang="en-GB"/>
          </a:p>
        </p:txBody>
      </p:sp>
    </p:spTree>
    <p:extLst>
      <p:ext uri="{BB962C8B-B14F-4D97-AF65-F5344CB8AC3E}">
        <p14:creationId xmlns:p14="http://schemas.microsoft.com/office/powerpoint/2010/main" val="11843484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Why is that important?</a:t>
            </a:r>
            <a:endParaRPr lang="en-US"/>
          </a:p>
        </p:txBody>
      </p:sp>
      <p:sp>
        <p:nvSpPr>
          <p:cNvPr id="3" name="Content Placeholder 2"/>
          <p:cNvSpPr>
            <a:spLocks noGrp="1"/>
          </p:cNvSpPr>
          <p:nvPr>
            <p:ph idx="1"/>
          </p:nvPr>
        </p:nvSpPr>
        <p:spPr/>
        <p:txBody>
          <a:bodyPr/>
          <a:lstStyle/>
          <a:p>
            <a:pPr marL="342900" indent="-342900" algn="just">
              <a:spcAft>
                <a:spcPts val="600"/>
              </a:spcAft>
              <a:buFont typeface="Arial" panose="020B0604020202020204" pitchFamily="34" charset="0"/>
              <a:buChar char="•"/>
            </a:pPr>
            <a:r>
              <a:rPr lang="en-GB" sz="2400" dirty="0"/>
              <a:t>Airlines </a:t>
            </a:r>
          </a:p>
          <a:p>
            <a:pPr lvl="1" algn="just">
              <a:spcAft>
                <a:spcPts val="600"/>
              </a:spcAft>
            </a:pPr>
            <a:r>
              <a:rPr lang="en-GB" sz="2000" dirty="0"/>
              <a:t>An ownership structure analysis and summary of all data related to previous experiences of different airlines </a:t>
            </a:r>
          </a:p>
          <a:p>
            <a:pPr lvl="1" algn="just">
              <a:spcAft>
                <a:spcPts val="600"/>
              </a:spcAft>
            </a:pPr>
            <a:r>
              <a:rPr lang="en-GB" sz="2000" dirty="0"/>
              <a:t>Lease or buy an aircraft</a:t>
            </a:r>
          </a:p>
          <a:p>
            <a:pPr algn="just">
              <a:spcAft>
                <a:spcPts val="600"/>
              </a:spcAft>
            </a:pPr>
            <a:endParaRPr lang="en-GB" sz="2800" dirty="0"/>
          </a:p>
          <a:p>
            <a:pPr marL="342900" indent="-342900" algn="just">
              <a:spcAft>
                <a:spcPts val="600"/>
              </a:spcAft>
              <a:buFont typeface="Arial" panose="020B0604020202020204" pitchFamily="34" charset="0"/>
              <a:buChar char="•"/>
            </a:pPr>
            <a:r>
              <a:rPr lang="en-GB" sz="2400" dirty="0"/>
              <a:t>Leasing companies</a:t>
            </a:r>
          </a:p>
          <a:p>
            <a:pPr lvl="1" algn="just">
              <a:spcAft>
                <a:spcPts val="600"/>
              </a:spcAft>
            </a:pPr>
            <a:r>
              <a:rPr lang="en-GB" sz="2000" dirty="0"/>
              <a:t>Define a target group of airlines to whom they could lease corresponding aircraft in appropriate time</a:t>
            </a:r>
          </a:p>
          <a:p>
            <a:endParaRPr lang="en-GB"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47</a:t>
            </a:fld>
            <a:endParaRPr lang="en-GB"/>
          </a:p>
        </p:txBody>
      </p:sp>
    </p:spTree>
    <p:extLst>
      <p:ext uri="{BB962C8B-B14F-4D97-AF65-F5344CB8AC3E}">
        <p14:creationId xmlns:p14="http://schemas.microsoft.com/office/powerpoint/2010/main" val="6942826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Further reading</a:t>
            </a:r>
          </a:p>
        </p:txBody>
      </p:sp>
      <p:sp>
        <p:nvSpPr>
          <p:cNvPr id="3" name="Content Placeholder 2"/>
          <p:cNvSpPr>
            <a:spLocks noGrp="1"/>
          </p:cNvSpPr>
          <p:nvPr>
            <p:ph idx="1"/>
          </p:nvPr>
        </p:nvSpPr>
        <p:spPr>
          <a:xfrm>
            <a:off x="457200" y="1600200"/>
            <a:ext cx="7594600" cy="4956207"/>
          </a:xfrm>
        </p:spPr>
        <p:txBody>
          <a:bodyPr>
            <a:normAutofit fontScale="92500" lnSpcReduction="20000"/>
          </a:bodyPr>
          <a:lstStyle/>
          <a:p>
            <a:pPr marL="342900" indent="-342900" algn="just">
              <a:lnSpc>
                <a:spcPct val="110000"/>
              </a:lnSpc>
              <a:spcAft>
                <a:spcPts val="600"/>
              </a:spcAft>
              <a:buFont typeface="+mj-lt"/>
              <a:buAutoNum type="arabicPeriod"/>
            </a:pPr>
            <a:r>
              <a:rPr lang="sr-Latn-RS" dirty="0"/>
              <a:t>Clark, P. 2007. Buying the big jets: Fleet planning for airlines, second edition, published by Ashgate Publishing Limited, England and Ashgate Publishing Company, USA.</a:t>
            </a:r>
          </a:p>
          <a:p>
            <a:pPr marL="342900" indent="-342900" algn="just">
              <a:lnSpc>
                <a:spcPct val="110000"/>
              </a:lnSpc>
              <a:spcBef>
                <a:spcPts val="0"/>
              </a:spcBef>
              <a:spcAft>
                <a:spcPts val="600"/>
              </a:spcAft>
              <a:buFont typeface="+mj-lt"/>
              <a:buAutoNum type="arabicPeriod"/>
              <a:defRPr/>
            </a:pPr>
            <a:r>
              <a:rPr lang="en-US" dirty="0"/>
              <a:t>Do</a:t>
            </a:r>
            <a:r>
              <a:rPr lang="sr-Latn-RS" dirty="0"/>
              <a:t>žić, S., Babić, D. 2019. Airline fleet and netwoerk planning, University of Belgrade – Faculty of Transport and Traffic Engineering </a:t>
            </a:r>
            <a:r>
              <a:rPr lang="sr-Latn-CS" dirty="0"/>
              <a:t>(</a:t>
            </a:r>
            <a:r>
              <a:rPr lang="en-US" dirty="0"/>
              <a:t>ISBN 978-86-7395-</a:t>
            </a:r>
            <a:r>
              <a:rPr lang="sr-Cyrl-RS" dirty="0"/>
              <a:t>407</a:t>
            </a:r>
            <a:r>
              <a:rPr lang="en-US" dirty="0"/>
              <a:t>-</a:t>
            </a:r>
            <a:r>
              <a:rPr lang="sr-Cyrl-RS" dirty="0"/>
              <a:t>3</a:t>
            </a:r>
            <a:r>
              <a:rPr lang="sr-Latn-CS" dirty="0"/>
              <a:t>)</a:t>
            </a:r>
            <a:r>
              <a:rPr lang="sr-Cyrl-RS" dirty="0"/>
              <a:t>.</a:t>
            </a:r>
            <a:r>
              <a:rPr lang="sr-Latn-RS" dirty="0"/>
              <a:t> Handouts in Serbian language</a:t>
            </a:r>
            <a:endParaRPr lang="en-US" dirty="0"/>
          </a:p>
          <a:p>
            <a:pPr marL="342900" lvl="0" indent="-342900" algn="just">
              <a:lnSpc>
                <a:spcPct val="110000"/>
              </a:lnSpc>
              <a:spcBef>
                <a:spcPts val="0"/>
              </a:spcBef>
              <a:spcAft>
                <a:spcPts val="600"/>
              </a:spcAft>
              <a:buFont typeface="+mj-lt"/>
              <a:buAutoNum type="arabicPeriod"/>
              <a:defRPr/>
            </a:pPr>
            <a:r>
              <a:rPr lang="sr-Cyrl-CS" dirty="0"/>
              <a:t>Dožić S., Kalić М. 2015. Three Stage Airline Fleet Planning Model, </a:t>
            </a:r>
            <a:r>
              <a:rPr lang="sr-Cyrl-CS" i="1" dirty="0"/>
              <a:t>Journal of Air Transport Management</a:t>
            </a:r>
            <a:r>
              <a:rPr lang="sr-Cyrl-CS" dirty="0"/>
              <a:t>, Vol 46, pp. 30-39. </a:t>
            </a:r>
            <a:endParaRPr lang="sr-Latn-CS" dirty="0"/>
          </a:p>
          <a:p>
            <a:pPr marL="342900" lvl="0" indent="-342900" algn="just">
              <a:lnSpc>
                <a:spcPct val="110000"/>
              </a:lnSpc>
              <a:spcBef>
                <a:spcPts val="0"/>
              </a:spcBef>
              <a:spcAft>
                <a:spcPts val="600"/>
              </a:spcAft>
              <a:buFont typeface="+mj-lt"/>
              <a:buAutoNum type="arabicPeriod"/>
              <a:defRPr/>
            </a:pPr>
            <a:r>
              <a:rPr lang="sr-Latn-CS" dirty="0"/>
              <a:t>Dožić S.</a:t>
            </a:r>
            <a:r>
              <a:rPr lang="en-US" dirty="0"/>
              <a:t>, </a:t>
            </a:r>
            <a:r>
              <a:rPr lang="en-US" dirty="0" err="1"/>
              <a:t>Krnić</a:t>
            </a:r>
            <a:r>
              <a:rPr lang="en-US" dirty="0"/>
              <a:t> R. 2016, Overview of airline fleet ownership structure, XV international symposium </a:t>
            </a:r>
            <a:r>
              <a:rPr lang="en-US" dirty="0" err="1"/>
              <a:t>Symorg</a:t>
            </a:r>
            <a:r>
              <a:rPr lang="en-US" dirty="0"/>
              <a:t> 2016, Zlatibor, Serbia, June 10-13, pp. 854-862. (ISBN: 978-86-7680-326-2)</a:t>
            </a:r>
            <a:r>
              <a:rPr lang="en-GB" dirty="0"/>
              <a:t> (</a:t>
            </a:r>
            <a:r>
              <a:rPr lang="sr-Latn-RS" dirty="0"/>
              <a:t>Session</a:t>
            </a:r>
            <a:r>
              <a:rPr lang="en-US" dirty="0"/>
              <a:t> </a:t>
            </a:r>
            <a:r>
              <a:rPr lang="en-GB" i="1" dirty="0"/>
              <a:t>International Management</a:t>
            </a:r>
            <a:r>
              <a:rPr lang="sr-Latn-CS" dirty="0"/>
              <a:t>: </a:t>
            </a:r>
            <a:r>
              <a:rPr lang="en-US" dirty="0">
                <a:hlinkClick r:id="rId2"/>
              </a:rPr>
              <a:t>http://symorg.fon.bg.ac.rs/proceedings/2016/papers.html</a:t>
            </a:r>
            <a:r>
              <a:rPr lang="en-GB" dirty="0"/>
              <a:t>)</a:t>
            </a:r>
            <a:endParaRPr lang="sr-Latn-RS" dirty="0"/>
          </a:p>
          <a:p>
            <a:pPr marL="342900" indent="-342900" algn="just">
              <a:lnSpc>
                <a:spcPct val="110000"/>
              </a:lnSpc>
              <a:spcBef>
                <a:spcPts val="0"/>
              </a:spcBef>
              <a:spcAft>
                <a:spcPts val="600"/>
              </a:spcAft>
              <a:buFont typeface="+mj-lt"/>
              <a:buAutoNum type="arabicPeriod"/>
              <a:defRPr/>
            </a:pPr>
            <a:r>
              <a:rPr lang="sr-Cyrl-CS" dirty="0"/>
              <a:t>Dožić S., Lutovac T., Kalić М. 2018. Fuzzy AHP approach to passenger aircraft type selection, Vol. 68, pp. 165-176</a:t>
            </a:r>
            <a:r>
              <a:rPr lang="sr-Latn-RS" dirty="0"/>
              <a:t>.</a:t>
            </a:r>
          </a:p>
          <a:p>
            <a:pPr marL="342900" indent="-342900" algn="just">
              <a:lnSpc>
                <a:spcPct val="110000"/>
              </a:lnSpc>
              <a:spcBef>
                <a:spcPts val="0"/>
              </a:spcBef>
              <a:spcAft>
                <a:spcPts val="600"/>
              </a:spcAft>
              <a:buFont typeface="+mj-lt"/>
              <a:buAutoNum type="arabicPeriod"/>
              <a:defRPr/>
            </a:pPr>
            <a:r>
              <a:rPr lang="sr-Latn-RS" dirty="0"/>
              <a:t>Holloway, S. 2008. Straight and Level – Practical Airline Economics, 3rd Edition, Ashgate</a:t>
            </a:r>
          </a:p>
          <a:p>
            <a:pPr marL="342900" indent="-342900" algn="just">
              <a:lnSpc>
                <a:spcPct val="110000"/>
              </a:lnSpc>
              <a:spcBef>
                <a:spcPts val="0"/>
              </a:spcBef>
              <a:spcAft>
                <a:spcPts val="600"/>
              </a:spcAft>
              <a:buFont typeface="+mj-lt"/>
              <a:buAutoNum type="arabicPeriod"/>
              <a:defRPr/>
            </a:pPr>
            <a:r>
              <a:rPr lang="sr-Latn-RS" dirty="0"/>
              <a:t>Morrell, P. 2013. Airline Finance, 4th Edition, Ashgate</a:t>
            </a:r>
          </a:p>
          <a:p>
            <a:pPr algn="just">
              <a:lnSpc>
                <a:spcPct val="110000"/>
              </a:lnSpc>
              <a:spcBef>
                <a:spcPts val="0"/>
              </a:spcBef>
              <a:spcAft>
                <a:spcPts val="600"/>
              </a:spcAft>
              <a:defRPr/>
            </a:pPr>
            <a:endParaRPr lang="en-US" dirty="0"/>
          </a:p>
          <a:p>
            <a:pPr algn="just">
              <a:lnSpc>
                <a:spcPct val="110000"/>
              </a:lnSpc>
              <a:spcBef>
                <a:spcPts val="0"/>
              </a:spcBef>
              <a:spcAft>
                <a:spcPts val="600"/>
              </a:spcAft>
              <a:defRPr/>
            </a:pPr>
            <a:endParaRPr lang="en-US" dirty="0"/>
          </a:p>
          <a:p>
            <a:pPr lvl="0" algn="just">
              <a:lnSpc>
                <a:spcPct val="110000"/>
              </a:lnSpc>
              <a:spcBef>
                <a:spcPts val="0"/>
              </a:spcBef>
              <a:spcAft>
                <a:spcPts val="600"/>
              </a:spcAft>
              <a:defRPr/>
            </a:pPr>
            <a:endParaRPr lang="en-US" dirty="0"/>
          </a:p>
          <a:p>
            <a:pPr algn="just">
              <a:lnSpc>
                <a:spcPct val="110000"/>
              </a:lnSpc>
              <a:spcAft>
                <a:spcPts val="600"/>
              </a:spcAft>
            </a:pPr>
            <a:endParaRPr lang="en-US" dirty="0"/>
          </a:p>
          <a:p>
            <a:pPr algn="just">
              <a:lnSpc>
                <a:spcPct val="110000"/>
              </a:lnSpc>
              <a:spcAft>
                <a:spcPts val="600"/>
              </a:spcAft>
            </a:pPr>
            <a:endParaRPr lang="en-US" dirty="0"/>
          </a:p>
          <a:p>
            <a:pPr algn="just">
              <a:lnSpc>
                <a:spcPct val="110000"/>
              </a:lnSpc>
              <a:spcAft>
                <a:spcPts val="600"/>
              </a:spcAft>
            </a:pP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48</a:t>
            </a:fld>
            <a:endParaRPr lang="en-GB"/>
          </a:p>
        </p:txBody>
      </p:sp>
    </p:spTree>
    <p:extLst>
      <p:ext uri="{BB962C8B-B14F-4D97-AF65-F5344CB8AC3E}">
        <p14:creationId xmlns:p14="http://schemas.microsoft.com/office/powerpoint/2010/main" val="1200393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2">
                  <a:extLst>
                    <a:ext uri="{A12FA001-AC4F-418D-AE19-62706E023703}">
                      <ahyp:hlinkClr xmlns:ahyp="http://schemas.microsoft.com/office/drawing/2018/hyperlinkcolor" val="tx"/>
                    </a:ext>
                  </a:extLst>
                </a:hlinkClick>
              </a:rPr>
              <a:t>engagektn.com</a:t>
            </a:r>
            <a:r>
              <a:rPr lang="en-GB" sz="2000" b="1" dirty="0">
                <a:latin typeface="Calibri"/>
                <a:cs typeface="Calibri"/>
              </a:rPr>
              <a:t>  /  </a:t>
            </a:r>
            <a:r>
              <a:rPr lang="en-GB" sz="20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val="4281458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a:t>A</a:t>
            </a:r>
            <a:r>
              <a:rPr lang="sr-Latn-RS" altLang="en-US"/>
              <a:t>irline planning process</a:t>
            </a:r>
            <a:endParaRPr lang="en-US"/>
          </a:p>
        </p:txBody>
      </p:sp>
      <p:sp>
        <p:nvSpPr>
          <p:cNvPr id="3" name="Content Placeholder 2"/>
          <p:cNvSpPr>
            <a:spLocks noGrp="1"/>
          </p:cNvSpPr>
          <p:nvPr>
            <p:ph idx="1"/>
          </p:nvPr>
        </p:nvSpPr>
        <p:spPr/>
        <p:txBody>
          <a:bodyPr>
            <a:normAutofit lnSpcReduction="10000"/>
          </a:bodyPr>
          <a:lstStyle/>
          <a:p>
            <a:pPr marL="285750" indent="-285750" algn="just">
              <a:lnSpc>
                <a:spcPct val="117000"/>
              </a:lnSpc>
              <a:spcAft>
                <a:spcPts val="1200"/>
              </a:spcAft>
              <a:buFont typeface="Arial" panose="020B0604020202020204" pitchFamily="34" charset="0"/>
              <a:buChar char="•"/>
            </a:pPr>
            <a:r>
              <a:rPr lang="en-GB" sz="2400"/>
              <a:t>An adequate forecast for the airline means a high probability of success for the business</a:t>
            </a:r>
          </a:p>
          <a:p>
            <a:pPr marL="285750" indent="-285750" algn="just">
              <a:lnSpc>
                <a:spcPct val="117000"/>
              </a:lnSpc>
              <a:spcAft>
                <a:spcPts val="1200"/>
              </a:spcAft>
              <a:buFont typeface="Arial" panose="020B0604020202020204" pitchFamily="34" charset="0"/>
              <a:buChar char="•"/>
            </a:pPr>
            <a:r>
              <a:rPr lang="en-GB" sz="2400"/>
              <a:t>Based on the air passenger demand forecast, decisions need to be made relating to:</a:t>
            </a:r>
          </a:p>
          <a:p>
            <a:pPr marL="1028700" lvl="1" algn="just">
              <a:lnSpc>
                <a:spcPct val="117000"/>
              </a:lnSpc>
              <a:spcAft>
                <a:spcPts val="600"/>
              </a:spcAft>
              <a:buFont typeface="Arial" panose="020B0604020202020204" pitchFamily="34" charset="0"/>
              <a:buChar char="•"/>
            </a:pPr>
            <a:r>
              <a:rPr lang="en-GB" sz="2000"/>
              <a:t>Route network design and development</a:t>
            </a:r>
          </a:p>
          <a:p>
            <a:pPr marL="1028700" lvl="1" algn="just">
              <a:lnSpc>
                <a:spcPct val="117000"/>
              </a:lnSpc>
              <a:spcAft>
                <a:spcPts val="600"/>
              </a:spcAft>
              <a:buFont typeface="Arial" panose="020B0604020202020204" pitchFamily="34" charset="0"/>
              <a:buChar char="•"/>
            </a:pPr>
            <a:r>
              <a:rPr lang="en-GB" sz="2000"/>
              <a:t>Determining optimum flight frequencies</a:t>
            </a:r>
          </a:p>
          <a:p>
            <a:pPr marL="1028700" lvl="1" algn="just">
              <a:lnSpc>
                <a:spcPct val="117000"/>
              </a:lnSpc>
              <a:spcAft>
                <a:spcPts val="600"/>
              </a:spcAft>
              <a:buFont typeface="Arial" panose="020B0604020202020204" pitchFamily="34" charset="0"/>
              <a:buChar char="•"/>
            </a:pPr>
            <a:r>
              <a:rPr lang="en-GB" sz="2000"/>
              <a:t>Structure and design of the flight schedules</a:t>
            </a:r>
          </a:p>
          <a:p>
            <a:pPr marL="1028700" lvl="1" algn="just">
              <a:lnSpc>
                <a:spcPct val="117000"/>
              </a:lnSpc>
              <a:spcAft>
                <a:spcPts val="600"/>
              </a:spcAft>
              <a:buFont typeface="Arial" panose="020B0604020202020204" pitchFamily="34" charset="0"/>
              <a:buChar char="•"/>
            </a:pPr>
            <a:r>
              <a:rPr lang="en-GB" sz="2000"/>
              <a:t>Determination of the fleet size and development</a:t>
            </a:r>
          </a:p>
          <a:p>
            <a:pPr marL="1028700" lvl="1" algn="just">
              <a:lnSpc>
                <a:spcPct val="117000"/>
              </a:lnSpc>
              <a:spcAft>
                <a:spcPts val="600"/>
              </a:spcAft>
              <a:buFont typeface="Arial" panose="020B0604020202020204" pitchFamily="34" charset="0"/>
              <a:buChar char="•"/>
            </a:pPr>
            <a:r>
              <a:rPr lang="en-GB" sz="2000"/>
              <a:t>pricing policy</a:t>
            </a:r>
          </a:p>
        </p:txBody>
      </p:sp>
      <p:sp>
        <p:nvSpPr>
          <p:cNvPr id="5" name="Slide Number Placeholder 4"/>
          <p:cNvSpPr>
            <a:spLocks noGrp="1"/>
          </p:cNvSpPr>
          <p:nvPr>
            <p:ph type="sldNum" sz="quarter" idx="11"/>
          </p:nvPr>
        </p:nvSpPr>
        <p:spPr/>
        <p:txBody>
          <a:bodyPr/>
          <a:lstStyle/>
          <a:p>
            <a:fld id="{707FE137-0C1A-4C05-8B34-1D89C94DB814}" type="slidenum">
              <a:rPr lang="en-GB" smtClean="0"/>
              <a:pPr/>
              <a:t>5</a:t>
            </a:fld>
            <a:endParaRPr lang="en-GB"/>
          </a:p>
        </p:txBody>
      </p:sp>
    </p:spTree>
    <p:extLst>
      <p:ext uri="{BB962C8B-B14F-4D97-AF65-F5344CB8AC3E}">
        <p14:creationId xmlns:p14="http://schemas.microsoft.com/office/powerpoint/2010/main" val="2782049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a:t>A</a:t>
            </a:r>
            <a:r>
              <a:rPr lang="sr-Latn-RS" altLang="en-US"/>
              <a:t>irline planning process</a:t>
            </a:r>
            <a:endParaRPr lang="en-US"/>
          </a:p>
        </p:txBody>
      </p:sp>
      <p:sp>
        <p:nvSpPr>
          <p:cNvPr id="3" name="Content Placeholder 2"/>
          <p:cNvSpPr>
            <a:spLocks noGrp="1"/>
          </p:cNvSpPr>
          <p:nvPr>
            <p:ph idx="1"/>
          </p:nvPr>
        </p:nvSpPr>
        <p:spPr/>
        <p:txBody>
          <a:bodyPr>
            <a:normAutofit/>
          </a:bodyPr>
          <a:lstStyle/>
          <a:p>
            <a:pPr marL="285750" indent="-285750" algn="just">
              <a:lnSpc>
                <a:spcPct val="117000"/>
              </a:lnSpc>
              <a:spcAft>
                <a:spcPts val="1200"/>
              </a:spcAft>
              <a:buFont typeface="Arial" panose="020B0604020202020204" pitchFamily="34" charset="0"/>
              <a:buChar char="•"/>
            </a:pPr>
            <a:r>
              <a:rPr lang="en-GB" sz="2400"/>
              <a:t>Determining passenger demand should be the first step for airline planning and fleet development</a:t>
            </a:r>
          </a:p>
          <a:p>
            <a:pPr marL="285750" indent="-285750" algn="just">
              <a:lnSpc>
                <a:spcPct val="117000"/>
              </a:lnSpc>
              <a:spcAft>
                <a:spcPts val="1200"/>
              </a:spcAft>
              <a:buFont typeface="Arial" panose="020B0604020202020204" pitchFamily="34" charset="0"/>
              <a:buChar char="•"/>
            </a:pPr>
            <a:r>
              <a:rPr lang="en-GB" sz="2400"/>
              <a:t>Based on current and past data, future air passenger demand should be determined</a:t>
            </a:r>
          </a:p>
          <a:p>
            <a:pPr marL="285750" indent="-285750" algn="just">
              <a:lnSpc>
                <a:spcPct val="117000"/>
              </a:lnSpc>
              <a:spcAft>
                <a:spcPts val="1200"/>
              </a:spcAft>
              <a:buFont typeface="Arial" panose="020B0604020202020204" pitchFamily="34" charset="0"/>
              <a:buChar char="•"/>
            </a:pPr>
            <a:r>
              <a:rPr lang="en-GB" sz="2400"/>
              <a:t>Once demand has been determined the route network should be designed with appropriate flight frequencies followed by the airline fleet and resource planning process.</a:t>
            </a:r>
          </a:p>
        </p:txBody>
      </p:sp>
      <p:sp>
        <p:nvSpPr>
          <p:cNvPr id="5" name="Slide Number Placeholder 4"/>
          <p:cNvSpPr>
            <a:spLocks noGrp="1"/>
          </p:cNvSpPr>
          <p:nvPr>
            <p:ph type="sldNum" sz="quarter" idx="11"/>
          </p:nvPr>
        </p:nvSpPr>
        <p:spPr/>
        <p:txBody>
          <a:bodyPr/>
          <a:lstStyle/>
          <a:p>
            <a:fld id="{707FE137-0C1A-4C05-8B34-1D89C94DB814}" type="slidenum">
              <a:rPr lang="en-GB" smtClean="0"/>
              <a:pPr/>
              <a:t>6</a:t>
            </a:fld>
            <a:endParaRPr lang="en-GB"/>
          </a:p>
        </p:txBody>
      </p:sp>
    </p:spTree>
    <p:extLst>
      <p:ext uri="{BB962C8B-B14F-4D97-AF65-F5344CB8AC3E}">
        <p14:creationId xmlns:p14="http://schemas.microsoft.com/office/powerpoint/2010/main" val="1131150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ltLang="en-US"/>
              <a:t>A</a:t>
            </a:r>
            <a:r>
              <a:rPr lang="sr-Latn-RS" altLang="en-US"/>
              <a:t>irline planning process</a:t>
            </a:r>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7</a:t>
            </a:fld>
            <a:endParaRPr lang="en-GB"/>
          </a:p>
        </p:txBody>
      </p:sp>
      <p:graphicFrame>
        <p:nvGraphicFramePr>
          <p:cNvPr id="7" name="Content Placeholder 3"/>
          <p:cNvGraphicFramePr>
            <a:graphicFrameLocks/>
          </p:cNvGraphicFramePr>
          <p:nvPr>
            <p:extLst>
              <p:ext uri="{D42A27DB-BD31-4B8C-83A1-F6EECF244321}">
                <p14:modId xmlns:p14="http://schemas.microsoft.com/office/powerpoint/2010/main" val="2538998184"/>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76640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r-Latn-RS" err="1"/>
              <a:t>Fleet</a:t>
            </a:r>
            <a:r>
              <a:rPr lang="sr-Latn-RS"/>
              <a:t> </a:t>
            </a:r>
            <a:r>
              <a:rPr lang="sr-Latn-RS" err="1"/>
              <a:t>Planning</a:t>
            </a:r>
            <a:endParaRPr lang="en-US"/>
          </a:p>
        </p:txBody>
      </p:sp>
      <p:sp>
        <p:nvSpPr>
          <p:cNvPr id="6" name="Content Placeholder 5"/>
          <p:cNvSpPr>
            <a:spLocks noGrp="1"/>
          </p:cNvSpPr>
          <p:nvPr>
            <p:ph idx="1"/>
          </p:nvPr>
        </p:nvSpPr>
        <p:spPr>
          <a:xfrm>
            <a:off x="457200" y="1600200"/>
            <a:ext cx="7594600" cy="4800600"/>
          </a:xfrm>
        </p:spPr>
        <p:txBody>
          <a:bodyPr>
            <a:normAutofit fontScale="92500" lnSpcReduction="10000"/>
          </a:bodyPr>
          <a:lstStyle/>
          <a:p>
            <a:pPr marL="285750" indent="-285750" algn="just">
              <a:lnSpc>
                <a:spcPct val="127000"/>
              </a:lnSpc>
              <a:spcBef>
                <a:spcPts val="0"/>
              </a:spcBef>
              <a:spcAft>
                <a:spcPts val="600"/>
              </a:spcAft>
              <a:buFont typeface="Arial" panose="020B0604020202020204" pitchFamily="34" charset="0"/>
              <a:buChar char="•"/>
            </a:pPr>
            <a:r>
              <a:rPr lang="en-GB" sz="2400"/>
              <a:t>It is important to determine the capacity available to match the demand for the airline</a:t>
            </a:r>
          </a:p>
          <a:p>
            <a:pPr marL="285750" indent="-285750" algn="just">
              <a:lnSpc>
                <a:spcPct val="127000"/>
              </a:lnSpc>
              <a:spcBef>
                <a:spcPts val="0"/>
              </a:spcBef>
              <a:spcAft>
                <a:spcPts val="600"/>
              </a:spcAft>
              <a:buFont typeface="Arial" panose="020B0604020202020204" pitchFamily="34" charset="0"/>
              <a:buChar char="•"/>
            </a:pPr>
            <a:r>
              <a:rPr lang="en-GB" sz="2400"/>
              <a:t>Fleet planning in an airline is very similar to other planning activities </a:t>
            </a:r>
          </a:p>
          <a:p>
            <a:pPr marL="1085850" lvl="1" algn="just">
              <a:lnSpc>
                <a:spcPct val="127000"/>
              </a:lnSpc>
              <a:spcBef>
                <a:spcPts val="0"/>
              </a:spcBef>
              <a:spcAft>
                <a:spcPts val="600"/>
              </a:spcAft>
            </a:pPr>
            <a:r>
              <a:rPr lang="en-GB" sz="1900"/>
              <a:t>It involves great complexity and great uncertainty</a:t>
            </a:r>
          </a:p>
          <a:p>
            <a:pPr marL="285750" indent="-285750" algn="just">
              <a:spcBef>
                <a:spcPts val="0"/>
              </a:spcBef>
              <a:spcAft>
                <a:spcPts val="600"/>
              </a:spcAft>
              <a:buFont typeface="Arial" panose="020B0604020202020204" pitchFamily="34" charset="0"/>
              <a:buChar char="•"/>
            </a:pPr>
            <a:r>
              <a:rPr lang="en-GB" sz="2400"/>
              <a:t>To ensure efficiencies and optimisation:</a:t>
            </a:r>
          </a:p>
          <a:p>
            <a:pPr lvl="1" algn="just">
              <a:lnSpc>
                <a:spcPct val="127000"/>
              </a:lnSpc>
              <a:spcBef>
                <a:spcPts val="0"/>
              </a:spcBef>
              <a:spcAft>
                <a:spcPts val="600"/>
              </a:spcAft>
            </a:pPr>
            <a:r>
              <a:rPr lang="en-GB" sz="1900"/>
              <a:t>Involve in the process engineers, as well as the experts from the other areas (economy, management, law, etc.)</a:t>
            </a:r>
          </a:p>
          <a:p>
            <a:pPr lvl="1" algn="just">
              <a:spcBef>
                <a:spcPts val="0"/>
              </a:spcBef>
              <a:spcAft>
                <a:spcPts val="600"/>
              </a:spcAft>
            </a:pPr>
            <a:r>
              <a:rPr lang="en-GB" sz="1900"/>
              <a:t>Iterative process from all stakeholders to reach solutions </a:t>
            </a:r>
          </a:p>
          <a:p>
            <a:pPr marL="285750" indent="-285750" algn="just">
              <a:lnSpc>
                <a:spcPct val="127000"/>
              </a:lnSpc>
              <a:spcBef>
                <a:spcPts val="0"/>
              </a:spcBef>
              <a:spcAft>
                <a:spcPts val="600"/>
              </a:spcAft>
              <a:buFont typeface="Arial" panose="020B0604020202020204" pitchFamily="34" charset="0"/>
              <a:buChar char="•"/>
            </a:pPr>
            <a:r>
              <a:rPr lang="en-GB" sz="2400"/>
              <a:t>Decision makers and planners must be able project into the future and factor in many variables, uncertainties, and unpredictable events.</a:t>
            </a:r>
            <a:endParaRPr lang="en-GB" sz="2400">
              <a:solidFill>
                <a:srgbClr val="FF0000"/>
              </a:solidFill>
            </a:endParaRPr>
          </a:p>
        </p:txBody>
      </p:sp>
      <p:sp>
        <p:nvSpPr>
          <p:cNvPr id="4" name="Slide Number Placeholder 3"/>
          <p:cNvSpPr>
            <a:spLocks noGrp="1"/>
          </p:cNvSpPr>
          <p:nvPr>
            <p:ph type="sldNum" sz="quarter" idx="11"/>
          </p:nvPr>
        </p:nvSpPr>
        <p:spPr/>
        <p:txBody>
          <a:bodyPr/>
          <a:lstStyle/>
          <a:p>
            <a:fld id="{707FE137-0C1A-4C05-8B34-1D89C94DB814}" type="slidenum">
              <a:rPr lang="en-GB" smtClean="0"/>
              <a:pPr/>
              <a:t>8</a:t>
            </a:fld>
            <a:endParaRPr lang="en-GB"/>
          </a:p>
        </p:txBody>
      </p:sp>
    </p:spTree>
    <p:extLst>
      <p:ext uri="{BB962C8B-B14F-4D97-AF65-F5344CB8AC3E}">
        <p14:creationId xmlns:p14="http://schemas.microsoft.com/office/powerpoint/2010/main" val="3261155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err="1"/>
              <a:t>Fleet</a:t>
            </a:r>
            <a:r>
              <a:rPr lang="sr-Latn-RS"/>
              <a:t> </a:t>
            </a:r>
            <a:r>
              <a:rPr lang="sr-Latn-RS" err="1"/>
              <a:t>Planning</a:t>
            </a:r>
            <a:r>
              <a:rPr lang="sr-Latn-RS"/>
              <a:t> – </a:t>
            </a:r>
            <a:r>
              <a:rPr lang="sr-Latn-RS" err="1"/>
              <a:t>Definition</a:t>
            </a:r>
            <a:endParaRPr lang="en-US"/>
          </a:p>
        </p:txBody>
      </p:sp>
      <p:sp>
        <p:nvSpPr>
          <p:cNvPr id="3" name="Content Placeholder 2"/>
          <p:cNvSpPr>
            <a:spLocks noGrp="1"/>
          </p:cNvSpPr>
          <p:nvPr>
            <p:ph idx="1"/>
          </p:nvPr>
        </p:nvSpPr>
        <p:spPr/>
        <p:txBody>
          <a:bodyPr/>
          <a:lstStyle/>
          <a:p>
            <a:pPr marL="342900" indent="-342900" algn="just">
              <a:buFont typeface="Arial" panose="020B0604020202020204" pitchFamily="34" charset="0"/>
              <a:buChar char="•"/>
            </a:pPr>
            <a:r>
              <a:rPr lang="en-GB" sz="2400"/>
              <a:t>From the airline perspective, fleet planning is the </a:t>
            </a:r>
            <a:r>
              <a:rPr lang="en-GB" sz="2400" b="1">
                <a:solidFill>
                  <a:srgbClr val="C00000"/>
                </a:solidFill>
              </a:rPr>
              <a:t>process</a:t>
            </a:r>
            <a:r>
              <a:rPr lang="en-GB" sz="2400"/>
              <a:t> by which an airline </a:t>
            </a:r>
            <a:r>
              <a:rPr lang="en-GB" sz="2400" b="1">
                <a:solidFill>
                  <a:srgbClr val="C00000"/>
                </a:solidFill>
              </a:rPr>
              <a:t>acquires and manages </a:t>
            </a:r>
            <a:r>
              <a:rPr lang="en-GB" sz="2400"/>
              <a:t>appropriate </a:t>
            </a:r>
            <a:r>
              <a:rPr lang="en-GB" sz="2400" b="1">
                <a:solidFill>
                  <a:srgbClr val="C00000"/>
                </a:solidFill>
              </a:rPr>
              <a:t>aircraft capacity </a:t>
            </a:r>
            <a:r>
              <a:rPr lang="en-GB" sz="2400"/>
              <a:t>in order to serve </a:t>
            </a:r>
            <a:r>
              <a:rPr lang="en-GB" sz="2400" b="1">
                <a:solidFill>
                  <a:srgbClr val="C00000"/>
                </a:solidFill>
              </a:rPr>
              <a:t>anticipated markets </a:t>
            </a:r>
            <a:r>
              <a:rPr lang="en-GB" sz="2400"/>
              <a:t>over a </a:t>
            </a:r>
            <a:r>
              <a:rPr lang="en-GB" sz="2400" b="1">
                <a:solidFill>
                  <a:srgbClr val="C00000"/>
                </a:solidFill>
              </a:rPr>
              <a:t>variety of defined periods of time </a:t>
            </a:r>
            <a:r>
              <a:rPr lang="en-GB" sz="2400"/>
              <a:t>with a view to </a:t>
            </a:r>
            <a:r>
              <a:rPr lang="en-GB" sz="2400" b="1">
                <a:solidFill>
                  <a:srgbClr val="C00000"/>
                </a:solidFill>
              </a:rPr>
              <a:t>maximising corporate wealth</a:t>
            </a:r>
            <a:r>
              <a:rPr lang="en-GB" sz="2400"/>
              <a:t>.</a:t>
            </a:r>
          </a:p>
          <a:p>
            <a:endParaRPr lang="en-GB"/>
          </a:p>
          <a:p>
            <a:pPr marL="2286000" lvl="5" indent="0">
              <a:buNone/>
            </a:pPr>
            <a:r>
              <a:rPr lang="en-GB"/>
              <a:t>								</a:t>
            </a:r>
          </a:p>
          <a:p>
            <a:pPr marL="2286000" lvl="5" indent="0">
              <a:buNone/>
            </a:pPr>
            <a:r>
              <a:rPr lang="en-GB"/>
              <a:t>								</a:t>
            </a:r>
            <a:r>
              <a:rPr lang="en-GB">
                <a:solidFill>
                  <a:schemeClr val="tx1">
                    <a:lumMod val="60000"/>
                    <a:lumOff val="40000"/>
                  </a:schemeClr>
                </a:solidFill>
              </a:rPr>
              <a:t>(</a:t>
            </a:r>
            <a:r>
              <a:rPr lang="en-GB" i="1">
                <a:solidFill>
                  <a:schemeClr val="tx1">
                    <a:lumMod val="60000"/>
                    <a:lumOff val="40000"/>
                  </a:schemeClr>
                </a:solidFill>
              </a:rPr>
              <a:t>Clark, 2007</a:t>
            </a:r>
            <a:r>
              <a:rPr lang="en-GB">
                <a:solidFill>
                  <a:schemeClr val="tx1">
                    <a:lumMod val="60000"/>
                    <a:lumOff val="40000"/>
                  </a:schemeClr>
                </a:solidFill>
              </a:rPr>
              <a:t>)</a:t>
            </a:r>
          </a:p>
          <a:p>
            <a:endParaRPr lang="en-GB"/>
          </a:p>
        </p:txBody>
      </p:sp>
      <p:sp>
        <p:nvSpPr>
          <p:cNvPr id="5" name="Slide Number Placeholder 4"/>
          <p:cNvSpPr>
            <a:spLocks noGrp="1"/>
          </p:cNvSpPr>
          <p:nvPr>
            <p:ph type="sldNum" sz="quarter" idx="11"/>
          </p:nvPr>
        </p:nvSpPr>
        <p:spPr/>
        <p:txBody>
          <a:bodyPr/>
          <a:lstStyle/>
          <a:p>
            <a:fld id="{707FE137-0C1A-4C05-8B34-1D89C94DB814}" type="slidenum">
              <a:rPr lang="en-GB" smtClean="0"/>
              <a:pPr/>
              <a:t>9</a:t>
            </a:fld>
            <a:endParaRPr lang="en-GB"/>
          </a:p>
        </p:txBody>
      </p:sp>
    </p:spTree>
    <p:extLst>
      <p:ext uri="{BB962C8B-B14F-4D97-AF65-F5344CB8AC3E}">
        <p14:creationId xmlns:p14="http://schemas.microsoft.com/office/powerpoint/2010/main" val="2025333054"/>
      </p:ext>
    </p:extLst>
  </p:cSld>
  <p:clrMapOvr>
    <a:masterClrMapping/>
  </p:clrMapOvr>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1D6BEF6-6CD2-4659-B731-980294D7FAB2}">
  <ds:schemaRefs>
    <ds:schemaRef ds:uri="http://purl.org/dc/terms/"/>
    <ds:schemaRef ds:uri="http://schemas.microsoft.com/office/2006/documentManagement/types"/>
    <ds:schemaRef ds:uri="http://purl.org/dc/dcmitype/"/>
    <ds:schemaRef ds:uri="a301ac7b-a095-4703-8ac1-0954f10782bf"/>
    <ds:schemaRef ds:uri="http://purl.org/dc/elements/1.1/"/>
    <ds:schemaRef ds:uri="http://schemas.microsoft.com/office/2006/metadata/properti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9691848-7B53-4310-AC46-941E5CFAB05C}">
  <ds:schemaRefs>
    <ds:schemaRef ds:uri="http://schemas.microsoft.com/sharepoint/v3/contenttype/forms"/>
  </ds:schemaRefs>
</ds:datastoreItem>
</file>

<file path=customXml/itemProps3.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14906</TotalTime>
  <Words>2903</Words>
  <Application>Microsoft Office PowerPoint</Application>
  <PresentationFormat>Presentazione su schermo (4:3)</PresentationFormat>
  <Paragraphs>464</Paragraphs>
  <Slides>49</Slides>
  <Notes>22</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49</vt:i4>
      </vt:variant>
    </vt:vector>
  </HeadingPairs>
  <TitlesOfParts>
    <vt:vector size="56" baseType="lpstr">
      <vt:lpstr>Arial</vt:lpstr>
      <vt:lpstr>Calibri</vt:lpstr>
      <vt:lpstr>Cambria</vt:lpstr>
      <vt:lpstr>Times</vt:lpstr>
      <vt:lpstr>Times New Roman</vt:lpstr>
      <vt:lpstr>Wingdings</vt:lpstr>
      <vt:lpstr>SESAR ER Presentation template</vt:lpstr>
      <vt:lpstr>Airline Planning and Operations Fleet planning</vt:lpstr>
      <vt:lpstr>Planning in Air Transportation</vt:lpstr>
      <vt:lpstr>Planning in air transportation</vt:lpstr>
      <vt:lpstr>Airline planning process</vt:lpstr>
      <vt:lpstr>Airline planning process</vt:lpstr>
      <vt:lpstr>Airline planning process</vt:lpstr>
      <vt:lpstr>Airline planning process</vt:lpstr>
      <vt:lpstr>Fleet Planning</vt:lpstr>
      <vt:lpstr>Fleet Planning – Definition</vt:lpstr>
      <vt:lpstr>Expansion of Fleet Planning</vt:lpstr>
      <vt:lpstr>Fleet Planning – Definition</vt:lpstr>
      <vt:lpstr>Fleet Planning – Definition</vt:lpstr>
      <vt:lpstr>Fleet Planning</vt:lpstr>
      <vt:lpstr>Fleet Planning</vt:lpstr>
      <vt:lpstr>Fleet Planning</vt:lpstr>
      <vt:lpstr>The Management and Decision Process</vt:lpstr>
      <vt:lpstr>Pilots</vt:lpstr>
      <vt:lpstr>Engineers</vt:lpstr>
      <vt:lpstr>Expertise from Marketing and Finance</vt:lpstr>
      <vt:lpstr>Experts from Marketing and Finance</vt:lpstr>
      <vt:lpstr>Teams of Experts</vt:lpstr>
      <vt:lpstr>Teams of Experts</vt:lpstr>
      <vt:lpstr>Fleet Planning Approach vs. Airline Type</vt:lpstr>
      <vt:lpstr>Airline Fleet Characteristics</vt:lpstr>
      <vt:lpstr>Fleet structure </vt:lpstr>
      <vt:lpstr>Fleet Size</vt:lpstr>
      <vt:lpstr>Fleet Size</vt:lpstr>
      <vt:lpstr>Fleet Ownership Structure</vt:lpstr>
      <vt:lpstr>Fleet</vt:lpstr>
      <vt:lpstr>Fleet</vt:lpstr>
      <vt:lpstr>Levels of Fleet Planning</vt:lpstr>
      <vt:lpstr>Strategic Level</vt:lpstr>
      <vt:lpstr>Tactical Level</vt:lpstr>
      <vt:lpstr>Operational Level</vt:lpstr>
      <vt:lpstr>Fleet Management</vt:lpstr>
      <vt:lpstr>Aircraft acquisition</vt:lpstr>
      <vt:lpstr>Aircraft Evaluation</vt:lpstr>
      <vt:lpstr>Fleet Planning</vt:lpstr>
      <vt:lpstr>Complexity of Planning</vt:lpstr>
      <vt:lpstr>Main Reasons for Aircraft Acquisition</vt:lpstr>
      <vt:lpstr>Aircraft Finance</vt:lpstr>
      <vt:lpstr>Aircraft Finance</vt:lpstr>
      <vt:lpstr>Aircraft Lease – definition</vt:lpstr>
      <vt:lpstr>Airline Fleet Ownership Structure Analysis</vt:lpstr>
      <vt:lpstr>Ownership structure</vt:lpstr>
      <vt:lpstr>Findings</vt:lpstr>
      <vt:lpstr>Why is that important?</vt:lpstr>
      <vt:lpstr>Further reading</vt:lpstr>
      <vt:lpstr>Presentazione standard di PowerPoint</vt:lpstr>
    </vt:vector>
  </TitlesOfParts>
  <Company>Sesar 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Pasquale De Falco</cp:lastModifiedBy>
  <cp:revision>236</cp:revision>
  <dcterms:created xsi:type="dcterms:W3CDTF">2016-04-13T13:39:24Z</dcterms:created>
  <dcterms:modified xsi:type="dcterms:W3CDTF">2021-07-08T08:16:40Z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