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3"/>
  </p:notesMasterIdLst>
  <p:handoutMasterIdLst>
    <p:handoutMasterId r:id="rId44"/>
  </p:handoutMasterIdLst>
  <p:sldIdLst>
    <p:sldId id="308" r:id="rId5"/>
    <p:sldId id="263" r:id="rId6"/>
    <p:sldId id="262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309" r:id="rId16"/>
    <p:sldId id="275" r:id="rId17"/>
    <p:sldId id="276" r:id="rId18"/>
    <p:sldId id="279" r:id="rId19"/>
    <p:sldId id="281" r:id="rId20"/>
    <p:sldId id="282" r:id="rId21"/>
    <p:sldId id="283" r:id="rId22"/>
    <p:sldId id="284" r:id="rId23"/>
    <p:sldId id="286" r:id="rId24"/>
    <p:sldId id="310" r:id="rId25"/>
    <p:sldId id="287" r:id="rId26"/>
    <p:sldId id="288" r:id="rId27"/>
    <p:sldId id="289" r:id="rId28"/>
    <p:sldId id="290" r:id="rId29"/>
    <p:sldId id="311" r:id="rId30"/>
    <p:sldId id="292" r:id="rId31"/>
    <p:sldId id="293" r:id="rId32"/>
    <p:sldId id="294" r:id="rId33"/>
    <p:sldId id="295" r:id="rId34"/>
    <p:sldId id="296" r:id="rId35"/>
    <p:sldId id="297" r:id="rId36"/>
    <p:sldId id="299" r:id="rId37"/>
    <p:sldId id="298" r:id="rId38"/>
    <p:sldId id="300" r:id="rId39"/>
    <p:sldId id="301" r:id="rId40"/>
    <p:sldId id="302" r:id="rId41"/>
    <p:sldId id="260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9">
          <p15:clr>
            <a:srgbClr val="A4A3A4"/>
          </p15:clr>
        </p15:guide>
        <p15:guide id="2" pos="54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7" autoAdjust="0"/>
    <p:restoredTop sz="88964" autoAdjust="0"/>
  </p:normalViewPr>
  <p:slideViewPr>
    <p:cSldViewPr snapToGrid="0" snapToObjects="1">
      <p:cViewPr varScale="1">
        <p:scale>
          <a:sx n="60" d="100"/>
          <a:sy n="60" d="100"/>
        </p:scale>
        <p:origin x="1620" y="78"/>
      </p:cViewPr>
      <p:guideLst>
        <p:guide orient="horz" pos="479"/>
        <p:guide pos="5424"/>
      </p:guideLst>
    </p:cSldViewPr>
  </p:slideViewPr>
  <p:outlineViewPr>
    <p:cViewPr>
      <p:scale>
        <a:sx n="33" d="100"/>
        <a:sy n="33" d="100"/>
      </p:scale>
      <p:origin x="0" y="19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3" d="100"/>
          <a:sy n="83" d="100"/>
        </p:scale>
        <p:origin x="255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C4F8D7-894D-42DC-AB45-30DDC97E15D4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F1B2DF2-0FA3-44D1-B1C9-F87B72833772}">
      <dgm:prSet phldrT="[Text]" custT="1"/>
      <dgm:spPr/>
      <dgm:t>
        <a:bodyPr/>
        <a:lstStyle/>
        <a:p>
          <a:r>
            <a:rPr lang="en-GB" sz="2200" b="1" dirty="0"/>
            <a:t>Flight schedule design</a:t>
          </a:r>
          <a:endParaRPr lang="en-US" sz="2200" b="1" dirty="0"/>
        </a:p>
      </dgm:t>
    </dgm:pt>
    <dgm:pt modelId="{B9FE921C-528F-4037-A5EB-27356C36B85B}" type="parTrans" cxnId="{7AF285E3-D11C-48C7-8A13-B376975302BC}">
      <dgm:prSet/>
      <dgm:spPr/>
      <dgm:t>
        <a:bodyPr/>
        <a:lstStyle/>
        <a:p>
          <a:endParaRPr lang="en-US"/>
        </a:p>
      </dgm:t>
    </dgm:pt>
    <dgm:pt modelId="{587DD57B-9BFD-45B3-A1F6-351C3209778C}" type="sibTrans" cxnId="{7AF285E3-D11C-48C7-8A13-B376975302BC}">
      <dgm:prSet/>
      <dgm:spPr/>
      <dgm:t>
        <a:bodyPr/>
        <a:lstStyle/>
        <a:p>
          <a:endParaRPr lang="en-US"/>
        </a:p>
      </dgm:t>
    </dgm:pt>
    <dgm:pt modelId="{6ACC1BB6-0B46-4C9B-8307-098D4244808E}">
      <dgm:prSet phldrT="[Text]" custT="1"/>
      <dgm:spPr/>
      <dgm:t>
        <a:bodyPr/>
        <a:lstStyle/>
        <a:p>
          <a:r>
            <a:rPr lang="en-GB" sz="1900" dirty="0"/>
            <a:t>Optimal number of flights</a:t>
          </a:r>
          <a:endParaRPr lang="en-US" sz="1900" dirty="0"/>
        </a:p>
      </dgm:t>
    </dgm:pt>
    <dgm:pt modelId="{BF6D2035-9B50-4913-9B5F-FDD85A53CD72}" type="parTrans" cxnId="{2A2B443D-6744-4EC2-8090-EF62C4616139}">
      <dgm:prSet/>
      <dgm:spPr/>
      <dgm:t>
        <a:bodyPr/>
        <a:lstStyle/>
        <a:p>
          <a:endParaRPr lang="en-US"/>
        </a:p>
      </dgm:t>
    </dgm:pt>
    <dgm:pt modelId="{53FF1AFA-E235-4324-B314-BBA6AA5EABBC}" type="sibTrans" cxnId="{2A2B443D-6744-4EC2-8090-EF62C4616139}">
      <dgm:prSet/>
      <dgm:spPr/>
      <dgm:t>
        <a:bodyPr/>
        <a:lstStyle/>
        <a:p>
          <a:endParaRPr lang="en-US"/>
        </a:p>
      </dgm:t>
    </dgm:pt>
    <dgm:pt modelId="{74A982B9-4BA5-4B6A-A558-3A5B6B039F53}">
      <dgm:prSet phldrT="[Text]" custT="1"/>
      <dgm:spPr/>
      <dgm:t>
        <a:bodyPr/>
        <a:lstStyle/>
        <a:p>
          <a:r>
            <a:rPr lang="en-GB" sz="2200" b="1" dirty="0"/>
            <a:t>Aircraft assignment</a:t>
          </a:r>
          <a:endParaRPr lang="en-US" sz="2200" b="1" dirty="0"/>
        </a:p>
      </dgm:t>
    </dgm:pt>
    <dgm:pt modelId="{81C88013-85D7-43B7-B123-348E64D030B8}" type="parTrans" cxnId="{B0AD0C66-04C0-46DA-95EA-6C7DA9494DEA}">
      <dgm:prSet/>
      <dgm:spPr/>
      <dgm:t>
        <a:bodyPr/>
        <a:lstStyle/>
        <a:p>
          <a:endParaRPr lang="en-US"/>
        </a:p>
      </dgm:t>
    </dgm:pt>
    <dgm:pt modelId="{1482251B-6CEB-466F-8C91-02C3849BC683}" type="sibTrans" cxnId="{B0AD0C66-04C0-46DA-95EA-6C7DA9494DEA}">
      <dgm:prSet/>
      <dgm:spPr/>
      <dgm:t>
        <a:bodyPr/>
        <a:lstStyle/>
        <a:p>
          <a:endParaRPr lang="en-US"/>
        </a:p>
      </dgm:t>
    </dgm:pt>
    <dgm:pt modelId="{3190C88C-3820-46CA-BC79-D583F5882808}">
      <dgm:prSet phldrT="[Text]" custT="1"/>
      <dgm:spPr/>
      <dgm:t>
        <a:bodyPr/>
        <a:lstStyle/>
        <a:p>
          <a:r>
            <a:rPr lang="en-US" sz="1900" dirty="0"/>
            <a:t>Assign the right aircraft type to each flight in the schedule</a:t>
          </a:r>
        </a:p>
      </dgm:t>
    </dgm:pt>
    <dgm:pt modelId="{BCD16366-B620-47E2-81C0-E7103BCB3433}" type="parTrans" cxnId="{E546A0F3-B0E6-4BEF-89DA-0168F093C24F}">
      <dgm:prSet/>
      <dgm:spPr/>
      <dgm:t>
        <a:bodyPr/>
        <a:lstStyle/>
        <a:p>
          <a:endParaRPr lang="en-US"/>
        </a:p>
      </dgm:t>
    </dgm:pt>
    <dgm:pt modelId="{40B9380B-DF96-4701-91E2-2EDD3A2EE0F5}" type="sibTrans" cxnId="{E546A0F3-B0E6-4BEF-89DA-0168F093C24F}">
      <dgm:prSet/>
      <dgm:spPr/>
      <dgm:t>
        <a:bodyPr/>
        <a:lstStyle/>
        <a:p>
          <a:endParaRPr lang="en-US"/>
        </a:p>
      </dgm:t>
    </dgm:pt>
    <dgm:pt modelId="{DE4EB6E8-8946-4D61-A933-B023FD477959}">
      <dgm:prSet phldrT="[Text]" custT="1"/>
      <dgm:spPr/>
      <dgm:t>
        <a:bodyPr/>
        <a:lstStyle/>
        <a:p>
          <a:r>
            <a:rPr lang="en-GB" sz="2200" b="1" dirty="0"/>
            <a:t>Aircraft routing</a:t>
          </a:r>
          <a:endParaRPr lang="en-US" sz="2200" b="1" dirty="0"/>
        </a:p>
      </dgm:t>
    </dgm:pt>
    <dgm:pt modelId="{670AE5FF-E531-43B1-B065-0C1DB866366F}" type="parTrans" cxnId="{E76F614B-8F99-4B57-873E-C3041219962D}">
      <dgm:prSet/>
      <dgm:spPr/>
      <dgm:t>
        <a:bodyPr/>
        <a:lstStyle/>
        <a:p>
          <a:endParaRPr lang="en-US"/>
        </a:p>
      </dgm:t>
    </dgm:pt>
    <dgm:pt modelId="{C3121E91-9D4D-4C0F-B40A-7ADB1F0CA8A9}" type="sibTrans" cxnId="{E76F614B-8F99-4B57-873E-C3041219962D}">
      <dgm:prSet/>
      <dgm:spPr/>
      <dgm:t>
        <a:bodyPr/>
        <a:lstStyle/>
        <a:p>
          <a:endParaRPr lang="en-US"/>
        </a:p>
      </dgm:t>
    </dgm:pt>
    <dgm:pt modelId="{C4D414D0-D231-4694-ADBF-1CDBBD6B140D}">
      <dgm:prSet phldrT="[Text]" custT="1"/>
      <dgm:spPr/>
      <dgm:t>
        <a:bodyPr/>
        <a:lstStyle/>
        <a:p>
          <a:r>
            <a:rPr lang="en-GB" sz="1900" dirty="0"/>
            <a:t>Aircraft utilisation optimisation</a:t>
          </a:r>
          <a:endParaRPr lang="en-US" sz="1900" dirty="0"/>
        </a:p>
      </dgm:t>
    </dgm:pt>
    <dgm:pt modelId="{6437BE9A-5CF4-4870-9DDC-5A022BC04D04}" type="parTrans" cxnId="{2DC2707B-B12C-4D7E-97D9-37E2D1A552D0}">
      <dgm:prSet/>
      <dgm:spPr/>
      <dgm:t>
        <a:bodyPr/>
        <a:lstStyle/>
        <a:p>
          <a:endParaRPr lang="en-US"/>
        </a:p>
      </dgm:t>
    </dgm:pt>
    <dgm:pt modelId="{2A11EB66-06DD-49CA-91E5-273ABAF72511}" type="sibTrans" cxnId="{2DC2707B-B12C-4D7E-97D9-37E2D1A552D0}">
      <dgm:prSet/>
      <dgm:spPr/>
      <dgm:t>
        <a:bodyPr/>
        <a:lstStyle/>
        <a:p>
          <a:endParaRPr lang="en-US"/>
        </a:p>
      </dgm:t>
    </dgm:pt>
    <dgm:pt modelId="{D43D851E-8416-4989-8B7F-96CDF8CFB042}">
      <dgm:prSet custT="1"/>
      <dgm:spPr/>
      <dgm:t>
        <a:bodyPr/>
        <a:lstStyle/>
        <a:p>
          <a:r>
            <a:rPr lang="en-GB" sz="2200" b="1" dirty="0"/>
            <a:t>Crew Scheduling</a:t>
          </a:r>
          <a:endParaRPr lang="en-US" sz="2200" b="1" dirty="0"/>
        </a:p>
      </dgm:t>
    </dgm:pt>
    <dgm:pt modelId="{0C6E2BE8-3C4E-4997-B045-6F394FBD0EA9}" type="parTrans" cxnId="{05D127EC-A674-46BB-AF8C-BBF6EDDEF8FB}">
      <dgm:prSet/>
      <dgm:spPr/>
      <dgm:t>
        <a:bodyPr/>
        <a:lstStyle/>
        <a:p>
          <a:endParaRPr lang="en-US"/>
        </a:p>
      </dgm:t>
    </dgm:pt>
    <dgm:pt modelId="{3184E088-28C7-40E0-89BA-0B1E470BFA15}" type="sibTrans" cxnId="{05D127EC-A674-46BB-AF8C-BBF6EDDEF8FB}">
      <dgm:prSet/>
      <dgm:spPr/>
      <dgm:t>
        <a:bodyPr/>
        <a:lstStyle/>
        <a:p>
          <a:endParaRPr lang="en-US"/>
        </a:p>
      </dgm:t>
    </dgm:pt>
    <dgm:pt modelId="{180147FE-4B03-4025-BABF-17D73587E2F4}">
      <dgm:prSet custT="1"/>
      <dgm:spPr/>
      <dgm:t>
        <a:bodyPr/>
        <a:lstStyle/>
        <a:p>
          <a:r>
            <a:rPr lang="en-GB" sz="1900" dirty="0"/>
            <a:t>Crew utilisation and cost optimisation</a:t>
          </a:r>
          <a:endParaRPr lang="en-US" sz="1900" dirty="0"/>
        </a:p>
      </dgm:t>
    </dgm:pt>
    <dgm:pt modelId="{A567D0DA-5B5E-4137-A687-00EB759808E8}" type="parTrans" cxnId="{49D1D526-B8B6-45DA-8501-016F4F1C704A}">
      <dgm:prSet/>
      <dgm:spPr/>
      <dgm:t>
        <a:bodyPr/>
        <a:lstStyle/>
        <a:p>
          <a:endParaRPr lang="en-US"/>
        </a:p>
      </dgm:t>
    </dgm:pt>
    <dgm:pt modelId="{3994DA65-F5A4-4DAB-8919-3D4D98F8F504}" type="sibTrans" cxnId="{49D1D526-B8B6-45DA-8501-016F4F1C704A}">
      <dgm:prSet/>
      <dgm:spPr/>
      <dgm:t>
        <a:bodyPr/>
        <a:lstStyle/>
        <a:p>
          <a:endParaRPr lang="en-US"/>
        </a:p>
      </dgm:t>
    </dgm:pt>
    <dgm:pt modelId="{24EC1E5F-FC38-45E6-A0D5-632B43776E2E}" type="pres">
      <dgm:prSet presAssocID="{FFC4F8D7-894D-42DC-AB45-30DDC97E15D4}" presName="Name0" presStyleCnt="0">
        <dgm:presLayoutVars>
          <dgm:dir/>
          <dgm:animLvl val="lvl"/>
          <dgm:resizeHandles val="exact"/>
        </dgm:presLayoutVars>
      </dgm:prSet>
      <dgm:spPr/>
    </dgm:pt>
    <dgm:pt modelId="{F0F2258B-9C7E-4C69-A77A-E7D92FFAF9C8}" type="pres">
      <dgm:prSet presAssocID="{D43D851E-8416-4989-8B7F-96CDF8CFB042}" presName="boxAndChildren" presStyleCnt="0"/>
      <dgm:spPr/>
    </dgm:pt>
    <dgm:pt modelId="{D0A4BE91-9C4A-4E3E-8599-21B631E7074B}" type="pres">
      <dgm:prSet presAssocID="{D43D851E-8416-4989-8B7F-96CDF8CFB042}" presName="parentTextBox" presStyleLbl="node1" presStyleIdx="0" presStyleCnt="4"/>
      <dgm:spPr/>
    </dgm:pt>
    <dgm:pt modelId="{6D9B63A8-E142-47A7-9CA0-934E2BEA3B90}" type="pres">
      <dgm:prSet presAssocID="{D43D851E-8416-4989-8B7F-96CDF8CFB042}" presName="entireBox" presStyleLbl="node1" presStyleIdx="0" presStyleCnt="4"/>
      <dgm:spPr/>
    </dgm:pt>
    <dgm:pt modelId="{45EC2B69-351B-48F1-ADC6-4D83AA5EBBBA}" type="pres">
      <dgm:prSet presAssocID="{D43D851E-8416-4989-8B7F-96CDF8CFB042}" presName="descendantBox" presStyleCnt="0"/>
      <dgm:spPr/>
    </dgm:pt>
    <dgm:pt modelId="{A5A56846-CB44-4E3F-8EDE-6189A2D5A0E8}" type="pres">
      <dgm:prSet presAssocID="{180147FE-4B03-4025-BABF-17D73587E2F4}" presName="childTextBox" presStyleLbl="fgAccFollowNode1" presStyleIdx="0" presStyleCnt="4">
        <dgm:presLayoutVars>
          <dgm:bulletEnabled val="1"/>
        </dgm:presLayoutVars>
      </dgm:prSet>
      <dgm:spPr/>
    </dgm:pt>
    <dgm:pt modelId="{B8A63732-985C-4E40-8AB3-A6766EF9654B}" type="pres">
      <dgm:prSet presAssocID="{C3121E91-9D4D-4C0F-B40A-7ADB1F0CA8A9}" presName="sp" presStyleCnt="0"/>
      <dgm:spPr/>
    </dgm:pt>
    <dgm:pt modelId="{A5C46F61-660D-45FD-B589-9325927C8DB4}" type="pres">
      <dgm:prSet presAssocID="{DE4EB6E8-8946-4D61-A933-B023FD477959}" presName="arrowAndChildren" presStyleCnt="0"/>
      <dgm:spPr/>
    </dgm:pt>
    <dgm:pt modelId="{113D5A60-249C-45FB-A227-621DC6205251}" type="pres">
      <dgm:prSet presAssocID="{DE4EB6E8-8946-4D61-A933-B023FD477959}" presName="parentTextArrow" presStyleLbl="node1" presStyleIdx="0" presStyleCnt="4"/>
      <dgm:spPr/>
    </dgm:pt>
    <dgm:pt modelId="{5A3EE430-D594-4FEF-AAA6-69024C6E118A}" type="pres">
      <dgm:prSet presAssocID="{DE4EB6E8-8946-4D61-A933-B023FD477959}" presName="arrow" presStyleLbl="node1" presStyleIdx="1" presStyleCnt="4"/>
      <dgm:spPr/>
    </dgm:pt>
    <dgm:pt modelId="{4015A978-9AA1-4307-8E2E-CBAC5551E10A}" type="pres">
      <dgm:prSet presAssocID="{DE4EB6E8-8946-4D61-A933-B023FD477959}" presName="descendantArrow" presStyleCnt="0"/>
      <dgm:spPr/>
    </dgm:pt>
    <dgm:pt modelId="{C02404D9-27B8-46F3-A82D-AFA878C14A0B}" type="pres">
      <dgm:prSet presAssocID="{C4D414D0-D231-4694-ADBF-1CDBBD6B140D}" presName="childTextArrow" presStyleLbl="fgAccFollowNode1" presStyleIdx="1" presStyleCnt="4">
        <dgm:presLayoutVars>
          <dgm:bulletEnabled val="1"/>
        </dgm:presLayoutVars>
      </dgm:prSet>
      <dgm:spPr/>
    </dgm:pt>
    <dgm:pt modelId="{E7033B39-1ECC-4A06-A315-4CAA8E6DFF69}" type="pres">
      <dgm:prSet presAssocID="{1482251B-6CEB-466F-8C91-02C3849BC683}" presName="sp" presStyleCnt="0"/>
      <dgm:spPr/>
    </dgm:pt>
    <dgm:pt modelId="{9455DAEA-98E7-4D71-953B-5BE054AA7892}" type="pres">
      <dgm:prSet presAssocID="{74A982B9-4BA5-4B6A-A558-3A5B6B039F53}" presName="arrowAndChildren" presStyleCnt="0"/>
      <dgm:spPr/>
    </dgm:pt>
    <dgm:pt modelId="{1103BA33-6377-4FC5-9D85-BAE3A1EDFCFB}" type="pres">
      <dgm:prSet presAssocID="{74A982B9-4BA5-4B6A-A558-3A5B6B039F53}" presName="parentTextArrow" presStyleLbl="node1" presStyleIdx="1" presStyleCnt="4"/>
      <dgm:spPr/>
    </dgm:pt>
    <dgm:pt modelId="{2F6B6950-CD2D-4526-B0C3-56F422AD3E40}" type="pres">
      <dgm:prSet presAssocID="{74A982B9-4BA5-4B6A-A558-3A5B6B039F53}" presName="arrow" presStyleLbl="node1" presStyleIdx="2" presStyleCnt="4"/>
      <dgm:spPr/>
    </dgm:pt>
    <dgm:pt modelId="{E963751E-CA24-4EC1-B46C-4DA4CFA1148C}" type="pres">
      <dgm:prSet presAssocID="{74A982B9-4BA5-4B6A-A558-3A5B6B039F53}" presName="descendantArrow" presStyleCnt="0"/>
      <dgm:spPr/>
    </dgm:pt>
    <dgm:pt modelId="{164AAF26-34A7-4D0D-AC17-67E5E34801DC}" type="pres">
      <dgm:prSet presAssocID="{3190C88C-3820-46CA-BC79-D583F5882808}" presName="childTextArrow" presStyleLbl="fgAccFollowNode1" presStyleIdx="2" presStyleCnt="4">
        <dgm:presLayoutVars>
          <dgm:bulletEnabled val="1"/>
        </dgm:presLayoutVars>
      </dgm:prSet>
      <dgm:spPr/>
    </dgm:pt>
    <dgm:pt modelId="{26BA6CDA-BF55-4DA7-BE15-A19DACC1C88A}" type="pres">
      <dgm:prSet presAssocID="{587DD57B-9BFD-45B3-A1F6-351C3209778C}" presName="sp" presStyleCnt="0"/>
      <dgm:spPr/>
    </dgm:pt>
    <dgm:pt modelId="{236FC959-DA89-4AD9-BBA6-79D3EC550872}" type="pres">
      <dgm:prSet presAssocID="{1F1B2DF2-0FA3-44D1-B1C9-F87B72833772}" presName="arrowAndChildren" presStyleCnt="0"/>
      <dgm:spPr/>
    </dgm:pt>
    <dgm:pt modelId="{46514F0B-EB94-41BA-A4F3-313BBED21812}" type="pres">
      <dgm:prSet presAssocID="{1F1B2DF2-0FA3-44D1-B1C9-F87B72833772}" presName="parentTextArrow" presStyleLbl="node1" presStyleIdx="2" presStyleCnt="4"/>
      <dgm:spPr/>
    </dgm:pt>
    <dgm:pt modelId="{304BC589-F012-4F22-824B-367DC2C09747}" type="pres">
      <dgm:prSet presAssocID="{1F1B2DF2-0FA3-44D1-B1C9-F87B72833772}" presName="arrow" presStyleLbl="node1" presStyleIdx="3" presStyleCnt="4"/>
      <dgm:spPr/>
    </dgm:pt>
    <dgm:pt modelId="{73319AB7-C726-4718-A15D-1A4D15C44F51}" type="pres">
      <dgm:prSet presAssocID="{1F1B2DF2-0FA3-44D1-B1C9-F87B72833772}" presName="descendantArrow" presStyleCnt="0"/>
      <dgm:spPr/>
    </dgm:pt>
    <dgm:pt modelId="{60A07E0C-29E8-4703-86A8-D8020591CAC8}" type="pres">
      <dgm:prSet presAssocID="{6ACC1BB6-0B46-4C9B-8307-098D4244808E}" presName="childTextArrow" presStyleLbl="fgAccFollowNode1" presStyleIdx="3" presStyleCnt="4">
        <dgm:presLayoutVars>
          <dgm:bulletEnabled val="1"/>
        </dgm:presLayoutVars>
      </dgm:prSet>
      <dgm:spPr/>
    </dgm:pt>
  </dgm:ptLst>
  <dgm:cxnLst>
    <dgm:cxn modelId="{139D6E15-1CAC-43B7-B6FF-C12858C11081}" type="presOf" srcId="{74A982B9-4BA5-4B6A-A558-3A5B6B039F53}" destId="{1103BA33-6377-4FC5-9D85-BAE3A1EDFCFB}" srcOrd="0" destOrd="0" presId="urn:microsoft.com/office/officeart/2005/8/layout/process4"/>
    <dgm:cxn modelId="{32D39825-5B17-4D3D-A61B-9717B3A59673}" type="presOf" srcId="{C4D414D0-D231-4694-ADBF-1CDBBD6B140D}" destId="{C02404D9-27B8-46F3-A82D-AFA878C14A0B}" srcOrd="0" destOrd="0" presId="urn:microsoft.com/office/officeart/2005/8/layout/process4"/>
    <dgm:cxn modelId="{49D1D526-B8B6-45DA-8501-016F4F1C704A}" srcId="{D43D851E-8416-4989-8B7F-96CDF8CFB042}" destId="{180147FE-4B03-4025-BABF-17D73587E2F4}" srcOrd="0" destOrd="0" parTransId="{A567D0DA-5B5E-4137-A687-00EB759808E8}" sibTransId="{3994DA65-F5A4-4DAB-8919-3D4D98F8F504}"/>
    <dgm:cxn modelId="{5BC8FF2D-FD2E-4369-8C01-720D18662742}" type="presOf" srcId="{FFC4F8D7-894D-42DC-AB45-30DDC97E15D4}" destId="{24EC1E5F-FC38-45E6-A0D5-632B43776E2E}" srcOrd="0" destOrd="0" presId="urn:microsoft.com/office/officeart/2005/8/layout/process4"/>
    <dgm:cxn modelId="{2A2B443D-6744-4EC2-8090-EF62C4616139}" srcId="{1F1B2DF2-0FA3-44D1-B1C9-F87B72833772}" destId="{6ACC1BB6-0B46-4C9B-8307-098D4244808E}" srcOrd="0" destOrd="0" parTransId="{BF6D2035-9B50-4913-9B5F-FDD85A53CD72}" sibTransId="{53FF1AFA-E235-4324-B314-BBA6AA5EABBC}"/>
    <dgm:cxn modelId="{000F345C-E90F-4374-B85D-E991A6C9CECA}" type="presOf" srcId="{DE4EB6E8-8946-4D61-A933-B023FD477959}" destId="{113D5A60-249C-45FB-A227-621DC6205251}" srcOrd="0" destOrd="0" presId="urn:microsoft.com/office/officeart/2005/8/layout/process4"/>
    <dgm:cxn modelId="{F984BD5C-416E-40C5-AC8A-33F69085FF90}" type="presOf" srcId="{6ACC1BB6-0B46-4C9B-8307-098D4244808E}" destId="{60A07E0C-29E8-4703-86A8-D8020591CAC8}" srcOrd="0" destOrd="0" presId="urn:microsoft.com/office/officeart/2005/8/layout/process4"/>
    <dgm:cxn modelId="{B0AD0C66-04C0-46DA-95EA-6C7DA9494DEA}" srcId="{FFC4F8D7-894D-42DC-AB45-30DDC97E15D4}" destId="{74A982B9-4BA5-4B6A-A558-3A5B6B039F53}" srcOrd="1" destOrd="0" parTransId="{81C88013-85D7-43B7-B123-348E64D030B8}" sibTransId="{1482251B-6CEB-466F-8C91-02C3849BC683}"/>
    <dgm:cxn modelId="{E76F614B-8F99-4B57-873E-C3041219962D}" srcId="{FFC4F8D7-894D-42DC-AB45-30DDC97E15D4}" destId="{DE4EB6E8-8946-4D61-A933-B023FD477959}" srcOrd="2" destOrd="0" parTransId="{670AE5FF-E531-43B1-B065-0C1DB866366F}" sibTransId="{C3121E91-9D4D-4C0F-B40A-7ADB1F0CA8A9}"/>
    <dgm:cxn modelId="{8393A777-041A-47A4-B26B-59564E04EE3A}" type="presOf" srcId="{1F1B2DF2-0FA3-44D1-B1C9-F87B72833772}" destId="{46514F0B-EB94-41BA-A4F3-313BBED21812}" srcOrd="0" destOrd="0" presId="urn:microsoft.com/office/officeart/2005/8/layout/process4"/>
    <dgm:cxn modelId="{2DC2707B-B12C-4D7E-97D9-37E2D1A552D0}" srcId="{DE4EB6E8-8946-4D61-A933-B023FD477959}" destId="{C4D414D0-D231-4694-ADBF-1CDBBD6B140D}" srcOrd="0" destOrd="0" parTransId="{6437BE9A-5CF4-4870-9DDC-5A022BC04D04}" sibTransId="{2A11EB66-06DD-49CA-91E5-273ABAF72511}"/>
    <dgm:cxn modelId="{D5C01F9B-EA2B-49AA-8AD4-38A8DBB71045}" type="presOf" srcId="{D43D851E-8416-4989-8B7F-96CDF8CFB042}" destId="{D0A4BE91-9C4A-4E3E-8599-21B631E7074B}" srcOrd="0" destOrd="0" presId="urn:microsoft.com/office/officeart/2005/8/layout/process4"/>
    <dgm:cxn modelId="{3AAF22BB-FB59-4E2D-AA68-4DCECF73E7B9}" type="presOf" srcId="{180147FE-4B03-4025-BABF-17D73587E2F4}" destId="{A5A56846-CB44-4E3F-8EDE-6189A2D5A0E8}" srcOrd="0" destOrd="0" presId="urn:microsoft.com/office/officeart/2005/8/layout/process4"/>
    <dgm:cxn modelId="{F1EAA6C7-AEC9-4780-9F9E-B99061EF70C4}" type="presOf" srcId="{74A982B9-4BA5-4B6A-A558-3A5B6B039F53}" destId="{2F6B6950-CD2D-4526-B0C3-56F422AD3E40}" srcOrd="1" destOrd="0" presId="urn:microsoft.com/office/officeart/2005/8/layout/process4"/>
    <dgm:cxn modelId="{CA7457CA-8351-4E8C-91DF-81E451FCE998}" type="presOf" srcId="{3190C88C-3820-46CA-BC79-D583F5882808}" destId="{164AAF26-34A7-4D0D-AC17-67E5E34801DC}" srcOrd="0" destOrd="0" presId="urn:microsoft.com/office/officeart/2005/8/layout/process4"/>
    <dgm:cxn modelId="{7AF285E3-D11C-48C7-8A13-B376975302BC}" srcId="{FFC4F8D7-894D-42DC-AB45-30DDC97E15D4}" destId="{1F1B2DF2-0FA3-44D1-B1C9-F87B72833772}" srcOrd="0" destOrd="0" parTransId="{B9FE921C-528F-4037-A5EB-27356C36B85B}" sibTransId="{587DD57B-9BFD-45B3-A1F6-351C3209778C}"/>
    <dgm:cxn modelId="{085F8EE8-6E90-4AEE-AE56-BC5F70CD167E}" type="presOf" srcId="{DE4EB6E8-8946-4D61-A933-B023FD477959}" destId="{5A3EE430-D594-4FEF-AAA6-69024C6E118A}" srcOrd="1" destOrd="0" presId="urn:microsoft.com/office/officeart/2005/8/layout/process4"/>
    <dgm:cxn modelId="{05D127EC-A674-46BB-AF8C-BBF6EDDEF8FB}" srcId="{FFC4F8D7-894D-42DC-AB45-30DDC97E15D4}" destId="{D43D851E-8416-4989-8B7F-96CDF8CFB042}" srcOrd="3" destOrd="0" parTransId="{0C6E2BE8-3C4E-4997-B045-6F394FBD0EA9}" sibTransId="{3184E088-28C7-40E0-89BA-0B1E470BFA15}"/>
    <dgm:cxn modelId="{E546A0F3-B0E6-4BEF-89DA-0168F093C24F}" srcId="{74A982B9-4BA5-4B6A-A558-3A5B6B039F53}" destId="{3190C88C-3820-46CA-BC79-D583F5882808}" srcOrd="0" destOrd="0" parTransId="{BCD16366-B620-47E2-81C0-E7103BCB3433}" sibTransId="{40B9380B-DF96-4701-91E2-2EDD3A2EE0F5}"/>
    <dgm:cxn modelId="{707EB2F4-5B02-47A5-915E-C58B81268441}" type="presOf" srcId="{D43D851E-8416-4989-8B7F-96CDF8CFB042}" destId="{6D9B63A8-E142-47A7-9CA0-934E2BEA3B90}" srcOrd="1" destOrd="0" presId="urn:microsoft.com/office/officeart/2005/8/layout/process4"/>
    <dgm:cxn modelId="{FBD9D5F6-9DE3-4D30-8A57-1202F011E901}" type="presOf" srcId="{1F1B2DF2-0FA3-44D1-B1C9-F87B72833772}" destId="{304BC589-F012-4F22-824B-367DC2C09747}" srcOrd="1" destOrd="0" presId="urn:microsoft.com/office/officeart/2005/8/layout/process4"/>
    <dgm:cxn modelId="{2E0FA07F-4CA7-4A23-B06D-1840276F73DC}" type="presParOf" srcId="{24EC1E5F-FC38-45E6-A0D5-632B43776E2E}" destId="{F0F2258B-9C7E-4C69-A77A-E7D92FFAF9C8}" srcOrd="0" destOrd="0" presId="urn:microsoft.com/office/officeart/2005/8/layout/process4"/>
    <dgm:cxn modelId="{CFF83B81-5E33-4F42-9CB7-20758AC0E2CA}" type="presParOf" srcId="{F0F2258B-9C7E-4C69-A77A-E7D92FFAF9C8}" destId="{D0A4BE91-9C4A-4E3E-8599-21B631E7074B}" srcOrd="0" destOrd="0" presId="urn:microsoft.com/office/officeart/2005/8/layout/process4"/>
    <dgm:cxn modelId="{63531A04-1CE4-4ED6-8CB0-4CD834E1147B}" type="presParOf" srcId="{F0F2258B-9C7E-4C69-A77A-E7D92FFAF9C8}" destId="{6D9B63A8-E142-47A7-9CA0-934E2BEA3B90}" srcOrd="1" destOrd="0" presId="urn:microsoft.com/office/officeart/2005/8/layout/process4"/>
    <dgm:cxn modelId="{007C345A-D731-404B-BD2B-A5C027E44E60}" type="presParOf" srcId="{F0F2258B-9C7E-4C69-A77A-E7D92FFAF9C8}" destId="{45EC2B69-351B-48F1-ADC6-4D83AA5EBBBA}" srcOrd="2" destOrd="0" presId="urn:microsoft.com/office/officeart/2005/8/layout/process4"/>
    <dgm:cxn modelId="{066CDCC2-4C73-4F6D-9AFE-0E7902FDCC85}" type="presParOf" srcId="{45EC2B69-351B-48F1-ADC6-4D83AA5EBBBA}" destId="{A5A56846-CB44-4E3F-8EDE-6189A2D5A0E8}" srcOrd="0" destOrd="0" presId="urn:microsoft.com/office/officeart/2005/8/layout/process4"/>
    <dgm:cxn modelId="{B1FD45F2-6D55-457A-AF80-4716D3B32E37}" type="presParOf" srcId="{24EC1E5F-FC38-45E6-A0D5-632B43776E2E}" destId="{B8A63732-985C-4E40-8AB3-A6766EF9654B}" srcOrd="1" destOrd="0" presId="urn:microsoft.com/office/officeart/2005/8/layout/process4"/>
    <dgm:cxn modelId="{2D4E25E7-7859-4209-98AD-A846CECBDC43}" type="presParOf" srcId="{24EC1E5F-FC38-45E6-A0D5-632B43776E2E}" destId="{A5C46F61-660D-45FD-B589-9325927C8DB4}" srcOrd="2" destOrd="0" presId="urn:microsoft.com/office/officeart/2005/8/layout/process4"/>
    <dgm:cxn modelId="{EE73E93F-8C93-47DC-AF73-018C1BB7EC13}" type="presParOf" srcId="{A5C46F61-660D-45FD-B589-9325927C8DB4}" destId="{113D5A60-249C-45FB-A227-621DC6205251}" srcOrd="0" destOrd="0" presId="urn:microsoft.com/office/officeart/2005/8/layout/process4"/>
    <dgm:cxn modelId="{8CCC4553-99B4-48D5-9F3C-2A3DC76E3DC6}" type="presParOf" srcId="{A5C46F61-660D-45FD-B589-9325927C8DB4}" destId="{5A3EE430-D594-4FEF-AAA6-69024C6E118A}" srcOrd="1" destOrd="0" presId="urn:microsoft.com/office/officeart/2005/8/layout/process4"/>
    <dgm:cxn modelId="{0C745C7E-B533-4D06-B219-74AD32493F38}" type="presParOf" srcId="{A5C46F61-660D-45FD-B589-9325927C8DB4}" destId="{4015A978-9AA1-4307-8E2E-CBAC5551E10A}" srcOrd="2" destOrd="0" presId="urn:microsoft.com/office/officeart/2005/8/layout/process4"/>
    <dgm:cxn modelId="{BB211C80-B736-4DEA-967F-6AC5EAD049CC}" type="presParOf" srcId="{4015A978-9AA1-4307-8E2E-CBAC5551E10A}" destId="{C02404D9-27B8-46F3-A82D-AFA878C14A0B}" srcOrd="0" destOrd="0" presId="urn:microsoft.com/office/officeart/2005/8/layout/process4"/>
    <dgm:cxn modelId="{8004B0F6-4A56-4AAF-9216-727A74A1A1C5}" type="presParOf" srcId="{24EC1E5F-FC38-45E6-A0D5-632B43776E2E}" destId="{E7033B39-1ECC-4A06-A315-4CAA8E6DFF69}" srcOrd="3" destOrd="0" presId="urn:microsoft.com/office/officeart/2005/8/layout/process4"/>
    <dgm:cxn modelId="{786FEA7F-96A7-44E8-B28A-8332D9453748}" type="presParOf" srcId="{24EC1E5F-FC38-45E6-A0D5-632B43776E2E}" destId="{9455DAEA-98E7-4D71-953B-5BE054AA7892}" srcOrd="4" destOrd="0" presId="urn:microsoft.com/office/officeart/2005/8/layout/process4"/>
    <dgm:cxn modelId="{044BF93F-E143-4ADA-BDBA-81F5543A28A1}" type="presParOf" srcId="{9455DAEA-98E7-4D71-953B-5BE054AA7892}" destId="{1103BA33-6377-4FC5-9D85-BAE3A1EDFCFB}" srcOrd="0" destOrd="0" presId="urn:microsoft.com/office/officeart/2005/8/layout/process4"/>
    <dgm:cxn modelId="{7DE7B5FC-7CB7-4DAA-9F81-041996EBC601}" type="presParOf" srcId="{9455DAEA-98E7-4D71-953B-5BE054AA7892}" destId="{2F6B6950-CD2D-4526-B0C3-56F422AD3E40}" srcOrd="1" destOrd="0" presId="urn:microsoft.com/office/officeart/2005/8/layout/process4"/>
    <dgm:cxn modelId="{053667F2-8AB0-4F49-84C2-6734998069CD}" type="presParOf" srcId="{9455DAEA-98E7-4D71-953B-5BE054AA7892}" destId="{E963751E-CA24-4EC1-B46C-4DA4CFA1148C}" srcOrd="2" destOrd="0" presId="urn:microsoft.com/office/officeart/2005/8/layout/process4"/>
    <dgm:cxn modelId="{CC24687B-F614-4215-B24A-D9E6F23E5C7A}" type="presParOf" srcId="{E963751E-CA24-4EC1-B46C-4DA4CFA1148C}" destId="{164AAF26-34A7-4D0D-AC17-67E5E34801DC}" srcOrd="0" destOrd="0" presId="urn:microsoft.com/office/officeart/2005/8/layout/process4"/>
    <dgm:cxn modelId="{C9DBB373-3372-424A-B047-26878EFE7E22}" type="presParOf" srcId="{24EC1E5F-FC38-45E6-A0D5-632B43776E2E}" destId="{26BA6CDA-BF55-4DA7-BE15-A19DACC1C88A}" srcOrd="5" destOrd="0" presId="urn:microsoft.com/office/officeart/2005/8/layout/process4"/>
    <dgm:cxn modelId="{B82FE358-24F2-4F5F-9247-102F8F55CA86}" type="presParOf" srcId="{24EC1E5F-FC38-45E6-A0D5-632B43776E2E}" destId="{236FC959-DA89-4AD9-BBA6-79D3EC550872}" srcOrd="6" destOrd="0" presId="urn:microsoft.com/office/officeart/2005/8/layout/process4"/>
    <dgm:cxn modelId="{05B64019-10DB-43C2-A668-674B584F5493}" type="presParOf" srcId="{236FC959-DA89-4AD9-BBA6-79D3EC550872}" destId="{46514F0B-EB94-41BA-A4F3-313BBED21812}" srcOrd="0" destOrd="0" presId="urn:microsoft.com/office/officeart/2005/8/layout/process4"/>
    <dgm:cxn modelId="{0D6BBB6F-4FBB-43FA-9F7B-A21ABA1CA0EB}" type="presParOf" srcId="{236FC959-DA89-4AD9-BBA6-79D3EC550872}" destId="{304BC589-F012-4F22-824B-367DC2C09747}" srcOrd="1" destOrd="0" presId="urn:microsoft.com/office/officeart/2005/8/layout/process4"/>
    <dgm:cxn modelId="{EBCB8411-6CD4-4310-9C21-ED8F4967BC92}" type="presParOf" srcId="{236FC959-DA89-4AD9-BBA6-79D3EC550872}" destId="{73319AB7-C726-4718-A15D-1A4D15C44F51}" srcOrd="2" destOrd="0" presId="urn:microsoft.com/office/officeart/2005/8/layout/process4"/>
    <dgm:cxn modelId="{573F7A52-BAF5-437D-94C3-3B4F6022BB3E}" type="presParOf" srcId="{73319AB7-C726-4718-A15D-1A4D15C44F51}" destId="{60A07E0C-29E8-4703-86A8-D8020591CAC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29E167-A318-491D-B579-CE27E6637B1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5B63B7D-E249-494F-B760-46AACA8F9CD1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sr-Latn-RS" dirty="0"/>
            <a:t>60+ </a:t>
          </a:r>
          <a:r>
            <a:rPr lang="en-GB" dirty="0"/>
            <a:t>months</a:t>
          </a:r>
          <a:endParaRPr lang="en-US" dirty="0"/>
        </a:p>
      </dgm:t>
    </dgm:pt>
    <dgm:pt modelId="{67866964-4BD9-49AB-B474-10B0D8C7DEAF}" type="parTrans" cxnId="{9D028C93-7BE8-4C83-8CA8-BD256FAAC53E}">
      <dgm:prSet/>
      <dgm:spPr/>
      <dgm:t>
        <a:bodyPr/>
        <a:lstStyle/>
        <a:p>
          <a:endParaRPr lang="en-US"/>
        </a:p>
      </dgm:t>
    </dgm:pt>
    <dgm:pt modelId="{36F27CF9-E53F-4563-BF5A-5EAF86F2F19B}" type="sibTrans" cxnId="{9D028C93-7BE8-4C83-8CA8-BD256FAAC53E}">
      <dgm:prSet/>
      <dgm:spPr/>
      <dgm:t>
        <a:bodyPr/>
        <a:lstStyle/>
        <a:p>
          <a:endParaRPr lang="en-US"/>
        </a:p>
      </dgm:t>
    </dgm:pt>
    <dgm:pt modelId="{EDE2E4CF-0067-4E64-85CB-12A44BADB043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/>
            <a:t>Long range planning</a:t>
          </a:r>
        </a:p>
      </dgm:t>
    </dgm:pt>
    <dgm:pt modelId="{99796E51-0F53-4C54-B86B-A1B2A407A1C1}" type="parTrans" cxnId="{B2CFABF3-EE05-438A-BB80-31606211DA9B}">
      <dgm:prSet/>
      <dgm:spPr/>
      <dgm:t>
        <a:bodyPr/>
        <a:lstStyle/>
        <a:p>
          <a:endParaRPr lang="en-US"/>
        </a:p>
      </dgm:t>
    </dgm:pt>
    <dgm:pt modelId="{FCAEEE3B-A116-428F-8FCF-4870487B936B}" type="sibTrans" cxnId="{B2CFABF3-EE05-438A-BB80-31606211DA9B}">
      <dgm:prSet/>
      <dgm:spPr/>
      <dgm:t>
        <a:bodyPr/>
        <a:lstStyle/>
        <a:p>
          <a:endParaRPr lang="en-US"/>
        </a:p>
      </dgm:t>
    </dgm:pt>
    <dgm:pt modelId="{E837C7EC-4ADE-4785-AE0A-5E69DACC9479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sr-Latn-RS" dirty="0"/>
            <a:t>36-12 </a:t>
          </a:r>
          <a:r>
            <a:rPr lang="en-GB" dirty="0"/>
            <a:t>months</a:t>
          </a:r>
          <a:endParaRPr lang="en-US" dirty="0"/>
        </a:p>
      </dgm:t>
    </dgm:pt>
    <dgm:pt modelId="{5D682F20-B0BE-4552-9018-DF1E4B59B68D}" type="parTrans" cxnId="{1E6A42E7-40A1-4E6B-86CE-2AFCF421D0FC}">
      <dgm:prSet/>
      <dgm:spPr/>
      <dgm:t>
        <a:bodyPr/>
        <a:lstStyle/>
        <a:p>
          <a:endParaRPr lang="en-US"/>
        </a:p>
      </dgm:t>
    </dgm:pt>
    <dgm:pt modelId="{C1D0C30E-2A47-4B18-8612-B6B3B9DC3AAA}" type="sibTrans" cxnId="{1E6A42E7-40A1-4E6B-86CE-2AFCF421D0FC}">
      <dgm:prSet/>
      <dgm:spPr/>
      <dgm:t>
        <a:bodyPr/>
        <a:lstStyle/>
        <a:p>
          <a:endParaRPr lang="en-US"/>
        </a:p>
      </dgm:t>
    </dgm:pt>
    <dgm:pt modelId="{EE50AF8D-C258-486F-B4E7-FEA1ABB69B1A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/>
            <a:t>Market evaluations</a:t>
          </a:r>
        </a:p>
      </dgm:t>
    </dgm:pt>
    <dgm:pt modelId="{67B921E1-E641-4C19-8DA4-41C23198A82F}" type="parTrans" cxnId="{0B6CB078-BDFB-4037-B501-01B91D8CCD62}">
      <dgm:prSet/>
      <dgm:spPr/>
      <dgm:t>
        <a:bodyPr/>
        <a:lstStyle/>
        <a:p>
          <a:endParaRPr lang="en-US"/>
        </a:p>
      </dgm:t>
    </dgm:pt>
    <dgm:pt modelId="{79E8E247-A90F-4737-B0DA-38CFEFB69656}" type="sibTrans" cxnId="{0B6CB078-BDFB-4037-B501-01B91D8CCD62}">
      <dgm:prSet/>
      <dgm:spPr/>
      <dgm:t>
        <a:bodyPr/>
        <a:lstStyle/>
        <a:p>
          <a:endParaRPr lang="en-US"/>
        </a:p>
      </dgm:t>
    </dgm:pt>
    <dgm:pt modelId="{2024014F-A1FB-4303-8BA1-8A0662F1B487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/>
            <a:t>12</a:t>
          </a:r>
          <a:r>
            <a:rPr lang="sr-Latn-RS" dirty="0"/>
            <a:t>-</a:t>
          </a:r>
          <a:r>
            <a:rPr lang="en-US" dirty="0"/>
            <a:t>6</a:t>
          </a:r>
          <a:r>
            <a:rPr lang="sr-Latn-RS" dirty="0"/>
            <a:t> </a:t>
          </a:r>
          <a:r>
            <a:rPr lang="en-GB" dirty="0"/>
            <a:t>months</a:t>
          </a:r>
          <a:endParaRPr lang="en-US" dirty="0"/>
        </a:p>
      </dgm:t>
    </dgm:pt>
    <dgm:pt modelId="{8673BC66-04C4-4E1D-BD27-F26AB520B864}" type="parTrans" cxnId="{5099218A-36FF-436F-AEAB-76C7056175E7}">
      <dgm:prSet/>
      <dgm:spPr/>
      <dgm:t>
        <a:bodyPr/>
        <a:lstStyle/>
        <a:p>
          <a:endParaRPr lang="en-US"/>
        </a:p>
      </dgm:t>
    </dgm:pt>
    <dgm:pt modelId="{7551B066-5417-48BA-AC8C-D9B4751E2CE2}" type="sibTrans" cxnId="{5099218A-36FF-436F-AEAB-76C7056175E7}">
      <dgm:prSet/>
      <dgm:spPr/>
      <dgm:t>
        <a:bodyPr/>
        <a:lstStyle/>
        <a:p>
          <a:endParaRPr lang="en-US"/>
        </a:p>
      </dgm:t>
    </dgm:pt>
    <dgm:pt modelId="{380AC417-FFF6-45AB-BE16-404CCEA10390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/>
            <a:t>Flight schedule optimization</a:t>
          </a:r>
        </a:p>
      </dgm:t>
    </dgm:pt>
    <dgm:pt modelId="{97B68033-F146-4F71-859B-D406AEABE598}" type="parTrans" cxnId="{D5962371-7DF0-4545-8F02-FC0EC712D00C}">
      <dgm:prSet/>
      <dgm:spPr/>
      <dgm:t>
        <a:bodyPr/>
        <a:lstStyle/>
        <a:p>
          <a:endParaRPr lang="en-US"/>
        </a:p>
      </dgm:t>
    </dgm:pt>
    <dgm:pt modelId="{FB8B4944-A817-4A92-B017-8306709A0939}" type="sibTrans" cxnId="{D5962371-7DF0-4545-8F02-FC0EC712D00C}">
      <dgm:prSet/>
      <dgm:spPr/>
      <dgm:t>
        <a:bodyPr/>
        <a:lstStyle/>
        <a:p>
          <a:endParaRPr lang="en-US"/>
        </a:p>
      </dgm:t>
    </dgm:pt>
    <dgm:pt modelId="{DC46A52F-E138-490C-9AB0-B37D34087F2C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sr-Latn-RS" dirty="0"/>
            <a:t>4-1 </a:t>
          </a:r>
          <a:r>
            <a:rPr lang="en-GB" dirty="0"/>
            <a:t>months</a:t>
          </a:r>
          <a:endParaRPr lang="en-US" dirty="0"/>
        </a:p>
      </dgm:t>
    </dgm:pt>
    <dgm:pt modelId="{B4D18DD3-5825-40C2-B035-482E1F83EC66}" type="parTrans" cxnId="{AEE526C8-CFC6-4BD3-8857-88C4DDE9E4C7}">
      <dgm:prSet/>
      <dgm:spPr/>
      <dgm:t>
        <a:bodyPr/>
        <a:lstStyle/>
        <a:p>
          <a:endParaRPr lang="en-US"/>
        </a:p>
      </dgm:t>
    </dgm:pt>
    <dgm:pt modelId="{D5A62B23-920B-4F81-B301-EC29E1652FED}" type="sibTrans" cxnId="{AEE526C8-CFC6-4BD3-8857-88C4DDE9E4C7}">
      <dgm:prSet/>
      <dgm:spPr/>
      <dgm:t>
        <a:bodyPr/>
        <a:lstStyle/>
        <a:p>
          <a:endParaRPr lang="en-US"/>
        </a:p>
      </dgm:t>
    </dgm:pt>
    <dgm:pt modelId="{C802E4AE-654F-4527-BB3B-D23C2185BB10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/>
            <a:t>Flight schedule operational changes</a:t>
          </a:r>
        </a:p>
      </dgm:t>
    </dgm:pt>
    <dgm:pt modelId="{E18DD076-3CDD-4892-B923-DC4B619FCB09}" type="parTrans" cxnId="{B6BA381F-AD83-414C-9F34-6A61CE587A16}">
      <dgm:prSet/>
      <dgm:spPr/>
      <dgm:t>
        <a:bodyPr/>
        <a:lstStyle/>
        <a:p>
          <a:endParaRPr lang="en-US"/>
        </a:p>
      </dgm:t>
    </dgm:pt>
    <dgm:pt modelId="{A84B7A41-7D5A-4D44-B267-AE1179FA4AD3}" type="sibTrans" cxnId="{B6BA381F-AD83-414C-9F34-6A61CE587A16}">
      <dgm:prSet/>
      <dgm:spPr/>
      <dgm:t>
        <a:bodyPr/>
        <a:lstStyle/>
        <a:p>
          <a:endParaRPr lang="en-US"/>
        </a:p>
      </dgm:t>
    </dgm:pt>
    <dgm:pt modelId="{4CF5A2FA-FB5E-428A-B40E-9774513AFDC8}" type="pres">
      <dgm:prSet presAssocID="{7929E167-A318-491D-B579-CE27E6637B14}" presName="CompostProcess" presStyleCnt="0">
        <dgm:presLayoutVars>
          <dgm:dir/>
          <dgm:resizeHandles val="exact"/>
        </dgm:presLayoutVars>
      </dgm:prSet>
      <dgm:spPr/>
    </dgm:pt>
    <dgm:pt modelId="{5E32BEF1-5E27-4AAC-AF28-591EB9E8545D}" type="pres">
      <dgm:prSet presAssocID="{7929E167-A318-491D-B579-CE27E6637B14}" presName="arrow" presStyleLbl="bgShp" presStyleIdx="0" presStyleCn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F3DC8723-B664-4F6D-A94F-B617CC380A6A}" type="pres">
      <dgm:prSet presAssocID="{7929E167-A318-491D-B579-CE27E6637B14}" presName="linearProcess" presStyleCnt="0"/>
      <dgm:spPr/>
    </dgm:pt>
    <dgm:pt modelId="{E59D9B58-762D-4C4B-AC5C-580FC63B5DB3}" type="pres">
      <dgm:prSet presAssocID="{95B63B7D-E249-494F-B760-46AACA8F9CD1}" presName="textNode" presStyleLbl="node1" presStyleIdx="0" presStyleCnt="4">
        <dgm:presLayoutVars>
          <dgm:bulletEnabled val="1"/>
        </dgm:presLayoutVars>
      </dgm:prSet>
      <dgm:spPr/>
    </dgm:pt>
    <dgm:pt modelId="{1DF6624B-7408-4A6D-B42A-BCF47558ECED}" type="pres">
      <dgm:prSet presAssocID="{36F27CF9-E53F-4563-BF5A-5EAF86F2F19B}" presName="sibTrans" presStyleCnt="0"/>
      <dgm:spPr/>
    </dgm:pt>
    <dgm:pt modelId="{73A45B2B-70C2-49A6-B448-44EE0AE1AC1C}" type="pres">
      <dgm:prSet presAssocID="{E837C7EC-4ADE-4785-AE0A-5E69DACC9479}" presName="textNode" presStyleLbl="node1" presStyleIdx="1" presStyleCnt="4">
        <dgm:presLayoutVars>
          <dgm:bulletEnabled val="1"/>
        </dgm:presLayoutVars>
      </dgm:prSet>
      <dgm:spPr/>
    </dgm:pt>
    <dgm:pt modelId="{ECFFF801-48CE-47EB-A6B8-3EE9B71A7824}" type="pres">
      <dgm:prSet presAssocID="{C1D0C30E-2A47-4B18-8612-B6B3B9DC3AAA}" presName="sibTrans" presStyleCnt="0"/>
      <dgm:spPr/>
    </dgm:pt>
    <dgm:pt modelId="{D465B3FA-BB78-4E18-ADEC-DD5D9510CBA2}" type="pres">
      <dgm:prSet presAssocID="{2024014F-A1FB-4303-8BA1-8A0662F1B487}" presName="textNode" presStyleLbl="node1" presStyleIdx="2" presStyleCnt="4">
        <dgm:presLayoutVars>
          <dgm:bulletEnabled val="1"/>
        </dgm:presLayoutVars>
      </dgm:prSet>
      <dgm:spPr/>
    </dgm:pt>
    <dgm:pt modelId="{D751F2AB-375A-49D6-A0D5-25821CB5B545}" type="pres">
      <dgm:prSet presAssocID="{7551B066-5417-48BA-AC8C-D9B4751E2CE2}" presName="sibTrans" presStyleCnt="0"/>
      <dgm:spPr/>
    </dgm:pt>
    <dgm:pt modelId="{B4ED7787-B624-4F26-905F-BDB074AF7C4C}" type="pres">
      <dgm:prSet presAssocID="{DC46A52F-E138-490C-9AB0-B37D34087F2C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CEAAE406-A9C3-4856-BBAE-E29B5F68FB0F}" type="presOf" srcId="{DC46A52F-E138-490C-9AB0-B37D34087F2C}" destId="{B4ED7787-B624-4F26-905F-BDB074AF7C4C}" srcOrd="0" destOrd="0" presId="urn:microsoft.com/office/officeart/2005/8/layout/hProcess9"/>
    <dgm:cxn modelId="{DDBD960D-260B-4498-993E-8350DCFF7CEC}" type="presOf" srcId="{E837C7EC-4ADE-4785-AE0A-5E69DACC9479}" destId="{73A45B2B-70C2-49A6-B448-44EE0AE1AC1C}" srcOrd="0" destOrd="0" presId="urn:microsoft.com/office/officeart/2005/8/layout/hProcess9"/>
    <dgm:cxn modelId="{B227CC11-6835-4CCF-8D7B-ED6D5050B4CA}" type="presOf" srcId="{95B63B7D-E249-494F-B760-46AACA8F9CD1}" destId="{E59D9B58-762D-4C4B-AC5C-580FC63B5DB3}" srcOrd="0" destOrd="0" presId="urn:microsoft.com/office/officeart/2005/8/layout/hProcess9"/>
    <dgm:cxn modelId="{B6BA381F-AD83-414C-9F34-6A61CE587A16}" srcId="{DC46A52F-E138-490C-9AB0-B37D34087F2C}" destId="{C802E4AE-654F-4527-BB3B-D23C2185BB10}" srcOrd="0" destOrd="0" parTransId="{E18DD076-3CDD-4892-B923-DC4B619FCB09}" sibTransId="{A84B7A41-7D5A-4D44-B267-AE1179FA4AD3}"/>
    <dgm:cxn modelId="{2947C330-A856-4CC9-835D-F3F9625A178C}" type="presOf" srcId="{2024014F-A1FB-4303-8BA1-8A0662F1B487}" destId="{D465B3FA-BB78-4E18-ADEC-DD5D9510CBA2}" srcOrd="0" destOrd="0" presId="urn:microsoft.com/office/officeart/2005/8/layout/hProcess9"/>
    <dgm:cxn modelId="{D5962371-7DF0-4545-8F02-FC0EC712D00C}" srcId="{2024014F-A1FB-4303-8BA1-8A0662F1B487}" destId="{380AC417-FFF6-45AB-BE16-404CCEA10390}" srcOrd="0" destOrd="0" parTransId="{97B68033-F146-4F71-859B-D406AEABE598}" sibTransId="{FB8B4944-A817-4A92-B017-8306709A0939}"/>
    <dgm:cxn modelId="{0B6CB078-BDFB-4037-B501-01B91D8CCD62}" srcId="{E837C7EC-4ADE-4785-AE0A-5E69DACC9479}" destId="{EE50AF8D-C258-486F-B4E7-FEA1ABB69B1A}" srcOrd="0" destOrd="0" parTransId="{67B921E1-E641-4C19-8DA4-41C23198A82F}" sibTransId="{79E8E247-A90F-4737-B0DA-38CFEFB69656}"/>
    <dgm:cxn modelId="{C2AA1080-F6DD-4009-A573-4293C052F5A2}" type="presOf" srcId="{EDE2E4CF-0067-4E64-85CB-12A44BADB043}" destId="{E59D9B58-762D-4C4B-AC5C-580FC63B5DB3}" srcOrd="0" destOrd="1" presId="urn:microsoft.com/office/officeart/2005/8/layout/hProcess9"/>
    <dgm:cxn modelId="{5099218A-36FF-436F-AEAB-76C7056175E7}" srcId="{7929E167-A318-491D-B579-CE27E6637B14}" destId="{2024014F-A1FB-4303-8BA1-8A0662F1B487}" srcOrd="2" destOrd="0" parTransId="{8673BC66-04C4-4E1D-BD27-F26AB520B864}" sibTransId="{7551B066-5417-48BA-AC8C-D9B4751E2CE2}"/>
    <dgm:cxn modelId="{9D028C93-7BE8-4C83-8CA8-BD256FAAC53E}" srcId="{7929E167-A318-491D-B579-CE27E6637B14}" destId="{95B63B7D-E249-494F-B760-46AACA8F9CD1}" srcOrd="0" destOrd="0" parTransId="{67866964-4BD9-49AB-B474-10B0D8C7DEAF}" sibTransId="{36F27CF9-E53F-4563-BF5A-5EAF86F2F19B}"/>
    <dgm:cxn modelId="{228425A1-D3BA-4D6C-8226-827DB5634E34}" type="presOf" srcId="{7929E167-A318-491D-B579-CE27E6637B14}" destId="{4CF5A2FA-FB5E-428A-B40E-9774513AFDC8}" srcOrd="0" destOrd="0" presId="urn:microsoft.com/office/officeart/2005/8/layout/hProcess9"/>
    <dgm:cxn modelId="{9E6445BB-79AB-4A6F-9ED7-4BF48B04443D}" type="presOf" srcId="{C802E4AE-654F-4527-BB3B-D23C2185BB10}" destId="{B4ED7787-B624-4F26-905F-BDB074AF7C4C}" srcOrd="0" destOrd="1" presId="urn:microsoft.com/office/officeart/2005/8/layout/hProcess9"/>
    <dgm:cxn modelId="{81F1FEBE-B45B-4205-98D9-DC45056D5AFD}" type="presOf" srcId="{EE50AF8D-C258-486F-B4E7-FEA1ABB69B1A}" destId="{73A45B2B-70C2-49A6-B448-44EE0AE1AC1C}" srcOrd="0" destOrd="1" presId="urn:microsoft.com/office/officeart/2005/8/layout/hProcess9"/>
    <dgm:cxn modelId="{AEE526C8-CFC6-4BD3-8857-88C4DDE9E4C7}" srcId="{7929E167-A318-491D-B579-CE27E6637B14}" destId="{DC46A52F-E138-490C-9AB0-B37D34087F2C}" srcOrd="3" destOrd="0" parTransId="{B4D18DD3-5825-40C2-B035-482E1F83EC66}" sibTransId="{D5A62B23-920B-4F81-B301-EC29E1652FED}"/>
    <dgm:cxn modelId="{37D403D9-2656-40BF-AC5E-3C3C9EE4E219}" type="presOf" srcId="{380AC417-FFF6-45AB-BE16-404CCEA10390}" destId="{D465B3FA-BB78-4E18-ADEC-DD5D9510CBA2}" srcOrd="0" destOrd="1" presId="urn:microsoft.com/office/officeart/2005/8/layout/hProcess9"/>
    <dgm:cxn modelId="{1E6A42E7-40A1-4E6B-86CE-2AFCF421D0FC}" srcId="{7929E167-A318-491D-B579-CE27E6637B14}" destId="{E837C7EC-4ADE-4785-AE0A-5E69DACC9479}" srcOrd="1" destOrd="0" parTransId="{5D682F20-B0BE-4552-9018-DF1E4B59B68D}" sibTransId="{C1D0C30E-2A47-4B18-8612-B6B3B9DC3AAA}"/>
    <dgm:cxn modelId="{B2CFABF3-EE05-438A-BB80-31606211DA9B}" srcId="{95B63B7D-E249-494F-B760-46AACA8F9CD1}" destId="{EDE2E4CF-0067-4E64-85CB-12A44BADB043}" srcOrd="0" destOrd="0" parTransId="{99796E51-0F53-4C54-B86B-A1B2A407A1C1}" sibTransId="{FCAEEE3B-A116-428F-8FCF-4870487B936B}"/>
    <dgm:cxn modelId="{A3F5B294-0C66-49DE-B62B-DD14289C9DA3}" type="presParOf" srcId="{4CF5A2FA-FB5E-428A-B40E-9774513AFDC8}" destId="{5E32BEF1-5E27-4AAC-AF28-591EB9E8545D}" srcOrd="0" destOrd="0" presId="urn:microsoft.com/office/officeart/2005/8/layout/hProcess9"/>
    <dgm:cxn modelId="{0A84CDC9-4DC9-4C2F-A84C-C2FAAD88D771}" type="presParOf" srcId="{4CF5A2FA-FB5E-428A-B40E-9774513AFDC8}" destId="{F3DC8723-B664-4F6D-A94F-B617CC380A6A}" srcOrd="1" destOrd="0" presId="urn:microsoft.com/office/officeart/2005/8/layout/hProcess9"/>
    <dgm:cxn modelId="{93946381-719A-4F9C-BFBD-DA591E961104}" type="presParOf" srcId="{F3DC8723-B664-4F6D-A94F-B617CC380A6A}" destId="{E59D9B58-762D-4C4B-AC5C-580FC63B5DB3}" srcOrd="0" destOrd="0" presId="urn:microsoft.com/office/officeart/2005/8/layout/hProcess9"/>
    <dgm:cxn modelId="{D77DC990-8055-45CC-8896-F0F58C113C93}" type="presParOf" srcId="{F3DC8723-B664-4F6D-A94F-B617CC380A6A}" destId="{1DF6624B-7408-4A6D-B42A-BCF47558ECED}" srcOrd="1" destOrd="0" presId="urn:microsoft.com/office/officeart/2005/8/layout/hProcess9"/>
    <dgm:cxn modelId="{0F5C9A65-37BF-4B8D-AA1D-8172418808CE}" type="presParOf" srcId="{F3DC8723-B664-4F6D-A94F-B617CC380A6A}" destId="{73A45B2B-70C2-49A6-B448-44EE0AE1AC1C}" srcOrd="2" destOrd="0" presId="urn:microsoft.com/office/officeart/2005/8/layout/hProcess9"/>
    <dgm:cxn modelId="{F2F006D2-E059-4C85-A175-4403999F98FD}" type="presParOf" srcId="{F3DC8723-B664-4F6D-A94F-B617CC380A6A}" destId="{ECFFF801-48CE-47EB-A6B8-3EE9B71A7824}" srcOrd="3" destOrd="0" presId="urn:microsoft.com/office/officeart/2005/8/layout/hProcess9"/>
    <dgm:cxn modelId="{99D87152-95CD-4329-83BE-FFD76A89CDED}" type="presParOf" srcId="{F3DC8723-B664-4F6D-A94F-B617CC380A6A}" destId="{D465B3FA-BB78-4E18-ADEC-DD5D9510CBA2}" srcOrd="4" destOrd="0" presId="urn:microsoft.com/office/officeart/2005/8/layout/hProcess9"/>
    <dgm:cxn modelId="{186F66B9-DE9F-4AB6-BC7A-24B25ED2E881}" type="presParOf" srcId="{F3DC8723-B664-4F6D-A94F-B617CC380A6A}" destId="{D751F2AB-375A-49D6-A0D5-25821CB5B545}" srcOrd="5" destOrd="0" presId="urn:microsoft.com/office/officeart/2005/8/layout/hProcess9"/>
    <dgm:cxn modelId="{486D0508-5484-4FD3-A2D4-03D88017963C}" type="presParOf" srcId="{F3DC8723-B664-4F6D-A94F-B617CC380A6A}" destId="{B4ED7787-B624-4F26-905F-BDB074AF7C4C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FEBBAB-552B-44DC-93AC-F4D8F6EB3444}" type="doc">
      <dgm:prSet loTypeId="urn:microsoft.com/office/officeart/2005/8/layout/hList2#1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en-US"/>
        </a:p>
      </dgm:t>
    </dgm:pt>
    <dgm:pt modelId="{711EFB50-138C-4DE4-ACD4-08DE0F576F52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/>
            <a:t>Airlines</a:t>
          </a:r>
        </a:p>
      </dgm:t>
    </dgm:pt>
    <dgm:pt modelId="{C42D4384-F6CE-4B36-A8E7-8CAA91F18493}" type="parTrans" cxnId="{6A67E69A-CFD3-4FB6-8C6F-D5E4A624B102}">
      <dgm:prSet/>
      <dgm:spPr/>
      <dgm:t>
        <a:bodyPr/>
        <a:lstStyle/>
        <a:p>
          <a:endParaRPr lang="en-US"/>
        </a:p>
      </dgm:t>
    </dgm:pt>
    <dgm:pt modelId="{37AF9441-9E15-49EB-B5D8-703D667CCDEB}" type="sibTrans" cxnId="{6A67E69A-CFD3-4FB6-8C6F-D5E4A624B102}">
      <dgm:prSet/>
      <dgm:spPr/>
      <dgm:t>
        <a:bodyPr/>
        <a:lstStyle/>
        <a:p>
          <a:endParaRPr lang="en-US"/>
        </a:p>
      </dgm:t>
    </dgm:pt>
    <dgm:pt modelId="{47B39243-0245-40E2-8834-5022C146429A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ct val="150000"/>
            </a:lnSpc>
          </a:pPr>
          <a:r>
            <a:rPr lang="en-US" sz="1800" dirty="0"/>
            <a:t>High load factors per flight</a:t>
          </a:r>
        </a:p>
      </dgm:t>
    </dgm:pt>
    <dgm:pt modelId="{134D1758-CB83-434F-85AA-8B3643DA59ED}" type="parTrans" cxnId="{331111D6-44F5-4ED1-8589-34CFE6CBF848}">
      <dgm:prSet/>
      <dgm:spPr/>
      <dgm:t>
        <a:bodyPr/>
        <a:lstStyle/>
        <a:p>
          <a:endParaRPr lang="en-US"/>
        </a:p>
      </dgm:t>
    </dgm:pt>
    <dgm:pt modelId="{DCC74CCC-C4B2-4B46-8381-C65462D5EBC4}" type="sibTrans" cxnId="{331111D6-44F5-4ED1-8589-34CFE6CBF848}">
      <dgm:prSet/>
      <dgm:spPr/>
      <dgm:t>
        <a:bodyPr/>
        <a:lstStyle/>
        <a:p>
          <a:endParaRPr lang="en-US"/>
        </a:p>
      </dgm:t>
    </dgm:pt>
    <dgm:pt modelId="{FA8B1667-7BC9-487C-8ADA-2FB1A2E07B0D}">
      <dgm:prSet phldrT="[Tex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dirty="0"/>
            <a:t>Passengers</a:t>
          </a:r>
        </a:p>
      </dgm:t>
    </dgm:pt>
    <dgm:pt modelId="{7F68D6BA-85FF-466D-BE5D-E09BA23C3B0F}" type="parTrans" cxnId="{F47786B5-C329-4516-B269-FCE6FE6DA304}">
      <dgm:prSet/>
      <dgm:spPr/>
      <dgm:t>
        <a:bodyPr/>
        <a:lstStyle/>
        <a:p>
          <a:endParaRPr lang="en-US"/>
        </a:p>
      </dgm:t>
    </dgm:pt>
    <dgm:pt modelId="{D40748A3-2160-4660-9E6B-799E47BF7A9F}" type="sibTrans" cxnId="{F47786B5-C329-4516-B269-FCE6FE6DA304}">
      <dgm:prSet/>
      <dgm:spPr/>
      <dgm:t>
        <a:bodyPr/>
        <a:lstStyle/>
        <a:p>
          <a:endParaRPr lang="en-US"/>
        </a:p>
      </dgm:t>
    </dgm:pt>
    <dgm:pt modelId="{422E7CA0-4C39-48E0-9B52-2573F81DC1EE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800" dirty="0"/>
            <a:t>Non-stop flights</a:t>
          </a:r>
        </a:p>
      </dgm:t>
    </dgm:pt>
    <dgm:pt modelId="{975235A1-DF6F-445E-A77C-3BC053E99696}" type="parTrans" cxnId="{C4480CFF-B96B-49B6-B8B9-7F6B07921DE5}">
      <dgm:prSet/>
      <dgm:spPr/>
      <dgm:t>
        <a:bodyPr/>
        <a:lstStyle/>
        <a:p>
          <a:endParaRPr lang="en-US"/>
        </a:p>
      </dgm:t>
    </dgm:pt>
    <dgm:pt modelId="{365974CD-3BDC-4AFD-8D3D-22DD1DC64BCA}" type="sibTrans" cxnId="{C4480CFF-B96B-49B6-B8B9-7F6B07921DE5}">
      <dgm:prSet/>
      <dgm:spPr/>
      <dgm:t>
        <a:bodyPr/>
        <a:lstStyle/>
        <a:p>
          <a:endParaRPr lang="en-US"/>
        </a:p>
      </dgm:t>
    </dgm:pt>
    <dgm:pt modelId="{6016D595-B9D1-4A88-AA8D-512A242585A6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ct val="150000"/>
            </a:lnSpc>
          </a:pPr>
          <a:r>
            <a:rPr lang="en-US" sz="1800" dirty="0"/>
            <a:t>High aircraft utilization</a:t>
          </a:r>
          <a:endParaRPr lang="sr-Latn-BA" sz="1800" dirty="0"/>
        </a:p>
      </dgm:t>
    </dgm:pt>
    <dgm:pt modelId="{66825578-A9EA-459E-BDEB-19683658426A}" type="parTrans" cxnId="{1C09EDBA-4002-48B6-91FD-0BBAF40629B0}">
      <dgm:prSet/>
      <dgm:spPr/>
      <dgm:t>
        <a:bodyPr/>
        <a:lstStyle/>
        <a:p>
          <a:endParaRPr lang="en-US"/>
        </a:p>
      </dgm:t>
    </dgm:pt>
    <dgm:pt modelId="{DA47B9D8-8A18-474A-836F-CDCBD7F3826D}" type="sibTrans" cxnId="{1C09EDBA-4002-48B6-91FD-0BBAF40629B0}">
      <dgm:prSet/>
      <dgm:spPr/>
      <dgm:t>
        <a:bodyPr/>
        <a:lstStyle/>
        <a:p>
          <a:endParaRPr lang="en-US"/>
        </a:p>
      </dgm:t>
    </dgm:pt>
    <dgm:pt modelId="{8F09724E-1D3A-48A1-9736-19EEA8856869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ct val="150000"/>
            </a:lnSpc>
          </a:pPr>
          <a:r>
            <a:rPr lang="en-US" sz="1800" dirty="0"/>
            <a:t>Low operating costs</a:t>
          </a:r>
          <a:endParaRPr lang="sr-Latn-BA" sz="1800" dirty="0"/>
        </a:p>
      </dgm:t>
    </dgm:pt>
    <dgm:pt modelId="{673C5BF5-9AEA-4ECD-8F77-1D0B12713F62}" type="parTrans" cxnId="{F90C626A-0C60-4A98-A06B-E91EC0BC3847}">
      <dgm:prSet/>
      <dgm:spPr/>
      <dgm:t>
        <a:bodyPr/>
        <a:lstStyle/>
        <a:p>
          <a:endParaRPr lang="en-US"/>
        </a:p>
      </dgm:t>
    </dgm:pt>
    <dgm:pt modelId="{4AF18D05-F851-4826-B92D-39789B6FCCAC}" type="sibTrans" cxnId="{F90C626A-0C60-4A98-A06B-E91EC0BC3847}">
      <dgm:prSet/>
      <dgm:spPr/>
      <dgm:t>
        <a:bodyPr/>
        <a:lstStyle/>
        <a:p>
          <a:endParaRPr lang="en-US"/>
        </a:p>
      </dgm:t>
    </dgm:pt>
    <dgm:pt modelId="{A8514405-C0FA-446B-A06C-A5D5FAA4665A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ct val="150000"/>
            </a:lnSpc>
          </a:pPr>
          <a:r>
            <a:rPr lang="en-US" sz="1800" dirty="0"/>
            <a:t>Maximized revenue</a:t>
          </a:r>
          <a:endParaRPr lang="sr-Latn-BA" sz="1800" dirty="0"/>
        </a:p>
      </dgm:t>
    </dgm:pt>
    <dgm:pt modelId="{5E2B951B-93A0-44CB-A9ED-82735542056A}" type="parTrans" cxnId="{1547CA02-45CB-425C-80DD-A4250A3EA184}">
      <dgm:prSet/>
      <dgm:spPr/>
      <dgm:t>
        <a:bodyPr/>
        <a:lstStyle/>
        <a:p>
          <a:endParaRPr lang="en-US"/>
        </a:p>
      </dgm:t>
    </dgm:pt>
    <dgm:pt modelId="{3D3811EA-F0AF-40B9-A01B-CB8AEB508F1A}" type="sibTrans" cxnId="{1547CA02-45CB-425C-80DD-A4250A3EA184}">
      <dgm:prSet/>
      <dgm:spPr/>
      <dgm:t>
        <a:bodyPr/>
        <a:lstStyle/>
        <a:p>
          <a:endParaRPr lang="en-US"/>
        </a:p>
      </dgm:t>
    </dgm:pt>
    <dgm:pt modelId="{3178B2F2-F649-44A0-A08E-3C923451F0C7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800" dirty="0"/>
            <a:t>High frequency per route</a:t>
          </a:r>
          <a:endParaRPr lang="sr-Latn-BA" sz="1800" dirty="0"/>
        </a:p>
      </dgm:t>
    </dgm:pt>
    <dgm:pt modelId="{EB9F30DE-D50C-45C0-88C4-428F1FC028E3}" type="parTrans" cxnId="{2F782DCC-65C4-4F0A-BD76-D3CE1370FE6B}">
      <dgm:prSet/>
      <dgm:spPr/>
      <dgm:t>
        <a:bodyPr/>
        <a:lstStyle/>
        <a:p>
          <a:endParaRPr lang="en-US"/>
        </a:p>
      </dgm:t>
    </dgm:pt>
    <dgm:pt modelId="{242EB4D9-0A10-4991-A64D-6B702622D943}" type="sibTrans" cxnId="{2F782DCC-65C4-4F0A-BD76-D3CE1370FE6B}">
      <dgm:prSet/>
      <dgm:spPr/>
      <dgm:t>
        <a:bodyPr/>
        <a:lstStyle/>
        <a:p>
          <a:endParaRPr lang="en-US"/>
        </a:p>
      </dgm:t>
    </dgm:pt>
    <dgm:pt modelId="{EB92829F-6708-4601-952D-8F470773B342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800" dirty="0"/>
            <a:t>High network connectivity</a:t>
          </a:r>
          <a:endParaRPr lang="sr-Latn-BA" sz="1800" dirty="0"/>
        </a:p>
      </dgm:t>
    </dgm:pt>
    <dgm:pt modelId="{A2F0E2FD-E887-45CA-9629-9F19371ED36F}" type="parTrans" cxnId="{A9111934-24FB-4A3E-BDFC-D94971A9F492}">
      <dgm:prSet/>
      <dgm:spPr/>
      <dgm:t>
        <a:bodyPr/>
        <a:lstStyle/>
        <a:p>
          <a:endParaRPr lang="en-US"/>
        </a:p>
      </dgm:t>
    </dgm:pt>
    <dgm:pt modelId="{14668F9C-F0EC-40C8-BCCE-9F09443C355A}" type="sibTrans" cxnId="{A9111934-24FB-4A3E-BDFC-D94971A9F492}">
      <dgm:prSet/>
      <dgm:spPr/>
      <dgm:t>
        <a:bodyPr/>
        <a:lstStyle/>
        <a:p>
          <a:endParaRPr lang="en-US"/>
        </a:p>
      </dgm:t>
    </dgm:pt>
    <dgm:pt modelId="{D874752F-C6AD-4938-B35A-2DCF27BFA43C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800" dirty="0"/>
            <a:t>Departure timings adjusted to passenger preferred departure time</a:t>
          </a:r>
          <a:endParaRPr lang="sr-Latn-BA" sz="1800" dirty="0"/>
        </a:p>
      </dgm:t>
    </dgm:pt>
    <dgm:pt modelId="{AA97D2B1-807F-4531-9E06-D2EDE6D33F43}" type="parTrans" cxnId="{9F06A988-9DB8-4DC0-B3C1-62084D793B08}">
      <dgm:prSet/>
      <dgm:spPr/>
      <dgm:t>
        <a:bodyPr/>
        <a:lstStyle/>
        <a:p>
          <a:endParaRPr lang="en-US"/>
        </a:p>
      </dgm:t>
    </dgm:pt>
    <dgm:pt modelId="{24B3D7E8-1533-48A4-BB57-3C7AD28767C5}" type="sibTrans" cxnId="{9F06A988-9DB8-4DC0-B3C1-62084D793B08}">
      <dgm:prSet/>
      <dgm:spPr/>
      <dgm:t>
        <a:bodyPr/>
        <a:lstStyle/>
        <a:p>
          <a:endParaRPr lang="en-US"/>
        </a:p>
      </dgm:t>
    </dgm:pt>
    <dgm:pt modelId="{613E4E3F-520F-4804-9F11-8B8C394931A2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800" dirty="0"/>
            <a:t>Low connecting times at hubs</a:t>
          </a:r>
          <a:endParaRPr lang="sr-Latn-BA" sz="1800" dirty="0"/>
        </a:p>
      </dgm:t>
    </dgm:pt>
    <dgm:pt modelId="{A5B53097-823F-43DA-A2C1-A35F5927E6F0}" type="parTrans" cxnId="{0073506C-34CA-4F84-95FA-A1749AB44B55}">
      <dgm:prSet/>
      <dgm:spPr/>
      <dgm:t>
        <a:bodyPr/>
        <a:lstStyle/>
        <a:p>
          <a:endParaRPr lang="en-US"/>
        </a:p>
      </dgm:t>
    </dgm:pt>
    <dgm:pt modelId="{8377E586-E404-4A1A-AF33-0ADBD2715FC2}" type="sibTrans" cxnId="{0073506C-34CA-4F84-95FA-A1749AB44B55}">
      <dgm:prSet/>
      <dgm:spPr/>
      <dgm:t>
        <a:bodyPr/>
        <a:lstStyle/>
        <a:p>
          <a:endParaRPr lang="en-US"/>
        </a:p>
      </dgm:t>
    </dgm:pt>
    <dgm:pt modelId="{843D12DA-E76D-4499-9544-3893CFC90C62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800" dirty="0"/>
            <a:t>High seat availability</a:t>
          </a:r>
          <a:endParaRPr lang="sr-Latn-BA" sz="1800" dirty="0"/>
        </a:p>
      </dgm:t>
    </dgm:pt>
    <dgm:pt modelId="{D794BA80-BD43-4E74-8FF2-1851DF1D4747}" type="parTrans" cxnId="{67CA8122-8577-4523-BCF6-3849002BDA27}">
      <dgm:prSet/>
      <dgm:spPr/>
      <dgm:t>
        <a:bodyPr/>
        <a:lstStyle/>
        <a:p>
          <a:endParaRPr lang="en-US"/>
        </a:p>
      </dgm:t>
    </dgm:pt>
    <dgm:pt modelId="{69F548BA-2CAC-4B22-9EA1-D7F61693A5A7}" type="sibTrans" cxnId="{67CA8122-8577-4523-BCF6-3849002BDA27}">
      <dgm:prSet/>
      <dgm:spPr/>
      <dgm:t>
        <a:bodyPr/>
        <a:lstStyle/>
        <a:p>
          <a:endParaRPr lang="en-US"/>
        </a:p>
      </dgm:t>
    </dgm:pt>
    <dgm:pt modelId="{F0F993A3-CA66-4191-A33E-2A6BEE66F5A4}" type="pres">
      <dgm:prSet presAssocID="{D5FEBBAB-552B-44DC-93AC-F4D8F6EB3444}" presName="linearFlow" presStyleCnt="0">
        <dgm:presLayoutVars>
          <dgm:dir/>
          <dgm:animLvl val="lvl"/>
          <dgm:resizeHandles/>
        </dgm:presLayoutVars>
      </dgm:prSet>
      <dgm:spPr/>
    </dgm:pt>
    <dgm:pt modelId="{23FAA3C5-34E0-4A51-B0D2-6EDFD9AB5A5D}" type="pres">
      <dgm:prSet presAssocID="{711EFB50-138C-4DE4-ACD4-08DE0F576F52}" presName="compositeNode" presStyleCnt="0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765CF8EE-0960-4CDB-97F9-4336A0B75918}" type="pres">
      <dgm:prSet presAssocID="{711EFB50-138C-4DE4-ACD4-08DE0F576F52}" presName="image" presStyleLbl="fgImgPlace1" presStyleIdx="0" presStyleCnt="2" custLinFactNeighborX="-412" custLinFactNeighborY="2900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27472FD4-D8A1-4D9F-8C87-EE8AC95C64C3}" type="pres">
      <dgm:prSet presAssocID="{711EFB50-138C-4DE4-ACD4-08DE0F576F52}" presName="childNode" presStyleLbl="node1" presStyleIdx="0" presStyleCnt="2">
        <dgm:presLayoutVars>
          <dgm:bulletEnabled val="1"/>
        </dgm:presLayoutVars>
      </dgm:prSet>
      <dgm:spPr/>
    </dgm:pt>
    <dgm:pt modelId="{695A59B2-A0DC-4496-8E9A-3F619CB96463}" type="pres">
      <dgm:prSet presAssocID="{711EFB50-138C-4DE4-ACD4-08DE0F576F52}" presName="parentNode" presStyleLbl="revTx" presStyleIdx="0" presStyleCnt="2">
        <dgm:presLayoutVars>
          <dgm:chMax val="0"/>
          <dgm:bulletEnabled val="1"/>
        </dgm:presLayoutVars>
      </dgm:prSet>
      <dgm:spPr/>
    </dgm:pt>
    <dgm:pt modelId="{7A494694-E923-4FE7-8916-70E1A5E1074A}" type="pres">
      <dgm:prSet presAssocID="{37AF9441-9E15-49EB-B5D8-703D667CCDEB}" presName="sibTrans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4811B4D2-C468-490F-9256-6D84F77B48D6}" type="pres">
      <dgm:prSet presAssocID="{FA8B1667-7BC9-487C-8ADA-2FB1A2E07B0D}" presName="compositeNode" presStyleCnt="0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8AEF5255-489D-4D33-BCC6-E7A9CFF25C0A}" type="pres">
      <dgm:prSet presAssocID="{FA8B1667-7BC9-487C-8ADA-2FB1A2E07B0D}" presName="image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350AF30E-F7F0-4484-B6EB-617E15AAFC8E}" type="pres">
      <dgm:prSet presAssocID="{FA8B1667-7BC9-487C-8ADA-2FB1A2E07B0D}" presName="childNode" presStyleLbl="node1" presStyleIdx="1" presStyleCnt="2">
        <dgm:presLayoutVars>
          <dgm:bulletEnabled val="1"/>
        </dgm:presLayoutVars>
      </dgm:prSet>
      <dgm:spPr/>
    </dgm:pt>
    <dgm:pt modelId="{E9C85727-D4E1-464C-9DCB-DA8F812751E0}" type="pres">
      <dgm:prSet presAssocID="{FA8B1667-7BC9-487C-8ADA-2FB1A2E07B0D}" presName="parentNode" presStyleLbl="revTx" presStyleIdx="1" presStyleCnt="2">
        <dgm:presLayoutVars>
          <dgm:chMax val="0"/>
          <dgm:bulletEnabled val="1"/>
        </dgm:presLayoutVars>
      </dgm:prSet>
      <dgm:spPr/>
    </dgm:pt>
  </dgm:ptLst>
  <dgm:cxnLst>
    <dgm:cxn modelId="{1547CA02-45CB-425C-80DD-A4250A3EA184}" srcId="{711EFB50-138C-4DE4-ACD4-08DE0F576F52}" destId="{A8514405-C0FA-446B-A06C-A5D5FAA4665A}" srcOrd="3" destOrd="0" parTransId="{5E2B951B-93A0-44CB-A9ED-82735542056A}" sibTransId="{3D3811EA-F0AF-40B9-A01B-CB8AEB508F1A}"/>
    <dgm:cxn modelId="{978A8D05-6BFB-4E9D-AD62-FD63B80B5948}" type="presOf" srcId="{613E4E3F-520F-4804-9F11-8B8C394931A2}" destId="{350AF30E-F7F0-4484-B6EB-617E15AAFC8E}" srcOrd="0" destOrd="4" presId="urn:microsoft.com/office/officeart/2005/8/layout/hList2#1"/>
    <dgm:cxn modelId="{74A0370D-CEDB-4319-ACB1-5611B04B5E44}" type="presOf" srcId="{8F09724E-1D3A-48A1-9736-19EEA8856869}" destId="{27472FD4-D8A1-4D9F-8C87-EE8AC95C64C3}" srcOrd="0" destOrd="2" presId="urn:microsoft.com/office/officeart/2005/8/layout/hList2#1"/>
    <dgm:cxn modelId="{C4713316-E685-4EE7-8B62-3C2E0ABAADBD}" type="presOf" srcId="{3178B2F2-F649-44A0-A08E-3C923451F0C7}" destId="{350AF30E-F7F0-4484-B6EB-617E15AAFC8E}" srcOrd="0" destOrd="1" presId="urn:microsoft.com/office/officeart/2005/8/layout/hList2#1"/>
    <dgm:cxn modelId="{4BA3C91A-D6DC-4BB3-92A1-F203844C9D25}" type="presOf" srcId="{47B39243-0245-40E2-8834-5022C146429A}" destId="{27472FD4-D8A1-4D9F-8C87-EE8AC95C64C3}" srcOrd="0" destOrd="0" presId="urn:microsoft.com/office/officeart/2005/8/layout/hList2#1"/>
    <dgm:cxn modelId="{67CA8122-8577-4523-BCF6-3849002BDA27}" srcId="{FA8B1667-7BC9-487C-8ADA-2FB1A2E07B0D}" destId="{843D12DA-E76D-4499-9544-3893CFC90C62}" srcOrd="5" destOrd="0" parTransId="{D794BA80-BD43-4E74-8FF2-1851DF1D4747}" sibTransId="{69F548BA-2CAC-4B22-9EA1-D7F61693A5A7}"/>
    <dgm:cxn modelId="{A9111934-24FB-4A3E-BDFC-D94971A9F492}" srcId="{FA8B1667-7BC9-487C-8ADA-2FB1A2E07B0D}" destId="{EB92829F-6708-4601-952D-8F470773B342}" srcOrd="2" destOrd="0" parTransId="{A2F0E2FD-E887-45CA-9629-9F19371ED36F}" sibTransId="{14668F9C-F0EC-40C8-BCCE-9F09443C355A}"/>
    <dgm:cxn modelId="{3FBC8538-742A-4ECE-8234-9E49F767AAD0}" type="presOf" srcId="{422E7CA0-4C39-48E0-9B52-2573F81DC1EE}" destId="{350AF30E-F7F0-4484-B6EB-617E15AAFC8E}" srcOrd="0" destOrd="0" presId="urn:microsoft.com/office/officeart/2005/8/layout/hList2#1"/>
    <dgm:cxn modelId="{6089365C-EA19-4DA9-B41D-6E26579436D3}" type="presOf" srcId="{6016D595-B9D1-4A88-AA8D-512A242585A6}" destId="{27472FD4-D8A1-4D9F-8C87-EE8AC95C64C3}" srcOrd="0" destOrd="1" presId="urn:microsoft.com/office/officeart/2005/8/layout/hList2#1"/>
    <dgm:cxn modelId="{6280CE5C-6A82-492F-AE52-997431954780}" type="presOf" srcId="{711EFB50-138C-4DE4-ACD4-08DE0F576F52}" destId="{695A59B2-A0DC-4496-8E9A-3F619CB96463}" srcOrd="0" destOrd="0" presId="urn:microsoft.com/office/officeart/2005/8/layout/hList2#1"/>
    <dgm:cxn modelId="{F90C626A-0C60-4A98-A06B-E91EC0BC3847}" srcId="{711EFB50-138C-4DE4-ACD4-08DE0F576F52}" destId="{8F09724E-1D3A-48A1-9736-19EEA8856869}" srcOrd="2" destOrd="0" parTransId="{673C5BF5-9AEA-4ECD-8F77-1D0B12713F62}" sibTransId="{4AF18D05-F851-4826-B92D-39789B6FCCAC}"/>
    <dgm:cxn modelId="{0073506C-34CA-4F84-95FA-A1749AB44B55}" srcId="{FA8B1667-7BC9-487C-8ADA-2FB1A2E07B0D}" destId="{613E4E3F-520F-4804-9F11-8B8C394931A2}" srcOrd="4" destOrd="0" parTransId="{A5B53097-823F-43DA-A2C1-A35F5927E6F0}" sibTransId="{8377E586-E404-4A1A-AF33-0ADBD2715FC2}"/>
    <dgm:cxn modelId="{BFCAD459-54D5-4686-A732-CA0E178E5F7C}" type="presOf" srcId="{D874752F-C6AD-4938-B35A-2DCF27BFA43C}" destId="{350AF30E-F7F0-4484-B6EB-617E15AAFC8E}" srcOrd="0" destOrd="3" presId="urn:microsoft.com/office/officeart/2005/8/layout/hList2#1"/>
    <dgm:cxn modelId="{9F06A988-9DB8-4DC0-B3C1-62084D793B08}" srcId="{FA8B1667-7BC9-487C-8ADA-2FB1A2E07B0D}" destId="{D874752F-C6AD-4938-B35A-2DCF27BFA43C}" srcOrd="3" destOrd="0" parTransId="{AA97D2B1-807F-4531-9E06-D2EDE6D33F43}" sibTransId="{24B3D7E8-1533-48A4-BB57-3C7AD28767C5}"/>
    <dgm:cxn modelId="{6A67E69A-CFD3-4FB6-8C6F-D5E4A624B102}" srcId="{D5FEBBAB-552B-44DC-93AC-F4D8F6EB3444}" destId="{711EFB50-138C-4DE4-ACD4-08DE0F576F52}" srcOrd="0" destOrd="0" parTransId="{C42D4384-F6CE-4B36-A8E7-8CAA91F18493}" sibTransId="{37AF9441-9E15-49EB-B5D8-703D667CCDEB}"/>
    <dgm:cxn modelId="{B0B2F6A0-EB43-44AD-AEEC-B03C0EE9BFA3}" type="presOf" srcId="{D5FEBBAB-552B-44DC-93AC-F4D8F6EB3444}" destId="{F0F993A3-CA66-4191-A33E-2A6BEE66F5A4}" srcOrd="0" destOrd="0" presId="urn:microsoft.com/office/officeart/2005/8/layout/hList2#1"/>
    <dgm:cxn modelId="{F47786B5-C329-4516-B269-FCE6FE6DA304}" srcId="{D5FEBBAB-552B-44DC-93AC-F4D8F6EB3444}" destId="{FA8B1667-7BC9-487C-8ADA-2FB1A2E07B0D}" srcOrd="1" destOrd="0" parTransId="{7F68D6BA-85FF-466D-BE5D-E09BA23C3B0F}" sibTransId="{D40748A3-2160-4660-9E6B-799E47BF7A9F}"/>
    <dgm:cxn modelId="{1C09EDBA-4002-48B6-91FD-0BBAF40629B0}" srcId="{711EFB50-138C-4DE4-ACD4-08DE0F576F52}" destId="{6016D595-B9D1-4A88-AA8D-512A242585A6}" srcOrd="1" destOrd="0" parTransId="{66825578-A9EA-459E-BDEB-19683658426A}" sibTransId="{DA47B9D8-8A18-474A-836F-CDCBD7F3826D}"/>
    <dgm:cxn modelId="{2F782DCC-65C4-4F0A-BD76-D3CE1370FE6B}" srcId="{FA8B1667-7BC9-487C-8ADA-2FB1A2E07B0D}" destId="{3178B2F2-F649-44A0-A08E-3C923451F0C7}" srcOrd="1" destOrd="0" parTransId="{EB9F30DE-D50C-45C0-88C4-428F1FC028E3}" sibTransId="{242EB4D9-0A10-4991-A64D-6B702622D943}"/>
    <dgm:cxn modelId="{91F2F8CF-DA6E-4CC6-8A85-8D262152BEF3}" type="presOf" srcId="{A8514405-C0FA-446B-A06C-A5D5FAA4665A}" destId="{27472FD4-D8A1-4D9F-8C87-EE8AC95C64C3}" srcOrd="0" destOrd="3" presId="urn:microsoft.com/office/officeart/2005/8/layout/hList2#1"/>
    <dgm:cxn modelId="{E7BA1BD3-6F79-4677-84B5-FB8738D3A7E8}" type="presOf" srcId="{843D12DA-E76D-4499-9544-3893CFC90C62}" destId="{350AF30E-F7F0-4484-B6EB-617E15AAFC8E}" srcOrd="0" destOrd="5" presId="urn:microsoft.com/office/officeart/2005/8/layout/hList2#1"/>
    <dgm:cxn modelId="{331111D6-44F5-4ED1-8589-34CFE6CBF848}" srcId="{711EFB50-138C-4DE4-ACD4-08DE0F576F52}" destId="{47B39243-0245-40E2-8834-5022C146429A}" srcOrd="0" destOrd="0" parTransId="{134D1758-CB83-434F-85AA-8B3643DA59ED}" sibTransId="{DCC74CCC-C4B2-4B46-8381-C65462D5EBC4}"/>
    <dgm:cxn modelId="{87D74CEF-1014-40E0-BCE8-86D9A5BA07B2}" type="presOf" srcId="{FA8B1667-7BC9-487C-8ADA-2FB1A2E07B0D}" destId="{E9C85727-D4E1-464C-9DCB-DA8F812751E0}" srcOrd="0" destOrd="0" presId="urn:microsoft.com/office/officeart/2005/8/layout/hList2#1"/>
    <dgm:cxn modelId="{376502FD-0492-4A7F-835E-D4C9D77E437B}" type="presOf" srcId="{EB92829F-6708-4601-952D-8F470773B342}" destId="{350AF30E-F7F0-4484-B6EB-617E15AAFC8E}" srcOrd="0" destOrd="2" presId="urn:microsoft.com/office/officeart/2005/8/layout/hList2#1"/>
    <dgm:cxn modelId="{C4480CFF-B96B-49B6-B8B9-7F6B07921DE5}" srcId="{FA8B1667-7BC9-487C-8ADA-2FB1A2E07B0D}" destId="{422E7CA0-4C39-48E0-9B52-2573F81DC1EE}" srcOrd="0" destOrd="0" parTransId="{975235A1-DF6F-445E-A77C-3BC053E99696}" sibTransId="{365974CD-3BDC-4AFD-8D3D-22DD1DC64BCA}"/>
    <dgm:cxn modelId="{24B72C57-4298-4866-9595-44DCAB02103E}" type="presParOf" srcId="{F0F993A3-CA66-4191-A33E-2A6BEE66F5A4}" destId="{23FAA3C5-34E0-4A51-B0D2-6EDFD9AB5A5D}" srcOrd="0" destOrd="0" presId="urn:microsoft.com/office/officeart/2005/8/layout/hList2#1"/>
    <dgm:cxn modelId="{8A9B8877-909D-4139-9A11-954CE57EAEE0}" type="presParOf" srcId="{23FAA3C5-34E0-4A51-B0D2-6EDFD9AB5A5D}" destId="{765CF8EE-0960-4CDB-97F9-4336A0B75918}" srcOrd="0" destOrd="0" presId="urn:microsoft.com/office/officeart/2005/8/layout/hList2#1"/>
    <dgm:cxn modelId="{00A0C1CC-2923-4DAF-BF34-D5AAF79810A2}" type="presParOf" srcId="{23FAA3C5-34E0-4A51-B0D2-6EDFD9AB5A5D}" destId="{27472FD4-D8A1-4D9F-8C87-EE8AC95C64C3}" srcOrd="1" destOrd="0" presId="urn:microsoft.com/office/officeart/2005/8/layout/hList2#1"/>
    <dgm:cxn modelId="{0FDC3CD3-452B-409E-82E5-240946657209}" type="presParOf" srcId="{23FAA3C5-34E0-4A51-B0D2-6EDFD9AB5A5D}" destId="{695A59B2-A0DC-4496-8E9A-3F619CB96463}" srcOrd="2" destOrd="0" presId="urn:microsoft.com/office/officeart/2005/8/layout/hList2#1"/>
    <dgm:cxn modelId="{A4B884E3-C379-4ADC-865D-9BE1E73DECCE}" type="presParOf" srcId="{F0F993A3-CA66-4191-A33E-2A6BEE66F5A4}" destId="{7A494694-E923-4FE7-8916-70E1A5E1074A}" srcOrd="1" destOrd="0" presId="urn:microsoft.com/office/officeart/2005/8/layout/hList2#1"/>
    <dgm:cxn modelId="{289D9C6D-70B2-4FE5-A26B-65E2706DA751}" type="presParOf" srcId="{F0F993A3-CA66-4191-A33E-2A6BEE66F5A4}" destId="{4811B4D2-C468-490F-9256-6D84F77B48D6}" srcOrd="2" destOrd="0" presId="urn:microsoft.com/office/officeart/2005/8/layout/hList2#1"/>
    <dgm:cxn modelId="{6084859A-E78D-4063-819C-278068E99480}" type="presParOf" srcId="{4811B4D2-C468-490F-9256-6D84F77B48D6}" destId="{8AEF5255-489D-4D33-BCC6-E7A9CFF25C0A}" srcOrd="0" destOrd="0" presId="urn:microsoft.com/office/officeart/2005/8/layout/hList2#1"/>
    <dgm:cxn modelId="{000DF4A8-6C17-4DC1-AD1D-4610281AE4AA}" type="presParOf" srcId="{4811B4D2-C468-490F-9256-6D84F77B48D6}" destId="{350AF30E-F7F0-4484-B6EB-617E15AAFC8E}" srcOrd="1" destOrd="0" presId="urn:microsoft.com/office/officeart/2005/8/layout/hList2#1"/>
    <dgm:cxn modelId="{12C0D704-D10C-43A1-83BE-02D630494F46}" type="presParOf" srcId="{4811B4D2-C468-490F-9256-6D84F77B48D6}" destId="{E9C85727-D4E1-464C-9DCB-DA8F812751E0}" srcOrd="2" destOrd="0" presId="urn:microsoft.com/office/officeart/2005/8/layout/h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684181-59B8-4F11-97AD-CC6E2560EC15}" type="doc">
      <dgm:prSet loTypeId="urn:microsoft.com/office/officeart/2005/8/layout/radial1" loCatId="cycle" qsTypeId="urn:microsoft.com/office/officeart/2005/8/quickstyle/3d9" qsCatId="3D" csTypeId="urn:microsoft.com/office/officeart/2005/8/colors/colorful2" csCatId="colorful" phldr="1"/>
      <dgm:spPr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</dgm:spPr>
      <dgm:t>
        <a:bodyPr/>
        <a:lstStyle/>
        <a:p>
          <a:endParaRPr lang="en-GB"/>
        </a:p>
      </dgm:t>
    </dgm:pt>
    <dgm:pt modelId="{F8E0A354-1E93-4F9D-8FEE-F7F7079DB24D}">
      <dgm:prSet phldrT="[Text]"/>
      <dgm:spPr/>
      <dgm:t>
        <a:bodyPr/>
        <a:lstStyle/>
        <a:p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Flight schedule</a:t>
          </a:r>
          <a:endParaRPr lang="en-GB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B28574F-2BD5-413B-9934-FE6359DD8E85}" type="parTrans" cxnId="{2914F549-59CD-40D8-8A7F-BD784FBFFC45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FE0961B-AC58-4269-BC6C-1435D7CD4F28}" type="sibTrans" cxnId="{2914F549-59CD-40D8-8A7F-BD784FBFFC45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AA1B9E3-3B68-4FA0-A136-5B24F487C181}">
      <dgm:prSet phldrT="[Text]" custT="1"/>
      <dgm:spPr/>
      <dgm:t>
        <a:bodyPr/>
        <a:lstStyle/>
        <a:p>
          <a:r>
            <a:rPr lang="en-US" sz="1800" dirty="0">
              <a:latin typeface="Calibri" panose="020F0502020204030204" pitchFamily="34" charset="0"/>
              <a:cs typeface="Calibri" panose="020F0502020204030204" pitchFamily="34" charset="0"/>
            </a:rPr>
            <a:t>Airport slots</a:t>
          </a:r>
          <a:endParaRPr lang="en-GB" sz="18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8D00A0D-B285-41F6-9CD8-40F0ED6CDB3B}" type="parTrans" cxnId="{195B8ED2-BE29-4BD7-8335-DB49CCF0E325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3391ADD-580C-4717-B36B-CD1D80DA3521}" type="sibTrans" cxnId="{195B8ED2-BE29-4BD7-8335-DB49CCF0E325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3207376-3AF5-4E84-932B-60508B7321F9}">
      <dgm:prSet phldrT="[Text]" custT="1"/>
      <dgm:spPr/>
      <dgm:t>
        <a:bodyPr/>
        <a:lstStyle/>
        <a:p>
          <a:r>
            <a:rPr lang="en-US" sz="1400" dirty="0">
              <a:latin typeface="Calibri" panose="020F0502020204030204" pitchFamily="34" charset="0"/>
              <a:cs typeface="Calibri" panose="020F0502020204030204" pitchFamily="34" charset="0"/>
            </a:rPr>
            <a:t>Ground handling time</a:t>
          </a:r>
          <a:endParaRPr lang="en-GB" sz="14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B86AB4A-28E8-418E-A2AC-361F09773F36}" type="parTrans" cxnId="{9DB3E88A-D7BA-4A3E-A6ED-80536687D83D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F3E0D2B-E928-4D34-87C7-8BE2501D56EA}" type="sibTrans" cxnId="{9DB3E88A-D7BA-4A3E-A6ED-80536687D83D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A2FBC09-9616-4E50-B673-B15E4BF9D797}">
      <dgm:prSet phldrT="[Text]" custT="1"/>
      <dgm:spPr/>
      <dgm:t>
        <a:bodyPr rIns="0"/>
        <a:lstStyle/>
        <a:p>
          <a:r>
            <a:rPr lang="en-US" sz="1400" dirty="0">
              <a:latin typeface="Calibri" panose="020F0502020204030204" pitchFamily="34" charset="0"/>
              <a:cs typeface="Calibri" panose="020F0502020204030204" pitchFamily="34" charset="0"/>
            </a:rPr>
            <a:t>Maintenance</a:t>
          </a:r>
          <a:endParaRPr lang="en-GB" sz="14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E469A1B-25A6-4D7A-B462-6C2F79EE6699}" type="parTrans" cxnId="{45E79D52-F2DD-4CC9-B35F-FC5A0E62D9BD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933069F-4DA2-41ED-8025-D620A140D9E0}" type="sibTrans" cxnId="{45E79D52-F2DD-4CC9-B35F-FC5A0E62D9BD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7E4FBBB-04EA-46F7-B0D5-D43E726961B5}">
      <dgm:prSet phldrT="[Text]" custT="1"/>
      <dgm:spPr/>
      <dgm:t>
        <a:bodyPr/>
        <a:lstStyle/>
        <a:p>
          <a:r>
            <a:rPr lang="en-US" sz="1800" dirty="0">
              <a:latin typeface="Calibri" panose="020F0502020204030204" pitchFamily="34" charset="0"/>
              <a:cs typeface="Calibri" panose="020F0502020204030204" pitchFamily="34" charset="0"/>
            </a:rPr>
            <a:t>Fleet</a:t>
          </a:r>
          <a:endParaRPr lang="en-GB" sz="18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E94D691-8732-4FFB-889C-AD9442137A2D}" type="parTrans" cxnId="{A97DCF71-A742-460C-9205-0CB05F624A18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394F068-F276-4CDF-97BE-B98B60ACCDF1}" type="sibTrans" cxnId="{A97DCF71-A742-460C-9205-0CB05F624A18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2A1D7A2-B38E-4B71-ACD0-AEF8A22AC46D}">
      <dgm:prSet custT="1"/>
      <dgm:spPr/>
      <dgm:t>
        <a:bodyPr/>
        <a:lstStyle/>
        <a:p>
          <a:r>
            <a:rPr lang="en-US" sz="1800" dirty="0">
              <a:latin typeface="Calibri" panose="020F0502020204030204" pitchFamily="34" charset="0"/>
              <a:cs typeface="Calibri" panose="020F0502020204030204" pitchFamily="34" charset="0"/>
            </a:rPr>
            <a:t>Passengers</a:t>
          </a:r>
          <a:endParaRPr lang="en-GB" sz="18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D1E7C1F-2738-4619-9A4C-2E44D0E427A7}" type="parTrans" cxnId="{770A76C8-3CD7-4429-A627-39FBCDF19125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B619674-F276-4D71-90EE-229765191A07}" type="sibTrans" cxnId="{770A76C8-3CD7-4429-A627-39FBCDF19125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B4919C3-57C3-4187-836A-8540D97734DB}">
      <dgm:prSet custT="1"/>
      <dgm:spPr/>
      <dgm:t>
        <a:bodyPr tIns="0" rIns="0"/>
        <a:lstStyle/>
        <a:p>
          <a:r>
            <a:rPr lang="en-US" sz="1700" dirty="0">
              <a:latin typeface="Calibri" panose="020F0502020204030204" pitchFamily="34" charset="0"/>
              <a:cs typeface="Calibri" panose="020F0502020204030204" pitchFamily="34" charset="0"/>
            </a:rPr>
            <a:t>Competition</a:t>
          </a:r>
          <a:endParaRPr lang="en-GB" sz="17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F27C2DE-90F3-4BE6-9BDE-AF27FA2CCFCE}" type="parTrans" cxnId="{726232C1-FA8B-4290-BA92-3F07EFDC7DE8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FE1A63E-8356-4014-B3A0-2E0C669B2389}" type="sibTrans" cxnId="{726232C1-FA8B-4290-BA92-3F07EFDC7DE8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93FAE58-466D-48AA-AC71-2D361F0D2E76}">
      <dgm:prSet custT="1"/>
      <dgm:spPr/>
      <dgm:t>
        <a:bodyPr/>
        <a:lstStyle/>
        <a:p>
          <a:r>
            <a:rPr lang="en-US" sz="1800" dirty="0">
              <a:latin typeface="Calibri" panose="020F0502020204030204" pitchFamily="34" charset="0"/>
              <a:cs typeface="Calibri" panose="020F0502020204030204" pitchFamily="34" charset="0"/>
            </a:rPr>
            <a:t>Routes</a:t>
          </a:r>
          <a:endParaRPr lang="en-GB" sz="18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11A599D-E2F0-454D-BDEF-5DBD018FF728}" type="parTrans" cxnId="{12FA846B-464D-446F-BA6C-45ED3B63DB5D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9E1D11B-F534-4311-8045-5D854F4ACA4B}" type="sibTrans" cxnId="{12FA846B-464D-446F-BA6C-45ED3B63DB5D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695E7A4-4CF6-4273-9631-3635BDA16F15}">
      <dgm:prSet custT="1"/>
      <dgm:spPr/>
      <dgm:t>
        <a:bodyPr/>
        <a:lstStyle/>
        <a:p>
          <a:r>
            <a:rPr lang="en-US" sz="1800" dirty="0">
              <a:latin typeface="Calibri" panose="020F0502020204030204" pitchFamily="34" charset="0"/>
              <a:cs typeface="Calibri" panose="020F0502020204030204" pitchFamily="34" charset="0"/>
            </a:rPr>
            <a:t>Crew</a:t>
          </a:r>
          <a:r>
            <a:rPr lang="sr-Latn-CS" sz="18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endParaRPr lang="en-GB" sz="18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D35911C-E8CA-429D-A604-B05679FECA3E}" type="parTrans" cxnId="{F1A26292-BB03-4504-8340-D57AEF083968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AA02D88-606E-4EE2-A67A-E91852D003C0}" type="sibTrans" cxnId="{F1A26292-BB03-4504-8340-D57AEF083968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4E428AE-A317-41BC-A00B-55945258EFF0}">
      <dgm:prSet/>
      <dgm:spPr/>
      <dgm:t>
        <a:bodyPr/>
        <a:lstStyle/>
        <a:p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Time zones</a:t>
          </a:r>
          <a:endParaRPr lang="en-GB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A3EF8AC-7DBB-4436-9511-36837A6A9A03}" type="parTrans" cxnId="{8510E5E8-58D8-49F2-800F-82E201219A36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EEAB00F-448B-458E-B6A6-3A5210626DB8}" type="sibTrans" cxnId="{8510E5E8-58D8-49F2-800F-82E201219A36}">
      <dgm:prSet/>
      <dgm:spPr/>
      <dgm:t>
        <a:bodyPr/>
        <a:lstStyle/>
        <a:p>
          <a:endParaRPr lang="en-GB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D8B6FD4-1CF9-4316-96F3-DDC968484BFF}">
      <dgm:prSet/>
      <dgm:spPr/>
      <dgm:t>
        <a:bodyPr/>
        <a:lstStyle/>
        <a:p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Weather conditions</a:t>
          </a:r>
        </a:p>
      </dgm:t>
    </dgm:pt>
    <dgm:pt modelId="{6E2678FC-EE04-4A3D-AA32-69428BE406C9}" type="parTrans" cxnId="{76B4B0D4-F618-4FA7-8282-5CEED2281AD2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F8E0037-02C0-45B8-A622-2B4A110237CF}" type="sibTrans" cxnId="{76B4B0D4-F618-4FA7-8282-5CEED2281AD2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E6B4350-3BFD-45F3-8A9E-FC4B34F559B9}" type="pres">
      <dgm:prSet presAssocID="{3A684181-59B8-4F11-97AD-CC6E2560EC15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7EC5335-77BF-4283-8C96-C3FE174216D0}" type="pres">
      <dgm:prSet presAssocID="{F8E0A354-1E93-4F9D-8FEE-F7F7079DB24D}" presName="centerShape" presStyleLbl="node0" presStyleIdx="0" presStyleCnt="1" custScaleX="141977" custScaleY="69595"/>
      <dgm:spPr>
        <a:prstGeom prst="flowChartSummingJunction">
          <a:avLst/>
        </a:prstGeom>
      </dgm:spPr>
    </dgm:pt>
    <dgm:pt modelId="{CBD6B766-F76A-4B58-8DB4-747CAAFEA72A}" type="pres">
      <dgm:prSet presAssocID="{78D00A0D-B285-41F6-9CD8-40F0ED6CDB3B}" presName="Name9" presStyleLbl="parChTrans1D2" presStyleIdx="0" presStyleCnt="10"/>
      <dgm:spPr>
        <a:prstGeom prst="flowChartSummingJunction">
          <a:avLst/>
        </a:prstGeom>
      </dgm:spPr>
    </dgm:pt>
    <dgm:pt modelId="{99E0BC95-1BAF-4FEE-8977-B57549E0002A}" type="pres">
      <dgm:prSet presAssocID="{78D00A0D-B285-41F6-9CD8-40F0ED6CDB3B}" presName="connTx" presStyleLbl="parChTrans1D2" presStyleIdx="0" presStyleCnt="10"/>
      <dgm:spPr/>
    </dgm:pt>
    <dgm:pt modelId="{4D95557E-1734-411C-82F4-1F059EAD174C}" type="pres">
      <dgm:prSet presAssocID="{EAA1B9E3-3B68-4FA0-A136-5B24F487C181}" presName="node" presStyleLbl="node1" presStyleIdx="0" presStyleCnt="10" custScaleX="144952" custScaleY="68630">
        <dgm:presLayoutVars>
          <dgm:bulletEnabled val="1"/>
        </dgm:presLayoutVars>
      </dgm:prSet>
      <dgm:spPr>
        <a:prstGeom prst="flowChartSummingJunction">
          <a:avLst/>
        </a:prstGeom>
      </dgm:spPr>
    </dgm:pt>
    <dgm:pt modelId="{07FC0A0D-D426-409A-A635-5BD392F5930F}" type="pres">
      <dgm:prSet presAssocID="{9B86AB4A-28E8-418E-A2AC-361F09773F36}" presName="Name9" presStyleLbl="parChTrans1D2" presStyleIdx="1" presStyleCnt="10"/>
      <dgm:spPr>
        <a:prstGeom prst="flowChartSummingJunction">
          <a:avLst/>
        </a:prstGeom>
      </dgm:spPr>
    </dgm:pt>
    <dgm:pt modelId="{9870D753-7885-4E81-87A4-5E2D80CBFE98}" type="pres">
      <dgm:prSet presAssocID="{9B86AB4A-28E8-418E-A2AC-361F09773F36}" presName="connTx" presStyleLbl="parChTrans1D2" presStyleIdx="1" presStyleCnt="10"/>
      <dgm:spPr/>
    </dgm:pt>
    <dgm:pt modelId="{BF303A98-9A0F-4DB8-A6E9-CE6BD449421D}" type="pres">
      <dgm:prSet presAssocID="{F3207376-3AF5-4E84-932B-60508B7321F9}" presName="node" presStyleLbl="node1" presStyleIdx="1" presStyleCnt="10" custScaleX="144952" custScaleY="68630" custRadScaleRad="105694" custRadScaleInc="35254">
        <dgm:presLayoutVars>
          <dgm:bulletEnabled val="1"/>
        </dgm:presLayoutVars>
      </dgm:prSet>
      <dgm:spPr>
        <a:prstGeom prst="flowChartSummingJunction">
          <a:avLst/>
        </a:prstGeom>
      </dgm:spPr>
    </dgm:pt>
    <dgm:pt modelId="{02031512-783C-4645-A6EB-75BAFAD8D59F}" type="pres">
      <dgm:prSet presAssocID="{6E2678FC-EE04-4A3D-AA32-69428BE406C9}" presName="Name9" presStyleLbl="parChTrans1D2" presStyleIdx="2" presStyleCnt="10"/>
      <dgm:spPr/>
    </dgm:pt>
    <dgm:pt modelId="{A7529F68-0C09-44D7-A1B6-B0788D0A2357}" type="pres">
      <dgm:prSet presAssocID="{6E2678FC-EE04-4A3D-AA32-69428BE406C9}" presName="connTx" presStyleLbl="parChTrans1D2" presStyleIdx="2" presStyleCnt="10"/>
      <dgm:spPr/>
    </dgm:pt>
    <dgm:pt modelId="{DF2482C1-7D06-4223-BA7C-C55041E0A246}" type="pres">
      <dgm:prSet presAssocID="{9D8B6FD4-1CF9-4316-96F3-DDC968484BFF}" presName="node" presStyleLbl="node1" presStyleIdx="2" presStyleCnt="10" custScaleX="144981" custScaleY="68488">
        <dgm:presLayoutVars>
          <dgm:bulletEnabled val="1"/>
        </dgm:presLayoutVars>
      </dgm:prSet>
      <dgm:spPr/>
    </dgm:pt>
    <dgm:pt modelId="{6A5CE942-48DF-4396-9091-81C56049F85A}" type="pres">
      <dgm:prSet presAssocID="{7D1E7C1F-2738-4619-9A4C-2E44D0E427A7}" presName="Name9" presStyleLbl="parChTrans1D2" presStyleIdx="3" presStyleCnt="10"/>
      <dgm:spPr>
        <a:prstGeom prst="flowChartSummingJunction">
          <a:avLst/>
        </a:prstGeom>
      </dgm:spPr>
    </dgm:pt>
    <dgm:pt modelId="{D97ACE62-EB82-499C-8C9E-D4434A7D0677}" type="pres">
      <dgm:prSet presAssocID="{7D1E7C1F-2738-4619-9A4C-2E44D0E427A7}" presName="connTx" presStyleLbl="parChTrans1D2" presStyleIdx="3" presStyleCnt="10"/>
      <dgm:spPr/>
    </dgm:pt>
    <dgm:pt modelId="{FFA22558-B801-4CD6-9A48-AF60A8CC4D2A}" type="pres">
      <dgm:prSet presAssocID="{42A1D7A2-B38E-4B71-ACD0-AEF8A22AC46D}" presName="node" presStyleLbl="node1" presStyleIdx="3" presStyleCnt="10" custScaleX="144952" custScaleY="68630" custRadScaleRad="114941" custRadScaleInc="-65112">
        <dgm:presLayoutVars>
          <dgm:bulletEnabled val="1"/>
        </dgm:presLayoutVars>
      </dgm:prSet>
      <dgm:spPr>
        <a:prstGeom prst="flowChartSummingJunction">
          <a:avLst/>
        </a:prstGeom>
      </dgm:spPr>
    </dgm:pt>
    <dgm:pt modelId="{BB3BEA6B-38B0-410B-88A1-AFE73504F149}" type="pres">
      <dgm:prSet presAssocID="{EF27C2DE-90F3-4BE6-9BDE-AF27FA2CCFCE}" presName="Name9" presStyleLbl="parChTrans1D2" presStyleIdx="4" presStyleCnt="10"/>
      <dgm:spPr>
        <a:prstGeom prst="flowChartSummingJunction">
          <a:avLst/>
        </a:prstGeom>
      </dgm:spPr>
    </dgm:pt>
    <dgm:pt modelId="{EC1788FB-DD7D-45D1-AB57-A063F30D0AF3}" type="pres">
      <dgm:prSet presAssocID="{EF27C2DE-90F3-4BE6-9BDE-AF27FA2CCFCE}" presName="connTx" presStyleLbl="parChTrans1D2" presStyleIdx="4" presStyleCnt="10"/>
      <dgm:spPr/>
    </dgm:pt>
    <dgm:pt modelId="{08F067B5-0E11-4E3D-8316-A475A3CE3E88}" type="pres">
      <dgm:prSet presAssocID="{5B4919C3-57C3-4187-836A-8540D97734DB}" presName="node" presStyleLbl="node1" presStyleIdx="4" presStyleCnt="10" custScaleX="160102" custScaleY="68630" custRadScaleRad="119700" custRadScaleInc="-104810">
        <dgm:presLayoutVars>
          <dgm:bulletEnabled val="1"/>
        </dgm:presLayoutVars>
      </dgm:prSet>
      <dgm:spPr>
        <a:prstGeom prst="flowChartSummingJunction">
          <a:avLst/>
        </a:prstGeom>
      </dgm:spPr>
    </dgm:pt>
    <dgm:pt modelId="{7A42525C-8A34-429C-AAB1-5D4A2324DA67}" type="pres">
      <dgm:prSet presAssocID="{511A599D-E2F0-454D-BDEF-5DBD018FF728}" presName="Name9" presStyleLbl="parChTrans1D2" presStyleIdx="5" presStyleCnt="10"/>
      <dgm:spPr>
        <a:prstGeom prst="flowChartSummingJunction">
          <a:avLst/>
        </a:prstGeom>
      </dgm:spPr>
    </dgm:pt>
    <dgm:pt modelId="{CAB80A1F-1780-417D-B0A5-9A3508179581}" type="pres">
      <dgm:prSet presAssocID="{511A599D-E2F0-454D-BDEF-5DBD018FF728}" presName="connTx" presStyleLbl="parChTrans1D2" presStyleIdx="5" presStyleCnt="10"/>
      <dgm:spPr/>
    </dgm:pt>
    <dgm:pt modelId="{658B8552-8996-44D4-B704-6D5ABD7F5619}" type="pres">
      <dgm:prSet presAssocID="{293FAE58-466D-48AA-AC71-2D361F0D2E76}" presName="node" presStyleLbl="node1" presStyleIdx="5" presStyleCnt="10" custScaleX="144952" custScaleY="68630" custRadScaleRad="102777" custRadScaleInc="-39299">
        <dgm:presLayoutVars>
          <dgm:bulletEnabled val="1"/>
        </dgm:presLayoutVars>
      </dgm:prSet>
      <dgm:spPr>
        <a:prstGeom prst="flowChartSummingJunction">
          <a:avLst/>
        </a:prstGeom>
      </dgm:spPr>
    </dgm:pt>
    <dgm:pt modelId="{3C8B646E-5A56-4F37-8252-471F1184D9FD}" type="pres">
      <dgm:prSet presAssocID="{FD35911C-E8CA-429D-A604-B05679FECA3E}" presName="Name9" presStyleLbl="parChTrans1D2" presStyleIdx="6" presStyleCnt="10"/>
      <dgm:spPr>
        <a:prstGeom prst="flowChartSummingJunction">
          <a:avLst/>
        </a:prstGeom>
      </dgm:spPr>
    </dgm:pt>
    <dgm:pt modelId="{D4931F64-B25B-4F2D-AA1E-67D80B8E427B}" type="pres">
      <dgm:prSet presAssocID="{FD35911C-E8CA-429D-A604-B05679FECA3E}" presName="connTx" presStyleLbl="parChTrans1D2" presStyleIdx="6" presStyleCnt="10"/>
      <dgm:spPr/>
    </dgm:pt>
    <dgm:pt modelId="{2179234A-BA09-479E-A535-7292B47D0B21}" type="pres">
      <dgm:prSet presAssocID="{6695E7A4-4CF6-4273-9631-3635BDA16F15}" presName="node" presStyleLbl="node1" presStyleIdx="6" presStyleCnt="10" custScaleX="144952" custScaleY="68630" custRadScaleRad="97089" custRadScaleInc="13347">
        <dgm:presLayoutVars>
          <dgm:bulletEnabled val="1"/>
        </dgm:presLayoutVars>
      </dgm:prSet>
      <dgm:spPr/>
    </dgm:pt>
    <dgm:pt modelId="{A3D6C39B-2BFC-46DA-B77E-FC4F7C5B664B}" type="pres">
      <dgm:prSet presAssocID="{FE469A1B-25A6-4D7A-B462-6C2F79EE6699}" presName="Name9" presStyleLbl="parChTrans1D2" presStyleIdx="7" presStyleCnt="10"/>
      <dgm:spPr>
        <a:prstGeom prst="flowChartSummingJunction">
          <a:avLst/>
        </a:prstGeom>
      </dgm:spPr>
    </dgm:pt>
    <dgm:pt modelId="{4B368613-B190-4AA2-997A-EBB7D06C8BB2}" type="pres">
      <dgm:prSet presAssocID="{FE469A1B-25A6-4D7A-B462-6C2F79EE6699}" presName="connTx" presStyleLbl="parChTrans1D2" presStyleIdx="7" presStyleCnt="10"/>
      <dgm:spPr/>
    </dgm:pt>
    <dgm:pt modelId="{EF04919D-66B7-410F-85B3-1FEA074ECE79}" type="pres">
      <dgm:prSet presAssocID="{FA2FBC09-9616-4E50-B673-B15E4BF9D797}" presName="node" presStyleLbl="node1" presStyleIdx="7" presStyleCnt="10" custScaleX="144895" custScaleY="68491" custRadScaleRad="113561" custRadScaleInc="3313">
        <dgm:presLayoutVars>
          <dgm:bulletEnabled val="1"/>
        </dgm:presLayoutVars>
      </dgm:prSet>
      <dgm:spPr>
        <a:prstGeom prst="flowChartSummingJunction">
          <a:avLst/>
        </a:prstGeom>
      </dgm:spPr>
    </dgm:pt>
    <dgm:pt modelId="{406553ED-322F-4EB5-B705-E9DD37DB7FA3}" type="pres">
      <dgm:prSet presAssocID="{6E94D691-8732-4FFB-889C-AD9442137A2D}" presName="Name9" presStyleLbl="parChTrans1D2" presStyleIdx="8" presStyleCnt="10"/>
      <dgm:spPr>
        <a:prstGeom prst="flowChartSummingJunction">
          <a:avLst/>
        </a:prstGeom>
      </dgm:spPr>
    </dgm:pt>
    <dgm:pt modelId="{81842B18-CFCA-4DCE-BB0B-6777F29AD04B}" type="pres">
      <dgm:prSet presAssocID="{6E94D691-8732-4FFB-889C-AD9442137A2D}" presName="connTx" presStyleLbl="parChTrans1D2" presStyleIdx="8" presStyleCnt="10"/>
      <dgm:spPr/>
    </dgm:pt>
    <dgm:pt modelId="{5B8C23E4-51DD-4EDB-BB0A-71C00EF4BA54}" type="pres">
      <dgm:prSet presAssocID="{27E4FBBB-04EA-46F7-B0D5-D43E726961B5}" presName="node" presStyleLbl="node1" presStyleIdx="8" presStyleCnt="10" custScaleX="144952" custScaleY="68630" custRadScaleRad="101573" custRadScaleInc="-27355">
        <dgm:presLayoutVars>
          <dgm:bulletEnabled val="1"/>
        </dgm:presLayoutVars>
      </dgm:prSet>
      <dgm:spPr/>
    </dgm:pt>
    <dgm:pt modelId="{2643D5C8-7B40-4340-AB1A-5DD4530879EE}" type="pres">
      <dgm:prSet presAssocID="{9A3EF8AC-7DBB-4436-9511-36837A6A9A03}" presName="Name9" presStyleLbl="parChTrans1D2" presStyleIdx="9" presStyleCnt="10"/>
      <dgm:spPr>
        <a:prstGeom prst="flowChartSummingJunction">
          <a:avLst/>
        </a:prstGeom>
      </dgm:spPr>
    </dgm:pt>
    <dgm:pt modelId="{04AC279B-1641-42B2-AEBB-0AEEEDC7890F}" type="pres">
      <dgm:prSet presAssocID="{9A3EF8AC-7DBB-4436-9511-36837A6A9A03}" presName="connTx" presStyleLbl="parChTrans1D2" presStyleIdx="9" presStyleCnt="10"/>
      <dgm:spPr/>
    </dgm:pt>
    <dgm:pt modelId="{59F67AFF-A8E9-4F6B-B147-301F62C68A29}" type="pres">
      <dgm:prSet presAssocID="{84E428AE-A317-41BC-A00B-55945258EFF0}" presName="node" presStyleLbl="node1" presStyleIdx="9" presStyleCnt="10" custScaleX="145086" custScaleY="68758" custRadScaleRad="94875" custRadScaleInc="-14753">
        <dgm:presLayoutVars>
          <dgm:bulletEnabled val="1"/>
        </dgm:presLayoutVars>
      </dgm:prSet>
      <dgm:spPr>
        <a:prstGeom prst="flowChartSummingJunction">
          <a:avLst/>
        </a:prstGeom>
      </dgm:spPr>
    </dgm:pt>
  </dgm:ptLst>
  <dgm:cxnLst>
    <dgm:cxn modelId="{F92DD109-A34E-4632-8CE1-35F35FF3DB4F}" type="presOf" srcId="{F8E0A354-1E93-4F9D-8FEE-F7F7079DB24D}" destId="{E7EC5335-77BF-4283-8C96-C3FE174216D0}" srcOrd="0" destOrd="0" presId="urn:microsoft.com/office/officeart/2005/8/layout/radial1"/>
    <dgm:cxn modelId="{5A4DDB0B-6D34-453A-8EFF-31EFC6AACAC6}" type="presOf" srcId="{78D00A0D-B285-41F6-9CD8-40F0ED6CDB3B}" destId="{CBD6B766-F76A-4B58-8DB4-747CAAFEA72A}" srcOrd="0" destOrd="0" presId="urn:microsoft.com/office/officeart/2005/8/layout/radial1"/>
    <dgm:cxn modelId="{40C1440E-62D5-4411-8CD0-78EA7CCB0010}" type="presOf" srcId="{EAA1B9E3-3B68-4FA0-A136-5B24F487C181}" destId="{4D95557E-1734-411C-82F4-1F059EAD174C}" srcOrd="0" destOrd="0" presId="urn:microsoft.com/office/officeart/2005/8/layout/radial1"/>
    <dgm:cxn modelId="{42DC7220-2361-4242-A760-D9252682D0BF}" type="presOf" srcId="{6E94D691-8732-4FFB-889C-AD9442137A2D}" destId="{406553ED-322F-4EB5-B705-E9DD37DB7FA3}" srcOrd="0" destOrd="0" presId="urn:microsoft.com/office/officeart/2005/8/layout/radial1"/>
    <dgm:cxn modelId="{E6CC9627-F530-40C7-B80F-DADA730106DD}" type="presOf" srcId="{7D1E7C1F-2738-4619-9A4C-2E44D0E427A7}" destId="{D97ACE62-EB82-499C-8C9E-D4434A7D0677}" srcOrd="1" destOrd="0" presId="urn:microsoft.com/office/officeart/2005/8/layout/radial1"/>
    <dgm:cxn modelId="{E10FCA28-6E6A-4F39-A9A7-7E1F8292AD5D}" type="presOf" srcId="{FA2FBC09-9616-4E50-B673-B15E4BF9D797}" destId="{EF04919D-66B7-410F-85B3-1FEA074ECE79}" srcOrd="0" destOrd="0" presId="urn:microsoft.com/office/officeart/2005/8/layout/radial1"/>
    <dgm:cxn modelId="{CE76532B-ECCA-4BCE-BCC3-B65F45D9D820}" type="presOf" srcId="{9B86AB4A-28E8-418E-A2AC-361F09773F36}" destId="{07FC0A0D-D426-409A-A635-5BD392F5930F}" srcOrd="0" destOrd="0" presId="urn:microsoft.com/office/officeart/2005/8/layout/radial1"/>
    <dgm:cxn modelId="{CAE9B730-745B-4D99-A43E-BE92FD0B5D42}" type="presOf" srcId="{EF27C2DE-90F3-4BE6-9BDE-AF27FA2CCFCE}" destId="{BB3BEA6B-38B0-410B-88A1-AFE73504F149}" srcOrd="0" destOrd="0" presId="urn:microsoft.com/office/officeart/2005/8/layout/radial1"/>
    <dgm:cxn modelId="{C4F3BD34-D8F4-4555-A236-BC170426DD74}" type="presOf" srcId="{FE469A1B-25A6-4D7A-B462-6C2F79EE6699}" destId="{A3D6C39B-2BFC-46DA-B77E-FC4F7C5B664B}" srcOrd="0" destOrd="0" presId="urn:microsoft.com/office/officeart/2005/8/layout/radial1"/>
    <dgm:cxn modelId="{7A0F6839-6EA6-4271-BA73-6F1CED529FFC}" type="presOf" srcId="{5B4919C3-57C3-4187-836A-8540D97734DB}" destId="{08F067B5-0E11-4E3D-8316-A475A3CE3E88}" srcOrd="0" destOrd="0" presId="urn:microsoft.com/office/officeart/2005/8/layout/radial1"/>
    <dgm:cxn modelId="{2D544A3D-2C3A-40FC-A41E-79E9D7BA8967}" type="presOf" srcId="{78D00A0D-B285-41F6-9CD8-40F0ED6CDB3B}" destId="{99E0BC95-1BAF-4FEE-8977-B57549E0002A}" srcOrd="1" destOrd="0" presId="urn:microsoft.com/office/officeart/2005/8/layout/radial1"/>
    <dgm:cxn modelId="{73C56B41-35F8-4DE4-94CE-6CBBBCC1A9C9}" type="presOf" srcId="{9A3EF8AC-7DBB-4436-9511-36837A6A9A03}" destId="{04AC279B-1641-42B2-AEBB-0AEEEDC7890F}" srcOrd="1" destOrd="0" presId="urn:microsoft.com/office/officeart/2005/8/layout/radial1"/>
    <dgm:cxn modelId="{2914F549-59CD-40D8-8A7F-BD784FBFFC45}" srcId="{3A684181-59B8-4F11-97AD-CC6E2560EC15}" destId="{F8E0A354-1E93-4F9D-8FEE-F7F7079DB24D}" srcOrd="0" destOrd="0" parTransId="{DB28574F-2BD5-413B-9934-FE6359DD8E85}" sibTransId="{2FE0961B-AC58-4269-BC6C-1435D7CD4F28}"/>
    <dgm:cxn modelId="{AE211B4B-D4ED-49D8-B848-3C8F49860752}" type="presOf" srcId="{84E428AE-A317-41BC-A00B-55945258EFF0}" destId="{59F67AFF-A8E9-4F6B-B147-301F62C68A29}" srcOrd="0" destOrd="0" presId="urn:microsoft.com/office/officeart/2005/8/layout/radial1"/>
    <dgm:cxn modelId="{12FA846B-464D-446F-BA6C-45ED3B63DB5D}" srcId="{F8E0A354-1E93-4F9D-8FEE-F7F7079DB24D}" destId="{293FAE58-466D-48AA-AC71-2D361F0D2E76}" srcOrd="5" destOrd="0" parTransId="{511A599D-E2F0-454D-BDEF-5DBD018FF728}" sibTransId="{99E1D11B-F534-4311-8045-5D854F4ACA4B}"/>
    <dgm:cxn modelId="{7BCBA86B-5087-47C1-AF86-AB6561162485}" type="presOf" srcId="{9B86AB4A-28E8-418E-A2AC-361F09773F36}" destId="{9870D753-7885-4E81-87A4-5E2D80CBFE98}" srcOrd="1" destOrd="0" presId="urn:microsoft.com/office/officeart/2005/8/layout/radial1"/>
    <dgm:cxn modelId="{5B120251-D535-4C60-9970-C2D77C7C7355}" type="presOf" srcId="{42A1D7A2-B38E-4B71-ACD0-AEF8A22AC46D}" destId="{FFA22558-B801-4CD6-9A48-AF60A8CC4D2A}" srcOrd="0" destOrd="0" presId="urn:microsoft.com/office/officeart/2005/8/layout/radial1"/>
    <dgm:cxn modelId="{A97DCF71-A742-460C-9205-0CB05F624A18}" srcId="{F8E0A354-1E93-4F9D-8FEE-F7F7079DB24D}" destId="{27E4FBBB-04EA-46F7-B0D5-D43E726961B5}" srcOrd="8" destOrd="0" parTransId="{6E94D691-8732-4FFB-889C-AD9442137A2D}" sibTransId="{0394F068-F276-4CDF-97BE-B98B60ACCDF1}"/>
    <dgm:cxn modelId="{45E79D52-F2DD-4CC9-B35F-FC5A0E62D9BD}" srcId="{F8E0A354-1E93-4F9D-8FEE-F7F7079DB24D}" destId="{FA2FBC09-9616-4E50-B673-B15E4BF9D797}" srcOrd="7" destOrd="0" parTransId="{FE469A1B-25A6-4D7A-B462-6C2F79EE6699}" sibTransId="{3933069F-4DA2-41ED-8025-D620A140D9E0}"/>
    <dgm:cxn modelId="{A8D6A179-896F-462F-A21A-7CDAF864AEF3}" type="presOf" srcId="{FD35911C-E8CA-429D-A604-B05679FECA3E}" destId="{3C8B646E-5A56-4F37-8252-471F1184D9FD}" srcOrd="0" destOrd="0" presId="urn:microsoft.com/office/officeart/2005/8/layout/radial1"/>
    <dgm:cxn modelId="{9DB3E88A-D7BA-4A3E-A6ED-80536687D83D}" srcId="{F8E0A354-1E93-4F9D-8FEE-F7F7079DB24D}" destId="{F3207376-3AF5-4E84-932B-60508B7321F9}" srcOrd="1" destOrd="0" parTransId="{9B86AB4A-28E8-418E-A2AC-361F09773F36}" sibTransId="{BF3E0D2B-E928-4D34-87C7-8BE2501D56EA}"/>
    <dgm:cxn modelId="{F1A26292-BB03-4504-8340-D57AEF083968}" srcId="{F8E0A354-1E93-4F9D-8FEE-F7F7079DB24D}" destId="{6695E7A4-4CF6-4273-9631-3635BDA16F15}" srcOrd="6" destOrd="0" parTransId="{FD35911C-E8CA-429D-A604-B05679FECA3E}" sibTransId="{7AA02D88-606E-4EE2-A67A-E91852D003C0}"/>
    <dgm:cxn modelId="{1660CC92-762F-455F-A71E-EB2873EA27F8}" type="presOf" srcId="{293FAE58-466D-48AA-AC71-2D361F0D2E76}" destId="{658B8552-8996-44D4-B704-6D5ABD7F5619}" srcOrd="0" destOrd="0" presId="urn:microsoft.com/office/officeart/2005/8/layout/radial1"/>
    <dgm:cxn modelId="{FA507596-1314-4F03-9BF2-95CB91031D9C}" type="presOf" srcId="{7D1E7C1F-2738-4619-9A4C-2E44D0E427A7}" destId="{6A5CE942-48DF-4396-9091-81C56049F85A}" srcOrd="0" destOrd="0" presId="urn:microsoft.com/office/officeart/2005/8/layout/radial1"/>
    <dgm:cxn modelId="{CFA13B9B-0F79-4628-922C-78FD283535A3}" type="presOf" srcId="{6695E7A4-4CF6-4273-9631-3635BDA16F15}" destId="{2179234A-BA09-479E-A535-7292B47D0B21}" srcOrd="0" destOrd="0" presId="urn:microsoft.com/office/officeart/2005/8/layout/radial1"/>
    <dgm:cxn modelId="{F7881FA5-BCB1-4558-8B56-53E1F801E25D}" type="presOf" srcId="{3A684181-59B8-4F11-97AD-CC6E2560EC15}" destId="{BE6B4350-3BFD-45F3-8A9E-FC4B34F559B9}" srcOrd="0" destOrd="0" presId="urn:microsoft.com/office/officeart/2005/8/layout/radial1"/>
    <dgm:cxn modelId="{9ADFC7A6-19CE-49B1-B9AF-7A9872836F59}" type="presOf" srcId="{27E4FBBB-04EA-46F7-B0D5-D43E726961B5}" destId="{5B8C23E4-51DD-4EDB-BB0A-71C00EF4BA54}" srcOrd="0" destOrd="0" presId="urn:microsoft.com/office/officeart/2005/8/layout/radial1"/>
    <dgm:cxn modelId="{E2276CB0-5311-4587-BFAD-C0FA6532CE57}" type="presOf" srcId="{6E2678FC-EE04-4A3D-AA32-69428BE406C9}" destId="{A7529F68-0C09-44D7-A1B6-B0788D0A2357}" srcOrd="1" destOrd="0" presId="urn:microsoft.com/office/officeart/2005/8/layout/radial1"/>
    <dgm:cxn modelId="{6F567AB8-A68E-40B0-90C7-F5CEDFACEC2F}" type="presOf" srcId="{9D8B6FD4-1CF9-4316-96F3-DDC968484BFF}" destId="{DF2482C1-7D06-4223-BA7C-C55041E0A246}" srcOrd="0" destOrd="0" presId="urn:microsoft.com/office/officeart/2005/8/layout/radial1"/>
    <dgm:cxn modelId="{7144C7BF-876B-4B39-97E3-CAB1A95B543D}" type="presOf" srcId="{F3207376-3AF5-4E84-932B-60508B7321F9}" destId="{BF303A98-9A0F-4DB8-A6E9-CE6BD449421D}" srcOrd="0" destOrd="0" presId="urn:microsoft.com/office/officeart/2005/8/layout/radial1"/>
    <dgm:cxn modelId="{9120EABF-3D45-42B7-9234-29B8E044DCB9}" type="presOf" srcId="{511A599D-E2F0-454D-BDEF-5DBD018FF728}" destId="{CAB80A1F-1780-417D-B0A5-9A3508179581}" srcOrd="1" destOrd="0" presId="urn:microsoft.com/office/officeart/2005/8/layout/radial1"/>
    <dgm:cxn modelId="{726232C1-FA8B-4290-BA92-3F07EFDC7DE8}" srcId="{F8E0A354-1E93-4F9D-8FEE-F7F7079DB24D}" destId="{5B4919C3-57C3-4187-836A-8540D97734DB}" srcOrd="4" destOrd="0" parTransId="{EF27C2DE-90F3-4BE6-9BDE-AF27FA2CCFCE}" sibTransId="{6FE1A63E-8356-4014-B3A0-2E0C669B2389}"/>
    <dgm:cxn modelId="{770A76C8-3CD7-4429-A627-39FBCDF19125}" srcId="{F8E0A354-1E93-4F9D-8FEE-F7F7079DB24D}" destId="{42A1D7A2-B38E-4B71-ACD0-AEF8A22AC46D}" srcOrd="3" destOrd="0" parTransId="{7D1E7C1F-2738-4619-9A4C-2E44D0E427A7}" sibTransId="{7B619674-F276-4D71-90EE-229765191A07}"/>
    <dgm:cxn modelId="{FCEF32D2-A8A4-4654-B4A7-5E9AE167BA6F}" type="presOf" srcId="{511A599D-E2F0-454D-BDEF-5DBD018FF728}" destId="{7A42525C-8A34-429C-AAB1-5D4A2324DA67}" srcOrd="0" destOrd="0" presId="urn:microsoft.com/office/officeart/2005/8/layout/radial1"/>
    <dgm:cxn modelId="{195B8ED2-BE29-4BD7-8335-DB49CCF0E325}" srcId="{F8E0A354-1E93-4F9D-8FEE-F7F7079DB24D}" destId="{EAA1B9E3-3B68-4FA0-A136-5B24F487C181}" srcOrd="0" destOrd="0" parTransId="{78D00A0D-B285-41F6-9CD8-40F0ED6CDB3B}" sibTransId="{03391ADD-580C-4717-B36B-CD1D80DA3521}"/>
    <dgm:cxn modelId="{76B4B0D4-F618-4FA7-8282-5CEED2281AD2}" srcId="{F8E0A354-1E93-4F9D-8FEE-F7F7079DB24D}" destId="{9D8B6FD4-1CF9-4316-96F3-DDC968484BFF}" srcOrd="2" destOrd="0" parTransId="{6E2678FC-EE04-4A3D-AA32-69428BE406C9}" sibTransId="{8F8E0037-02C0-45B8-A622-2B4A110237CF}"/>
    <dgm:cxn modelId="{CA065FD6-407F-4A3B-8D2A-DB0FE11E56BF}" type="presOf" srcId="{6E2678FC-EE04-4A3D-AA32-69428BE406C9}" destId="{02031512-783C-4645-A6EB-75BAFAD8D59F}" srcOrd="0" destOrd="0" presId="urn:microsoft.com/office/officeart/2005/8/layout/radial1"/>
    <dgm:cxn modelId="{A74D07D8-FE17-4E28-8687-91408BD6F359}" type="presOf" srcId="{6E94D691-8732-4FFB-889C-AD9442137A2D}" destId="{81842B18-CFCA-4DCE-BB0B-6777F29AD04B}" srcOrd="1" destOrd="0" presId="urn:microsoft.com/office/officeart/2005/8/layout/radial1"/>
    <dgm:cxn modelId="{8510E5E8-58D8-49F2-800F-82E201219A36}" srcId="{F8E0A354-1E93-4F9D-8FEE-F7F7079DB24D}" destId="{84E428AE-A317-41BC-A00B-55945258EFF0}" srcOrd="9" destOrd="0" parTransId="{9A3EF8AC-7DBB-4436-9511-36837A6A9A03}" sibTransId="{3EEAB00F-448B-458E-B6A6-3A5210626DB8}"/>
    <dgm:cxn modelId="{29C3A4EF-49D7-4BEF-8643-947A14C981CB}" type="presOf" srcId="{FE469A1B-25A6-4D7A-B462-6C2F79EE6699}" destId="{4B368613-B190-4AA2-997A-EBB7D06C8BB2}" srcOrd="1" destOrd="0" presId="urn:microsoft.com/office/officeart/2005/8/layout/radial1"/>
    <dgm:cxn modelId="{67BC30F2-63E7-4124-BA02-9FE71533E320}" type="presOf" srcId="{EF27C2DE-90F3-4BE6-9BDE-AF27FA2CCFCE}" destId="{EC1788FB-DD7D-45D1-AB57-A063F30D0AF3}" srcOrd="1" destOrd="0" presId="urn:microsoft.com/office/officeart/2005/8/layout/radial1"/>
    <dgm:cxn modelId="{2F2AE6F3-0C59-4927-B143-E36DF05B3B06}" type="presOf" srcId="{9A3EF8AC-7DBB-4436-9511-36837A6A9A03}" destId="{2643D5C8-7B40-4340-AB1A-5DD4530879EE}" srcOrd="0" destOrd="0" presId="urn:microsoft.com/office/officeart/2005/8/layout/radial1"/>
    <dgm:cxn modelId="{49B978F7-5036-4F46-8165-619499601CD9}" type="presOf" srcId="{FD35911C-E8CA-429D-A604-B05679FECA3E}" destId="{D4931F64-B25B-4F2D-AA1E-67D80B8E427B}" srcOrd="1" destOrd="0" presId="urn:microsoft.com/office/officeart/2005/8/layout/radial1"/>
    <dgm:cxn modelId="{CBC71107-0CBB-4C55-B185-19A5CF454C8E}" type="presParOf" srcId="{BE6B4350-3BFD-45F3-8A9E-FC4B34F559B9}" destId="{E7EC5335-77BF-4283-8C96-C3FE174216D0}" srcOrd="0" destOrd="0" presId="urn:microsoft.com/office/officeart/2005/8/layout/radial1"/>
    <dgm:cxn modelId="{7B698CA9-D0E4-41F3-A1E2-09062FBE3651}" type="presParOf" srcId="{BE6B4350-3BFD-45F3-8A9E-FC4B34F559B9}" destId="{CBD6B766-F76A-4B58-8DB4-747CAAFEA72A}" srcOrd="1" destOrd="0" presId="urn:microsoft.com/office/officeart/2005/8/layout/radial1"/>
    <dgm:cxn modelId="{C70AC44A-947B-4DDF-97AA-55C6CEC5F097}" type="presParOf" srcId="{CBD6B766-F76A-4B58-8DB4-747CAAFEA72A}" destId="{99E0BC95-1BAF-4FEE-8977-B57549E0002A}" srcOrd="0" destOrd="0" presId="urn:microsoft.com/office/officeart/2005/8/layout/radial1"/>
    <dgm:cxn modelId="{0585992B-C39C-415D-8973-3A69D2439700}" type="presParOf" srcId="{BE6B4350-3BFD-45F3-8A9E-FC4B34F559B9}" destId="{4D95557E-1734-411C-82F4-1F059EAD174C}" srcOrd="2" destOrd="0" presId="urn:microsoft.com/office/officeart/2005/8/layout/radial1"/>
    <dgm:cxn modelId="{4EFF404B-34BE-4D3D-85E6-A4DD7419EB47}" type="presParOf" srcId="{BE6B4350-3BFD-45F3-8A9E-FC4B34F559B9}" destId="{07FC0A0D-D426-409A-A635-5BD392F5930F}" srcOrd="3" destOrd="0" presId="urn:microsoft.com/office/officeart/2005/8/layout/radial1"/>
    <dgm:cxn modelId="{8A07B236-663D-446D-A0F2-5A613ABB77FD}" type="presParOf" srcId="{07FC0A0D-D426-409A-A635-5BD392F5930F}" destId="{9870D753-7885-4E81-87A4-5E2D80CBFE98}" srcOrd="0" destOrd="0" presId="urn:microsoft.com/office/officeart/2005/8/layout/radial1"/>
    <dgm:cxn modelId="{91BE6536-5F13-46C7-9325-076AC7BED8E7}" type="presParOf" srcId="{BE6B4350-3BFD-45F3-8A9E-FC4B34F559B9}" destId="{BF303A98-9A0F-4DB8-A6E9-CE6BD449421D}" srcOrd="4" destOrd="0" presId="urn:microsoft.com/office/officeart/2005/8/layout/radial1"/>
    <dgm:cxn modelId="{0A5BC065-B48D-4848-A8CC-88C5210ABFF3}" type="presParOf" srcId="{BE6B4350-3BFD-45F3-8A9E-FC4B34F559B9}" destId="{02031512-783C-4645-A6EB-75BAFAD8D59F}" srcOrd="5" destOrd="0" presId="urn:microsoft.com/office/officeart/2005/8/layout/radial1"/>
    <dgm:cxn modelId="{06E1E9AC-4D7C-40E9-B7B7-F51DD441491A}" type="presParOf" srcId="{02031512-783C-4645-A6EB-75BAFAD8D59F}" destId="{A7529F68-0C09-44D7-A1B6-B0788D0A2357}" srcOrd="0" destOrd="0" presId="urn:microsoft.com/office/officeart/2005/8/layout/radial1"/>
    <dgm:cxn modelId="{D7C1B4A8-F92B-45AE-8C99-D49B3E326B48}" type="presParOf" srcId="{BE6B4350-3BFD-45F3-8A9E-FC4B34F559B9}" destId="{DF2482C1-7D06-4223-BA7C-C55041E0A246}" srcOrd="6" destOrd="0" presId="urn:microsoft.com/office/officeart/2005/8/layout/radial1"/>
    <dgm:cxn modelId="{550ACD2D-C8E2-4C87-9A7E-2C362641AA04}" type="presParOf" srcId="{BE6B4350-3BFD-45F3-8A9E-FC4B34F559B9}" destId="{6A5CE942-48DF-4396-9091-81C56049F85A}" srcOrd="7" destOrd="0" presId="urn:microsoft.com/office/officeart/2005/8/layout/radial1"/>
    <dgm:cxn modelId="{78121688-A3CC-4A1D-B8A9-AC8390E9E250}" type="presParOf" srcId="{6A5CE942-48DF-4396-9091-81C56049F85A}" destId="{D97ACE62-EB82-499C-8C9E-D4434A7D0677}" srcOrd="0" destOrd="0" presId="urn:microsoft.com/office/officeart/2005/8/layout/radial1"/>
    <dgm:cxn modelId="{6671FFFB-F9DD-427B-A78B-0E90A2CB48DF}" type="presParOf" srcId="{BE6B4350-3BFD-45F3-8A9E-FC4B34F559B9}" destId="{FFA22558-B801-4CD6-9A48-AF60A8CC4D2A}" srcOrd="8" destOrd="0" presId="urn:microsoft.com/office/officeart/2005/8/layout/radial1"/>
    <dgm:cxn modelId="{51A49610-C983-4832-A73C-6B3E246DC793}" type="presParOf" srcId="{BE6B4350-3BFD-45F3-8A9E-FC4B34F559B9}" destId="{BB3BEA6B-38B0-410B-88A1-AFE73504F149}" srcOrd="9" destOrd="0" presId="urn:microsoft.com/office/officeart/2005/8/layout/radial1"/>
    <dgm:cxn modelId="{34DCA19F-86D8-4830-A4BD-35D37F6CEB11}" type="presParOf" srcId="{BB3BEA6B-38B0-410B-88A1-AFE73504F149}" destId="{EC1788FB-DD7D-45D1-AB57-A063F30D0AF3}" srcOrd="0" destOrd="0" presId="urn:microsoft.com/office/officeart/2005/8/layout/radial1"/>
    <dgm:cxn modelId="{36F6E67A-9D31-4581-A853-9385AB8CC013}" type="presParOf" srcId="{BE6B4350-3BFD-45F3-8A9E-FC4B34F559B9}" destId="{08F067B5-0E11-4E3D-8316-A475A3CE3E88}" srcOrd="10" destOrd="0" presId="urn:microsoft.com/office/officeart/2005/8/layout/radial1"/>
    <dgm:cxn modelId="{F443A659-FBD2-4EDB-95E5-D713AB7C1374}" type="presParOf" srcId="{BE6B4350-3BFD-45F3-8A9E-FC4B34F559B9}" destId="{7A42525C-8A34-429C-AAB1-5D4A2324DA67}" srcOrd="11" destOrd="0" presId="urn:microsoft.com/office/officeart/2005/8/layout/radial1"/>
    <dgm:cxn modelId="{6ED3DA4F-A632-4A27-BB81-CF6395277459}" type="presParOf" srcId="{7A42525C-8A34-429C-AAB1-5D4A2324DA67}" destId="{CAB80A1F-1780-417D-B0A5-9A3508179581}" srcOrd="0" destOrd="0" presId="urn:microsoft.com/office/officeart/2005/8/layout/radial1"/>
    <dgm:cxn modelId="{74378556-9419-43BC-ADFF-408E76427D1B}" type="presParOf" srcId="{BE6B4350-3BFD-45F3-8A9E-FC4B34F559B9}" destId="{658B8552-8996-44D4-B704-6D5ABD7F5619}" srcOrd="12" destOrd="0" presId="urn:microsoft.com/office/officeart/2005/8/layout/radial1"/>
    <dgm:cxn modelId="{8ED8B522-5BEF-4FAB-8C19-7C4821527666}" type="presParOf" srcId="{BE6B4350-3BFD-45F3-8A9E-FC4B34F559B9}" destId="{3C8B646E-5A56-4F37-8252-471F1184D9FD}" srcOrd="13" destOrd="0" presId="urn:microsoft.com/office/officeart/2005/8/layout/radial1"/>
    <dgm:cxn modelId="{760AFAFA-DBDF-4075-911B-8A0A10115EA1}" type="presParOf" srcId="{3C8B646E-5A56-4F37-8252-471F1184D9FD}" destId="{D4931F64-B25B-4F2D-AA1E-67D80B8E427B}" srcOrd="0" destOrd="0" presId="urn:microsoft.com/office/officeart/2005/8/layout/radial1"/>
    <dgm:cxn modelId="{BAB024DB-BE38-4726-BDC0-4D2AA060A7B6}" type="presParOf" srcId="{BE6B4350-3BFD-45F3-8A9E-FC4B34F559B9}" destId="{2179234A-BA09-479E-A535-7292B47D0B21}" srcOrd="14" destOrd="0" presId="urn:microsoft.com/office/officeart/2005/8/layout/radial1"/>
    <dgm:cxn modelId="{39F5FF92-C963-47EF-975E-D5858055736C}" type="presParOf" srcId="{BE6B4350-3BFD-45F3-8A9E-FC4B34F559B9}" destId="{A3D6C39B-2BFC-46DA-B77E-FC4F7C5B664B}" srcOrd="15" destOrd="0" presId="urn:microsoft.com/office/officeart/2005/8/layout/radial1"/>
    <dgm:cxn modelId="{5350A52D-A478-4CC9-BA2D-74280474F2DD}" type="presParOf" srcId="{A3D6C39B-2BFC-46DA-B77E-FC4F7C5B664B}" destId="{4B368613-B190-4AA2-997A-EBB7D06C8BB2}" srcOrd="0" destOrd="0" presId="urn:microsoft.com/office/officeart/2005/8/layout/radial1"/>
    <dgm:cxn modelId="{6E46A329-85B4-4B9E-A4FF-AE741CB55074}" type="presParOf" srcId="{BE6B4350-3BFD-45F3-8A9E-FC4B34F559B9}" destId="{EF04919D-66B7-410F-85B3-1FEA074ECE79}" srcOrd="16" destOrd="0" presId="urn:microsoft.com/office/officeart/2005/8/layout/radial1"/>
    <dgm:cxn modelId="{37B18BBD-6432-4DC4-8647-851410309568}" type="presParOf" srcId="{BE6B4350-3BFD-45F3-8A9E-FC4B34F559B9}" destId="{406553ED-322F-4EB5-B705-E9DD37DB7FA3}" srcOrd="17" destOrd="0" presId="urn:microsoft.com/office/officeart/2005/8/layout/radial1"/>
    <dgm:cxn modelId="{0683BE78-26B8-4BA6-92FC-E422E6C7762C}" type="presParOf" srcId="{406553ED-322F-4EB5-B705-E9DD37DB7FA3}" destId="{81842B18-CFCA-4DCE-BB0B-6777F29AD04B}" srcOrd="0" destOrd="0" presId="urn:microsoft.com/office/officeart/2005/8/layout/radial1"/>
    <dgm:cxn modelId="{A0476507-AE9C-4F10-9381-92484CDD3542}" type="presParOf" srcId="{BE6B4350-3BFD-45F3-8A9E-FC4B34F559B9}" destId="{5B8C23E4-51DD-4EDB-BB0A-71C00EF4BA54}" srcOrd="18" destOrd="0" presId="urn:microsoft.com/office/officeart/2005/8/layout/radial1"/>
    <dgm:cxn modelId="{E3599A3D-8983-4419-8C7D-8DFCDE748C6F}" type="presParOf" srcId="{BE6B4350-3BFD-45F3-8A9E-FC4B34F559B9}" destId="{2643D5C8-7B40-4340-AB1A-5DD4530879EE}" srcOrd="19" destOrd="0" presId="urn:microsoft.com/office/officeart/2005/8/layout/radial1"/>
    <dgm:cxn modelId="{B1F69D10-6E4D-4FE9-B531-3420E00DFD16}" type="presParOf" srcId="{2643D5C8-7B40-4340-AB1A-5DD4530879EE}" destId="{04AC279B-1641-42B2-AEBB-0AEEEDC7890F}" srcOrd="0" destOrd="0" presId="urn:microsoft.com/office/officeart/2005/8/layout/radial1"/>
    <dgm:cxn modelId="{F439DE7B-878B-4710-85AE-AEC90A7365D3}" type="presParOf" srcId="{BE6B4350-3BFD-45F3-8A9E-FC4B34F559B9}" destId="{59F67AFF-A8E9-4F6B-B147-301F62C68A29}" srcOrd="2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3102BE-10B9-4C26-8FB2-87A9FBFC8C94}" type="doc">
      <dgm:prSet loTypeId="urn:microsoft.com/office/officeart/2005/8/layout/hierarchy3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D0C1655B-3C39-44C6-AC9A-D67D0EA1E5E2}">
      <dgm:prSet phldrT="[Text]"/>
      <dgm:spPr/>
      <dgm:t>
        <a:bodyPr/>
        <a:lstStyle/>
        <a:p>
          <a:r>
            <a:rPr lang="en-US" dirty="0"/>
            <a:t>Flight schedule</a:t>
          </a:r>
        </a:p>
      </dgm:t>
    </dgm:pt>
    <dgm:pt modelId="{C295FF47-8C3E-4618-AC9A-C28448AB76D8}" type="parTrans" cxnId="{01EB2E8C-0F71-4A22-BAE3-ED15B04B3545}">
      <dgm:prSet/>
      <dgm:spPr/>
      <dgm:t>
        <a:bodyPr/>
        <a:lstStyle/>
        <a:p>
          <a:endParaRPr lang="en-US"/>
        </a:p>
      </dgm:t>
    </dgm:pt>
    <dgm:pt modelId="{63FC094A-A669-4A95-87C1-DE1AAE359E6B}" type="sibTrans" cxnId="{01EB2E8C-0F71-4A22-BAE3-ED15B04B3545}">
      <dgm:prSet/>
      <dgm:spPr/>
      <dgm:t>
        <a:bodyPr/>
        <a:lstStyle/>
        <a:p>
          <a:endParaRPr lang="en-US"/>
        </a:p>
      </dgm:t>
    </dgm:pt>
    <dgm:pt modelId="{0D359A32-834D-47E2-81D8-736673DB40E7}">
      <dgm:prSet phldrT="[Text]"/>
      <dgm:spPr/>
      <dgm:t>
        <a:bodyPr/>
        <a:lstStyle/>
        <a:p>
          <a:r>
            <a:rPr lang="en-US" dirty="0"/>
            <a:t>Route selection</a:t>
          </a:r>
        </a:p>
      </dgm:t>
    </dgm:pt>
    <dgm:pt modelId="{B7CEB3DC-F9A0-4636-AF12-8F252FB95BF8}" type="parTrans" cxnId="{E5616ED4-A1F2-4111-93AF-79713B54D7EE}">
      <dgm:prSet/>
      <dgm:spPr/>
      <dgm:t>
        <a:bodyPr/>
        <a:lstStyle/>
        <a:p>
          <a:endParaRPr lang="en-US"/>
        </a:p>
      </dgm:t>
    </dgm:pt>
    <dgm:pt modelId="{F5A97038-8CD2-4467-BB12-AEB685067BD6}" type="sibTrans" cxnId="{E5616ED4-A1F2-4111-93AF-79713B54D7EE}">
      <dgm:prSet/>
      <dgm:spPr/>
      <dgm:t>
        <a:bodyPr/>
        <a:lstStyle/>
        <a:p>
          <a:endParaRPr lang="en-US"/>
        </a:p>
      </dgm:t>
    </dgm:pt>
    <dgm:pt modelId="{41F5A259-1805-4129-8407-042625044FB4}">
      <dgm:prSet phldrT="[Text]"/>
      <dgm:spPr/>
      <dgm:t>
        <a:bodyPr/>
        <a:lstStyle/>
        <a:p>
          <a:r>
            <a:rPr lang="en-US" dirty="0"/>
            <a:t>Schedule design</a:t>
          </a:r>
        </a:p>
      </dgm:t>
    </dgm:pt>
    <dgm:pt modelId="{6403D00E-86C2-468D-A375-9E79DC6B9768}" type="parTrans" cxnId="{FF8408D1-E3D1-426D-AB10-F377DDEC853D}">
      <dgm:prSet/>
      <dgm:spPr/>
      <dgm:t>
        <a:bodyPr/>
        <a:lstStyle/>
        <a:p>
          <a:endParaRPr lang="en-US"/>
        </a:p>
      </dgm:t>
    </dgm:pt>
    <dgm:pt modelId="{A8B31DBA-065C-4096-82CC-2DC5D9697A81}" type="sibTrans" cxnId="{FF8408D1-E3D1-426D-AB10-F377DDEC853D}">
      <dgm:prSet/>
      <dgm:spPr/>
      <dgm:t>
        <a:bodyPr/>
        <a:lstStyle/>
        <a:p>
          <a:endParaRPr lang="en-US"/>
        </a:p>
      </dgm:t>
    </dgm:pt>
    <dgm:pt modelId="{BF1A7DD8-9F59-4AA6-BB15-BDFB52D4AE9E}">
      <dgm:prSet phldrT="[Text]"/>
      <dgm:spPr/>
      <dgm:t>
        <a:bodyPr/>
        <a:lstStyle/>
        <a:p>
          <a:r>
            <a:rPr lang="en-US" dirty="0"/>
            <a:t>Aircraft assignment</a:t>
          </a:r>
        </a:p>
      </dgm:t>
    </dgm:pt>
    <dgm:pt modelId="{59939EDE-14CA-443F-827A-ED833C8C5E0F}" type="parTrans" cxnId="{BE152F18-E60B-4884-94CF-AB72E94C3C3D}">
      <dgm:prSet/>
      <dgm:spPr/>
      <dgm:t>
        <a:bodyPr/>
        <a:lstStyle/>
        <a:p>
          <a:endParaRPr lang="en-US"/>
        </a:p>
      </dgm:t>
    </dgm:pt>
    <dgm:pt modelId="{BD304B02-B82E-4760-872B-34B7F21B8A26}" type="sibTrans" cxnId="{BE152F18-E60B-4884-94CF-AB72E94C3C3D}">
      <dgm:prSet/>
      <dgm:spPr/>
      <dgm:t>
        <a:bodyPr/>
        <a:lstStyle/>
        <a:p>
          <a:endParaRPr lang="en-US"/>
        </a:p>
      </dgm:t>
    </dgm:pt>
    <dgm:pt modelId="{0305A406-6817-403C-865B-8624C4A4DE33}">
      <dgm:prSet phldrT="[Text]"/>
      <dgm:spPr/>
      <dgm:t>
        <a:bodyPr/>
        <a:lstStyle/>
        <a:p>
          <a:r>
            <a:rPr lang="sr-Latn-RS" dirty="0"/>
            <a:t>Crew pairing</a:t>
          </a:r>
          <a:endParaRPr lang="en-US" dirty="0"/>
        </a:p>
      </dgm:t>
    </dgm:pt>
    <dgm:pt modelId="{24233D18-0D89-451A-BEA8-750703847593}" type="parTrans" cxnId="{119C2D6D-A466-4444-A32F-8E8B6B9C089E}">
      <dgm:prSet/>
      <dgm:spPr/>
      <dgm:t>
        <a:bodyPr/>
        <a:lstStyle/>
        <a:p>
          <a:endParaRPr lang="en-US"/>
        </a:p>
      </dgm:t>
    </dgm:pt>
    <dgm:pt modelId="{595C6ADC-3707-4E6F-9C42-EEED75E25EDC}" type="sibTrans" cxnId="{119C2D6D-A466-4444-A32F-8E8B6B9C089E}">
      <dgm:prSet/>
      <dgm:spPr/>
      <dgm:t>
        <a:bodyPr/>
        <a:lstStyle/>
        <a:p>
          <a:endParaRPr lang="en-US"/>
        </a:p>
      </dgm:t>
    </dgm:pt>
    <dgm:pt modelId="{F780702D-1600-4732-A6F4-9A1125AE2CD8}">
      <dgm:prSet phldrT="[Text]"/>
      <dgm:spPr/>
      <dgm:t>
        <a:bodyPr/>
        <a:lstStyle/>
        <a:p>
          <a:r>
            <a:rPr lang="sr-Latn-RS" dirty="0"/>
            <a:t>Crew rostering</a:t>
          </a:r>
          <a:endParaRPr lang="en-US" dirty="0"/>
        </a:p>
      </dgm:t>
    </dgm:pt>
    <dgm:pt modelId="{76208A93-B3C7-40FE-B7A8-407497ECCC1F}" type="parTrans" cxnId="{0649FD19-F36C-4698-ADFB-73F9756461AA}">
      <dgm:prSet/>
      <dgm:spPr/>
      <dgm:t>
        <a:bodyPr/>
        <a:lstStyle/>
        <a:p>
          <a:endParaRPr lang="en-US"/>
        </a:p>
      </dgm:t>
    </dgm:pt>
    <dgm:pt modelId="{A4D3BBF6-6FC4-4C93-A869-D5309723F077}" type="sibTrans" cxnId="{0649FD19-F36C-4698-ADFB-73F9756461AA}">
      <dgm:prSet/>
      <dgm:spPr/>
      <dgm:t>
        <a:bodyPr/>
        <a:lstStyle/>
        <a:p>
          <a:endParaRPr lang="en-US"/>
        </a:p>
      </dgm:t>
    </dgm:pt>
    <dgm:pt modelId="{3044CA9C-4DB3-4D36-B37D-F1FD1E503D3C}">
      <dgm:prSet phldrT="[Text]"/>
      <dgm:spPr/>
      <dgm:t>
        <a:bodyPr/>
        <a:lstStyle/>
        <a:p>
          <a:r>
            <a:rPr lang="en-US" dirty="0"/>
            <a:t>Crew schedule</a:t>
          </a:r>
        </a:p>
      </dgm:t>
    </dgm:pt>
    <dgm:pt modelId="{5C37E1CE-2231-479A-9923-C4466BA003A8}" type="parTrans" cxnId="{C313B628-AB91-41E5-B2B8-3F4B8CB95F1B}">
      <dgm:prSet/>
      <dgm:spPr/>
      <dgm:t>
        <a:bodyPr/>
        <a:lstStyle/>
        <a:p>
          <a:endParaRPr lang="en-US"/>
        </a:p>
      </dgm:t>
    </dgm:pt>
    <dgm:pt modelId="{85272146-0E5A-4EF6-8C2F-C364AF4F6372}" type="sibTrans" cxnId="{C313B628-AB91-41E5-B2B8-3F4B8CB95F1B}">
      <dgm:prSet/>
      <dgm:spPr/>
      <dgm:t>
        <a:bodyPr/>
        <a:lstStyle/>
        <a:p>
          <a:endParaRPr lang="en-US"/>
        </a:p>
      </dgm:t>
    </dgm:pt>
    <dgm:pt modelId="{0D20A233-5BFF-456A-B0EC-2334D47F9971}">
      <dgm:prSet phldrT="[Text]"/>
      <dgm:spPr/>
      <dgm:t>
        <a:bodyPr/>
        <a:lstStyle/>
        <a:p>
          <a:r>
            <a:rPr lang="en-US" dirty="0"/>
            <a:t>Aircraft type selection</a:t>
          </a:r>
        </a:p>
      </dgm:t>
    </dgm:pt>
    <dgm:pt modelId="{4F393A11-40B3-4C81-A226-91380291FD95}" type="parTrans" cxnId="{FF035423-6433-45D1-93C0-FA058A1DDA77}">
      <dgm:prSet/>
      <dgm:spPr/>
      <dgm:t>
        <a:bodyPr/>
        <a:lstStyle/>
        <a:p>
          <a:endParaRPr lang="en-US"/>
        </a:p>
      </dgm:t>
    </dgm:pt>
    <dgm:pt modelId="{821F9B02-AF90-4FDF-961F-B7898BD38C23}" type="sibTrans" cxnId="{FF035423-6433-45D1-93C0-FA058A1DDA77}">
      <dgm:prSet/>
      <dgm:spPr/>
      <dgm:t>
        <a:bodyPr/>
        <a:lstStyle/>
        <a:p>
          <a:endParaRPr lang="en-US"/>
        </a:p>
      </dgm:t>
    </dgm:pt>
    <dgm:pt modelId="{38F32914-D164-4089-932B-2455B330977C}">
      <dgm:prSet phldrT="[Text]"/>
      <dgm:spPr/>
      <dgm:t>
        <a:bodyPr/>
        <a:lstStyle/>
        <a:p>
          <a:r>
            <a:rPr lang="en-US" dirty="0"/>
            <a:t>Aircraft routing</a:t>
          </a:r>
        </a:p>
      </dgm:t>
    </dgm:pt>
    <dgm:pt modelId="{9B60B063-88EE-4BAD-915F-A9773DB0ED07}" type="parTrans" cxnId="{73119096-E555-4FCB-8B73-00120098C9B6}">
      <dgm:prSet/>
      <dgm:spPr/>
      <dgm:t>
        <a:bodyPr/>
        <a:lstStyle/>
        <a:p>
          <a:endParaRPr lang="en-US"/>
        </a:p>
      </dgm:t>
    </dgm:pt>
    <dgm:pt modelId="{9715EBAE-E0A6-4D66-B932-662D1DEAFC93}" type="sibTrans" cxnId="{73119096-E555-4FCB-8B73-00120098C9B6}">
      <dgm:prSet/>
      <dgm:spPr/>
      <dgm:t>
        <a:bodyPr/>
        <a:lstStyle/>
        <a:p>
          <a:endParaRPr lang="en-US"/>
        </a:p>
      </dgm:t>
    </dgm:pt>
    <dgm:pt modelId="{E29AC5C4-F838-4E81-A11A-50A16CCF3DC8}" type="pres">
      <dgm:prSet presAssocID="{BB3102BE-10B9-4C26-8FB2-87A9FBFC8C9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EF39B95-2484-4F22-8B37-786ABCBFF21B}" type="pres">
      <dgm:prSet presAssocID="{D0C1655B-3C39-44C6-AC9A-D67D0EA1E5E2}" presName="root" presStyleCnt="0"/>
      <dgm:spPr/>
    </dgm:pt>
    <dgm:pt modelId="{C59799E7-7D16-4C7A-8036-2CC0A69EB057}" type="pres">
      <dgm:prSet presAssocID="{D0C1655B-3C39-44C6-AC9A-D67D0EA1E5E2}" presName="rootComposite" presStyleCnt="0"/>
      <dgm:spPr/>
    </dgm:pt>
    <dgm:pt modelId="{2B591667-F597-4BCA-BE3F-B61EFA3F6249}" type="pres">
      <dgm:prSet presAssocID="{D0C1655B-3C39-44C6-AC9A-D67D0EA1E5E2}" presName="rootText" presStyleLbl="node1" presStyleIdx="0" presStyleCnt="3"/>
      <dgm:spPr/>
    </dgm:pt>
    <dgm:pt modelId="{6352CD92-610A-45CD-8F72-0B8419FDF498}" type="pres">
      <dgm:prSet presAssocID="{D0C1655B-3C39-44C6-AC9A-D67D0EA1E5E2}" presName="rootConnector" presStyleLbl="node1" presStyleIdx="0" presStyleCnt="3"/>
      <dgm:spPr/>
    </dgm:pt>
    <dgm:pt modelId="{969EBDB5-B1C7-426B-954C-99B785429FFC}" type="pres">
      <dgm:prSet presAssocID="{D0C1655B-3C39-44C6-AC9A-D67D0EA1E5E2}" presName="childShape" presStyleCnt="0"/>
      <dgm:spPr/>
    </dgm:pt>
    <dgm:pt modelId="{55FE8AEE-FA23-4996-9C28-BF0B2803812D}" type="pres">
      <dgm:prSet presAssocID="{B7CEB3DC-F9A0-4636-AF12-8F252FB95BF8}" presName="Name13" presStyleLbl="parChTrans1D2" presStyleIdx="0" presStyleCnt="6"/>
      <dgm:spPr/>
    </dgm:pt>
    <dgm:pt modelId="{F1740EA6-E041-41F0-80AE-E5CF9DC606C8}" type="pres">
      <dgm:prSet presAssocID="{0D359A32-834D-47E2-81D8-736673DB40E7}" presName="childText" presStyleLbl="bgAcc1" presStyleIdx="0" presStyleCnt="6">
        <dgm:presLayoutVars>
          <dgm:bulletEnabled val="1"/>
        </dgm:presLayoutVars>
      </dgm:prSet>
      <dgm:spPr/>
    </dgm:pt>
    <dgm:pt modelId="{598058D3-ADCE-46D5-AFAE-0F960E46AF70}" type="pres">
      <dgm:prSet presAssocID="{6403D00E-86C2-468D-A375-9E79DC6B9768}" presName="Name13" presStyleLbl="parChTrans1D2" presStyleIdx="1" presStyleCnt="6"/>
      <dgm:spPr/>
    </dgm:pt>
    <dgm:pt modelId="{9DED0A28-A7DD-4C14-925C-457156DC65F5}" type="pres">
      <dgm:prSet presAssocID="{41F5A259-1805-4129-8407-042625044FB4}" presName="childText" presStyleLbl="bgAcc1" presStyleIdx="1" presStyleCnt="6">
        <dgm:presLayoutVars>
          <dgm:bulletEnabled val="1"/>
        </dgm:presLayoutVars>
      </dgm:prSet>
      <dgm:spPr/>
    </dgm:pt>
    <dgm:pt modelId="{66E5D234-94BF-4597-BE4D-175E32AB1A87}" type="pres">
      <dgm:prSet presAssocID="{BF1A7DD8-9F59-4AA6-BB15-BDFB52D4AE9E}" presName="root" presStyleCnt="0"/>
      <dgm:spPr/>
    </dgm:pt>
    <dgm:pt modelId="{81F092B0-0643-40D6-939D-4AF61CE13FB1}" type="pres">
      <dgm:prSet presAssocID="{BF1A7DD8-9F59-4AA6-BB15-BDFB52D4AE9E}" presName="rootComposite" presStyleCnt="0"/>
      <dgm:spPr/>
    </dgm:pt>
    <dgm:pt modelId="{010FD7B9-4C97-4169-ACB0-346B72659D31}" type="pres">
      <dgm:prSet presAssocID="{BF1A7DD8-9F59-4AA6-BB15-BDFB52D4AE9E}" presName="rootText" presStyleLbl="node1" presStyleIdx="1" presStyleCnt="3"/>
      <dgm:spPr/>
    </dgm:pt>
    <dgm:pt modelId="{A239863F-5763-43C8-AA7B-1E8BC22E50A4}" type="pres">
      <dgm:prSet presAssocID="{BF1A7DD8-9F59-4AA6-BB15-BDFB52D4AE9E}" presName="rootConnector" presStyleLbl="node1" presStyleIdx="1" presStyleCnt="3"/>
      <dgm:spPr/>
    </dgm:pt>
    <dgm:pt modelId="{3207A532-5571-4CAA-B03B-13E43AECCB1C}" type="pres">
      <dgm:prSet presAssocID="{BF1A7DD8-9F59-4AA6-BB15-BDFB52D4AE9E}" presName="childShape" presStyleCnt="0"/>
      <dgm:spPr/>
    </dgm:pt>
    <dgm:pt modelId="{3BB06352-9788-41EE-BD8D-052DD38D4289}" type="pres">
      <dgm:prSet presAssocID="{4F393A11-40B3-4C81-A226-91380291FD95}" presName="Name13" presStyleLbl="parChTrans1D2" presStyleIdx="2" presStyleCnt="6"/>
      <dgm:spPr/>
    </dgm:pt>
    <dgm:pt modelId="{FA913897-9518-4190-BB98-DF0334C24F4A}" type="pres">
      <dgm:prSet presAssocID="{0D20A233-5BFF-456A-B0EC-2334D47F9971}" presName="childText" presStyleLbl="bgAcc1" presStyleIdx="2" presStyleCnt="6">
        <dgm:presLayoutVars>
          <dgm:bulletEnabled val="1"/>
        </dgm:presLayoutVars>
      </dgm:prSet>
      <dgm:spPr/>
    </dgm:pt>
    <dgm:pt modelId="{F0926DCC-58C6-4748-9884-1E3C3B8C7682}" type="pres">
      <dgm:prSet presAssocID="{9B60B063-88EE-4BAD-915F-A9773DB0ED07}" presName="Name13" presStyleLbl="parChTrans1D2" presStyleIdx="3" presStyleCnt="6"/>
      <dgm:spPr/>
    </dgm:pt>
    <dgm:pt modelId="{9625A412-473A-484B-99BD-8C01134FE620}" type="pres">
      <dgm:prSet presAssocID="{38F32914-D164-4089-932B-2455B330977C}" presName="childText" presStyleLbl="bgAcc1" presStyleIdx="3" presStyleCnt="6">
        <dgm:presLayoutVars>
          <dgm:bulletEnabled val="1"/>
        </dgm:presLayoutVars>
      </dgm:prSet>
      <dgm:spPr/>
    </dgm:pt>
    <dgm:pt modelId="{FD8E383D-467F-41BA-B17A-C64B0C128EDE}" type="pres">
      <dgm:prSet presAssocID="{3044CA9C-4DB3-4D36-B37D-F1FD1E503D3C}" presName="root" presStyleCnt="0"/>
      <dgm:spPr/>
    </dgm:pt>
    <dgm:pt modelId="{A76F03E1-4594-4242-B540-F0570F2AAA44}" type="pres">
      <dgm:prSet presAssocID="{3044CA9C-4DB3-4D36-B37D-F1FD1E503D3C}" presName="rootComposite" presStyleCnt="0"/>
      <dgm:spPr/>
    </dgm:pt>
    <dgm:pt modelId="{067A7DF5-5ACE-460C-B892-3269B0C950C7}" type="pres">
      <dgm:prSet presAssocID="{3044CA9C-4DB3-4D36-B37D-F1FD1E503D3C}" presName="rootText" presStyleLbl="node1" presStyleIdx="2" presStyleCnt="3"/>
      <dgm:spPr/>
    </dgm:pt>
    <dgm:pt modelId="{6C0462DA-67D0-4A00-BD2C-EF2F101A642B}" type="pres">
      <dgm:prSet presAssocID="{3044CA9C-4DB3-4D36-B37D-F1FD1E503D3C}" presName="rootConnector" presStyleLbl="node1" presStyleIdx="2" presStyleCnt="3"/>
      <dgm:spPr/>
    </dgm:pt>
    <dgm:pt modelId="{8DA1769F-969E-4F0E-9F0D-08C7CB4FE89E}" type="pres">
      <dgm:prSet presAssocID="{3044CA9C-4DB3-4D36-B37D-F1FD1E503D3C}" presName="childShape" presStyleCnt="0"/>
      <dgm:spPr/>
    </dgm:pt>
    <dgm:pt modelId="{C0E7A4CD-8F89-4745-AC24-2009EA612E86}" type="pres">
      <dgm:prSet presAssocID="{24233D18-0D89-451A-BEA8-750703847593}" presName="Name13" presStyleLbl="parChTrans1D2" presStyleIdx="4" presStyleCnt="6"/>
      <dgm:spPr/>
    </dgm:pt>
    <dgm:pt modelId="{4DB7D47A-82C6-4F03-88DD-F5FF344A6FE4}" type="pres">
      <dgm:prSet presAssocID="{0305A406-6817-403C-865B-8624C4A4DE33}" presName="childText" presStyleLbl="bgAcc1" presStyleIdx="4" presStyleCnt="6">
        <dgm:presLayoutVars>
          <dgm:bulletEnabled val="1"/>
        </dgm:presLayoutVars>
      </dgm:prSet>
      <dgm:spPr/>
    </dgm:pt>
    <dgm:pt modelId="{C94DB29E-7928-419F-BA94-BC06EE060AEC}" type="pres">
      <dgm:prSet presAssocID="{76208A93-B3C7-40FE-B7A8-407497ECCC1F}" presName="Name13" presStyleLbl="parChTrans1D2" presStyleIdx="5" presStyleCnt="6"/>
      <dgm:spPr/>
    </dgm:pt>
    <dgm:pt modelId="{AEEC3C3E-8615-490A-B81F-9713DADE54FC}" type="pres">
      <dgm:prSet presAssocID="{F780702D-1600-4732-A6F4-9A1125AE2CD8}" presName="childText" presStyleLbl="bgAcc1" presStyleIdx="5" presStyleCnt="6">
        <dgm:presLayoutVars>
          <dgm:bulletEnabled val="1"/>
        </dgm:presLayoutVars>
      </dgm:prSet>
      <dgm:spPr/>
    </dgm:pt>
  </dgm:ptLst>
  <dgm:cxnLst>
    <dgm:cxn modelId="{DC91AF09-ECBC-4731-A010-BCB65D1B59F7}" type="presOf" srcId="{0D359A32-834D-47E2-81D8-736673DB40E7}" destId="{F1740EA6-E041-41F0-80AE-E5CF9DC606C8}" srcOrd="0" destOrd="0" presId="urn:microsoft.com/office/officeart/2005/8/layout/hierarchy3"/>
    <dgm:cxn modelId="{11CC7C16-0D6D-4360-ADD9-809AB9F17D97}" type="presOf" srcId="{3044CA9C-4DB3-4D36-B37D-F1FD1E503D3C}" destId="{6C0462DA-67D0-4A00-BD2C-EF2F101A642B}" srcOrd="1" destOrd="0" presId="urn:microsoft.com/office/officeart/2005/8/layout/hierarchy3"/>
    <dgm:cxn modelId="{BE152F18-E60B-4884-94CF-AB72E94C3C3D}" srcId="{BB3102BE-10B9-4C26-8FB2-87A9FBFC8C94}" destId="{BF1A7DD8-9F59-4AA6-BB15-BDFB52D4AE9E}" srcOrd="1" destOrd="0" parTransId="{59939EDE-14CA-443F-827A-ED833C8C5E0F}" sibTransId="{BD304B02-B82E-4760-872B-34B7F21B8A26}"/>
    <dgm:cxn modelId="{803DE818-A80D-46EC-91F9-717687C7870D}" type="presOf" srcId="{41F5A259-1805-4129-8407-042625044FB4}" destId="{9DED0A28-A7DD-4C14-925C-457156DC65F5}" srcOrd="0" destOrd="0" presId="urn:microsoft.com/office/officeart/2005/8/layout/hierarchy3"/>
    <dgm:cxn modelId="{0649FD19-F36C-4698-ADFB-73F9756461AA}" srcId="{3044CA9C-4DB3-4D36-B37D-F1FD1E503D3C}" destId="{F780702D-1600-4732-A6F4-9A1125AE2CD8}" srcOrd="1" destOrd="0" parTransId="{76208A93-B3C7-40FE-B7A8-407497ECCC1F}" sibTransId="{A4D3BBF6-6FC4-4C93-A869-D5309723F077}"/>
    <dgm:cxn modelId="{DD44BB1A-4D53-4846-8FF8-9991E7FA0E77}" type="presOf" srcId="{D0C1655B-3C39-44C6-AC9A-D67D0EA1E5E2}" destId="{2B591667-F597-4BCA-BE3F-B61EFA3F6249}" srcOrd="0" destOrd="0" presId="urn:microsoft.com/office/officeart/2005/8/layout/hierarchy3"/>
    <dgm:cxn modelId="{FF035423-6433-45D1-93C0-FA058A1DDA77}" srcId="{BF1A7DD8-9F59-4AA6-BB15-BDFB52D4AE9E}" destId="{0D20A233-5BFF-456A-B0EC-2334D47F9971}" srcOrd="0" destOrd="0" parTransId="{4F393A11-40B3-4C81-A226-91380291FD95}" sibTransId="{821F9B02-AF90-4FDF-961F-B7898BD38C23}"/>
    <dgm:cxn modelId="{DBAD6728-AE01-48E7-BA8A-C38DFC3C3A4D}" type="presOf" srcId="{BF1A7DD8-9F59-4AA6-BB15-BDFB52D4AE9E}" destId="{010FD7B9-4C97-4169-ACB0-346B72659D31}" srcOrd="0" destOrd="0" presId="urn:microsoft.com/office/officeart/2005/8/layout/hierarchy3"/>
    <dgm:cxn modelId="{C313B628-AB91-41E5-B2B8-3F4B8CB95F1B}" srcId="{BB3102BE-10B9-4C26-8FB2-87A9FBFC8C94}" destId="{3044CA9C-4DB3-4D36-B37D-F1FD1E503D3C}" srcOrd="2" destOrd="0" parTransId="{5C37E1CE-2231-479A-9923-C4466BA003A8}" sibTransId="{85272146-0E5A-4EF6-8C2F-C364AF4F6372}"/>
    <dgm:cxn modelId="{54816B31-BBBA-49E5-8277-D15F0C6DCB9F}" type="presOf" srcId="{BB3102BE-10B9-4C26-8FB2-87A9FBFC8C94}" destId="{E29AC5C4-F838-4E81-A11A-50A16CCF3DC8}" srcOrd="0" destOrd="0" presId="urn:microsoft.com/office/officeart/2005/8/layout/hierarchy3"/>
    <dgm:cxn modelId="{345A1D47-7EE3-4243-815C-1419010C3795}" type="presOf" srcId="{0305A406-6817-403C-865B-8624C4A4DE33}" destId="{4DB7D47A-82C6-4F03-88DD-F5FF344A6FE4}" srcOrd="0" destOrd="0" presId="urn:microsoft.com/office/officeart/2005/8/layout/hierarchy3"/>
    <dgm:cxn modelId="{119C2D6D-A466-4444-A32F-8E8B6B9C089E}" srcId="{3044CA9C-4DB3-4D36-B37D-F1FD1E503D3C}" destId="{0305A406-6817-403C-865B-8624C4A4DE33}" srcOrd="0" destOrd="0" parTransId="{24233D18-0D89-451A-BEA8-750703847593}" sibTransId="{595C6ADC-3707-4E6F-9C42-EEED75E25EDC}"/>
    <dgm:cxn modelId="{E6C7B06E-7043-41A4-8686-365EF5A99015}" type="presOf" srcId="{3044CA9C-4DB3-4D36-B37D-F1FD1E503D3C}" destId="{067A7DF5-5ACE-460C-B892-3269B0C950C7}" srcOrd="0" destOrd="0" presId="urn:microsoft.com/office/officeart/2005/8/layout/hierarchy3"/>
    <dgm:cxn modelId="{01EB2E8C-0F71-4A22-BAE3-ED15B04B3545}" srcId="{BB3102BE-10B9-4C26-8FB2-87A9FBFC8C94}" destId="{D0C1655B-3C39-44C6-AC9A-D67D0EA1E5E2}" srcOrd="0" destOrd="0" parTransId="{C295FF47-8C3E-4618-AC9A-C28448AB76D8}" sibTransId="{63FC094A-A669-4A95-87C1-DE1AAE359E6B}"/>
    <dgm:cxn modelId="{98143B8F-6829-45BD-BA4E-056DC45EDFE6}" type="presOf" srcId="{0D20A233-5BFF-456A-B0EC-2334D47F9971}" destId="{FA913897-9518-4190-BB98-DF0334C24F4A}" srcOrd="0" destOrd="0" presId="urn:microsoft.com/office/officeart/2005/8/layout/hierarchy3"/>
    <dgm:cxn modelId="{73119096-E555-4FCB-8B73-00120098C9B6}" srcId="{BF1A7DD8-9F59-4AA6-BB15-BDFB52D4AE9E}" destId="{38F32914-D164-4089-932B-2455B330977C}" srcOrd="1" destOrd="0" parTransId="{9B60B063-88EE-4BAD-915F-A9773DB0ED07}" sibTransId="{9715EBAE-E0A6-4D66-B932-662D1DEAFC93}"/>
    <dgm:cxn modelId="{675B5B9B-961A-4F47-8229-432231BF6EAD}" type="presOf" srcId="{38F32914-D164-4089-932B-2455B330977C}" destId="{9625A412-473A-484B-99BD-8C01134FE620}" srcOrd="0" destOrd="0" presId="urn:microsoft.com/office/officeart/2005/8/layout/hierarchy3"/>
    <dgm:cxn modelId="{94BE16B8-45EC-4EA3-B299-62594023C778}" type="presOf" srcId="{9B60B063-88EE-4BAD-915F-A9773DB0ED07}" destId="{F0926DCC-58C6-4748-9884-1E3C3B8C7682}" srcOrd="0" destOrd="0" presId="urn:microsoft.com/office/officeart/2005/8/layout/hierarchy3"/>
    <dgm:cxn modelId="{3A9950B9-91BF-4D08-A7F9-AA9E444E931D}" type="presOf" srcId="{D0C1655B-3C39-44C6-AC9A-D67D0EA1E5E2}" destId="{6352CD92-610A-45CD-8F72-0B8419FDF498}" srcOrd="1" destOrd="0" presId="urn:microsoft.com/office/officeart/2005/8/layout/hierarchy3"/>
    <dgm:cxn modelId="{3E8528C5-BBBA-4C1D-9C7C-38065C42716C}" type="presOf" srcId="{4F393A11-40B3-4C81-A226-91380291FD95}" destId="{3BB06352-9788-41EE-BD8D-052DD38D4289}" srcOrd="0" destOrd="0" presId="urn:microsoft.com/office/officeart/2005/8/layout/hierarchy3"/>
    <dgm:cxn modelId="{FF8408D1-E3D1-426D-AB10-F377DDEC853D}" srcId="{D0C1655B-3C39-44C6-AC9A-D67D0EA1E5E2}" destId="{41F5A259-1805-4129-8407-042625044FB4}" srcOrd="1" destOrd="0" parTransId="{6403D00E-86C2-468D-A375-9E79DC6B9768}" sibTransId="{A8B31DBA-065C-4096-82CC-2DC5D9697A81}"/>
    <dgm:cxn modelId="{E5616ED4-A1F2-4111-93AF-79713B54D7EE}" srcId="{D0C1655B-3C39-44C6-AC9A-D67D0EA1E5E2}" destId="{0D359A32-834D-47E2-81D8-736673DB40E7}" srcOrd="0" destOrd="0" parTransId="{B7CEB3DC-F9A0-4636-AF12-8F252FB95BF8}" sibTransId="{F5A97038-8CD2-4467-BB12-AEB685067BD6}"/>
    <dgm:cxn modelId="{8F3ABBD4-FF75-4000-B209-6A0675D2E4BE}" type="presOf" srcId="{B7CEB3DC-F9A0-4636-AF12-8F252FB95BF8}" destId="{55FE8AEE-FA23-4996-9C28-BF0B2803812D}" srcOrd="0" destOrd="0" presId="urn:microsoft.com/office/officeart/2005/8/layout/hierarchy3"/>
    <dgm:cxn modelId="{F88610DC-B2E7-40D7-A43D-F6903195F900}" type="presOf" srcId="{BF1A7DD8-9F59-4AA6-BB15-BDFB52D4AE9E}" destId="{A239863F-5763-43C8-AA7B-1E8BC22E50A4}" srcOrd="1" destOrd="0" presId="urn:microsoft.com/office/officeart/2005/8/layout/hierarchy3"/>
    <dgm:cxn modelId="{A162B8EE-44CE-4CCB-AAFA-373DA22DBBDB}" type="presOf" srcId="{F780702D-1600-4732-A6F4-9A1125AE2CD8}" destId="{AEEC3C3E-8615-490A-B81F-9713DADE54FC}" srcOrd="0" destOrd="0" presId="urn:microsoft.com/office/officeart/2005/8/layout/hierarchy3"/>
    <dgm:cxn modelId="{5831B6F6-2774-4BD9-9669-1AD27D0342B5}" type="presOf" srcId="{6403D00E-86C2-468D-A375-9E79DC6B9768}" destId="{598058D3-ADCE-46D5-AFAE-0F960E46AF70}" srcOrd="0" destOrd="0" presId="urn:microsoft.com/office/officeart/2005/8/layout/hierarchy3"/>
    <dgm:cxn modelId="{9624E6FA-629C-41B3-9938-A93A2F540425}" type="presOf" srcId="{76208A93-B3C7-40FE-B7A8-407497ECCC1F}" destId="{C94DB29E-7928-419F-BA94-BC06EE060AEC}" srcOrd="0" destOrd="0" presId="urn:microsoft.com/office/officeart/2005/8/layout/hierarchy3"/>
    <dgm:cxn modelId="{A1909BFE-F53C-45A8-835B-62D113AC8B42}" type="presOf" srcId="{24233D18-0D89-451A-BEA8-750703847593}" destId="{C0E7A4CD-8F89-4745-AC24-2009EA612E86}" srcOrd="0" destOrd="0" presId="urn:microsoft.com/office/officeart/2005/8/layout/hierarchy3"/>
    <dgm:cxn modelId="{23145363-7916-416B-B482-D0B62B1AD3FA}" type="presParOf" srcId="{E29AC5C4-F838-4E81-A11A-50A16CCF3DC8}" destId="{1EF39B95-2484-4F22-8B37-786ABCBFF21B}" srcOrd="0" destOrd="0" presId="urn:microsoft.com/office/officeart/2005/8/layout/hierarchy3"/>
    <dgm:cxn modelId="{F157B81A-CC59-412A-8524-E24A3604EC5C}" type="presParOf" srcId="{1EF39B95-2484-4F22-8B37-786ABCBFF21B}" destId="{C59799E7-7D16-4C7A-8036-2CC0A69EB057}" srcOrd="0" destOrd="0" presId="urn:microsoft.com/office/officeart/2005/8/layout/hierarchy3"/>
    <dgm:cxn modelId="{FFF30982-FADE-4106-A9AD-6BC603D8AB54}" type="presParOf" srcId="{C59799E7-7D16-4C7A-8036-2CC0A69EB057}" destId="{2B591667-F597-4BCA-BE3F-B61EFA3F6249}" srcOrd="0" destOrd="0" presId="urn:microsoft.com/office/officeart/2005/8/layout/hierarchy3"/>
    <dgm:cxn modelId="{025E51EA-03B1-4B4E-AFC4-7DCBAB17FC4C}" type="presParOf" srcId="{C59799E7-7D16-4C7A-8036-2CC0A69EB057}" destId="{6352CD92-610A-45CD-8F72-0B8419FDF498}" srcOrd="1" destOrd="0" presId="urn:microsoft.com/office/officeart/2005/8/layout/hierarchy3"/>
    <dgm:cxn modelId="{3084C355-5E75-403C-A993-8EEB71DE4706}" type="presParOf" srcId="{1EF39B95-2484-4F22-8B37-786ABCBFF21B}" destId="{969EBDB5-B1C7-426B-954C-99B785429FFC}" srcOrd="1" destOrd="0" presId="urn:microsoft.com/office/officeart/2005/8/layout/hierarchy3"/>
    <dgm:cxn modelId="{A40DACF9-E4D1-4A97-A312-AB16F3C016E0}" type="presParOf" srcId="{969EBDB5-B1C7-426B-954C-99B785429FFC}" destId="{55FE8AEE-FA23-4996-9C28-BF0B2803812D}" srcOrd="0" destOrd="0" presId="urn:microsoft.com/office/officeart/2005/8/layout/hierarchy3"/>
    <dgm:cxn modelId="{7FF3A73D-7B10-45A5-AE91-A5A9EE7BF631}" type="presParOf" srcId="{969EBDB5-B1C7-426B-954C-99B785429FFC}" destId="{F1740EA6-E041-41F0-80AE-E5CF9DC606C8}" srcOrd="1" destOrd="0" presId="urn:microsoft.com/office/officeart/2005/8/layout/hierarchy3"/>
    <dgm:cxn modelId="{E2DCEA47-8E93-4240-B210-02352630A657}" type="presParOf" srcId="{969EBDB5-B1C7-426B-954C-99B785429FFC}" destId="{598058D3-ADCE-46D5-AFAE-0F960E46AF70}" srcOrd="2" destOrd="0" presId="urn:microsoft.com/office/officeart/2005/8/layout/hierarchy3"/>
    <dgm:cxn modelId="{68FEC7F0-6371-48BE-9750-FEC484FE4C0C}" type="presParOf" srcId="{969EBDB5-B1C7-426B-954C-99B785429FFC}" destId="{9DED0A28-A7DD-4C14-925C-457156DC65F5}" srcOrd="3" destOrd="0" presId="urn:microsoft.com/office/officeart/2005/8/layout/hierarchy3"/>
    <dgm:cxn modelId="{3F7C4F1E-D831-4460-A2A1-46E452ADFBB8}" type="presParOf" srcId="{E29AC5C4-F838-4E81-A11A-50A16CCF3DC8}" destId="{66E5D234-94BF-4597-BE4D-175E32AB1A87}" srcOrd="1" destOrd="0" presId="urn:microsoft.com/office/officeart/2005/8/layout/hierarchy3"/>
    <dgm:cxn modelId="{7A0D383B-6D11-4B14-B456-5BAF261015D4}" type="presParOf" srcId="{66E5D234-94BF-4597-BE4D-175E32AB1A87}" destId="{81F092B0-0643-40D6-939D-4AF61CE13FB1}" srcOrd="0" destOrd="0" presId="urn:microsoft.com/office/officeart/2005/8/layout/hierarchy3"/>
    <dgm:cxn modelId="{8A538E7F-48D7-42AC-8440-4190404723CB}" type="presParOf" srcId="{81F092B0-0643-40D6-939D-4AF61CE13FB1}" destId="{010FD7B9-4C97-4169-ACB0-346B72659D31}" srcOrd="0" destOrd="0" presId="urn:microsoft.com/office/officeart/2005/8/layout/hierarchy3"/>
    <dgm:cxn modelId="{490B05CB-5A23-415E-BF61-141A5C635BA2}" type="presParOf" srcId="{81F092B0-0643-40D6-939D-4AF61CE13FB1}" destId="{A239863F-5763-43C8-AA7B-1E8BC22E50A4}" srcOrd="1" destOrd="0" presId="urn:microsoft.com/office/officeart/2005/8/layout/hierarchy3"/>
    <dgm:cxn modelId="{01612313-DA76-4AAD-91D6-F9C617F2C9B5}" type="presParOf" srcId="{66E5D234-94BF-4597-BE4D-175E32AB1A87}" destId="{3207A532-5571-4CAA-B03B-13E43AECCB1C}" srcOrd="1" destOrd="0" presId="urn:microsoft.com/office/officeart/2005/8/layout/hierarchy3"/>
    <dgm:cxn modelId="{19AB494F-D256-45B8-8CED-0E33C4077C9C}" type="presParOf" srcId="{3207A532-5571-4CAA-B03B-13E43AECCB1C}" destId="{3BB06352-9788-41EE-BD8D-052DD38D4289}" srcOrd="0" destOrd="0" presId="urn:microsoft.com/office/officeart/2005/8/layout/hierarchy3"/>
    <dgm:cxn modelId="{E06E9FE0-E5AF-46E3-9AB1-465ABAD19618}" type="presParOf" srcId="{3207A532-5571-4CAA-B03B-13E43AECCB1C}" destId="{FA913897-9518-4190-BB98-DF0334C24F4A}" srcOrd="1" destOrd="0" presId="urn:microsoft.com/office/officeart/2005/8/layout/hierarchy3"/>
    <dgm:cxn modelId="{6A28FE00-924E-449B-B280-FBFB3AD96D79}" type="presParOf" srcId="{3207A532-5571-4CAA-B03B-13E43AECCB1C}" destId="{F0926DCC-58C6-4748-9884-1E3C3B8C7682}" srcOrd="2" destOrd="0" presId="urn:microsoft.com/office/officeart/2005/8/layout/hierarchy3"/>
    <dgm:cxn modelId="{175F1DD2-A55C-47B5-BE0E-49F7948C9E3D}" type="presParOf" srcId="{3207A532-5571-4CAA-B03B-13E43AECCB1C}" destId="{9625A412-473A-484B-99BD-8C01134FE620}" srcOrd="3" destOrd="0" presId="urn:microsoft.com/office/officeart/2005/8/layout/hierarchy3"/>
    <dgm:cxn modelId="{93AF6082-6FAF-4043-BF3A-ECD032A212FB}" type="presParOf" srcId="{E29AC5C4-F838-4E81-A11A-50A16CCF3DC8}" destId="{FD8E383D-467F-41BA-B17A-C64B0C128EDE}" srcOrd="2" destOrd="0" presId="urn:microsoft.com/office/officeart/2005/8/layout/hierarchy3"/>
    <dgm:cxn modelId="{BE4B47DE-CFEA-42F3-B498-6479087CF374}" type="presParOf" srcId="{FD8E383D-467F-41BA-B17A-C64B0C128EDE}" destId="{A76F03E1-4594-4242-B540-F0570F2AAA44}" srcOrd="0" destOrd="0" presId="urn:microsoft.com/office/officeart/2005/8/layout/hierarchy3"/>
    <dgm:cxn modelId="{14C90E52-B922-497F-983A-C161C77D560B}" type="presParOf" srcId="{A76F03E1-4594-4242-B540-F0570F2AAA44}" destId="{067A7DF5-5ACE-460C-B892-3269B0C950C7}" srcOrd="0" destOrd="0" presId="urn:microsoft.com/office/officeart/2005/8/layout/hierarchy3"/>
    <dgm:cxn modelId="{242943C8-A13E-49DC-8146-05D51513BDB4}" type="presParOf" srcId="{A76F03E1-4594-4242-B540-F0570F2AAA44}" destId="{6C0462DA-67D0-4A00-BD2C-EF2F101A642B}" srcOrd="1" destOrd="0" presId="urn:microsoft.com/office/officeart/2005/8/layout/hierarchy3"/>
    <dgm:cxn modelId="{F580D4B7-0216-4C2D-96A4-C9A375629CBF}" type="presParOf" srcId="{FD8E383D-467F-41BA-B17A-C64B0C128EDE}" destId="{8DA1769F-969E-4F0E-9F0D-08C7CB4FE89E}" srcOrd="1" destOrd="0" presId="urn:microsoft.com/office/officeart/2005/8/layout/hierarchy3"/>
    <dgm:cxn modelId="{863A8EC6-B5EC-4A5C-ACA1-620E7FC9C6EB}" type="presParOf" srcId="{8DA1769F-969E-4F0E-9F0D-08C7CB4FE89E}" destId="{C0E7A4CD-8F89-4745-AC24-2009EA612E86}" srcOrd="0" destOrd="0" presId="urn:microsoft.com/office/officeart/2005/8/layout/hierarchy3"/>
    <dgm:cxn modelId="{9C26B8E0-7EE9-40AD-B59A-E1D9D100E268}" type="presParOf" srcId="{8DA1769F-969E-4F0E-9F0D-08C7CB4FE89E}" destId="{4DB7D47A-82C6-4F03-88DD-F5FF344A6FE4}" srcOrd="1" destOrd="0" presId="urn:microsoft.com/office/officeart/2005/8/layout/hierarchy3"/>
    <dgm:cxn modelId="{05556FE4-6FF7-4AED-9185-C3F97BE0ABD4}" type="presParOf" srcId="{8DA1769F-969E-4F0E-9F0D-08C7CB4FE89E}" destId="{C94DB29E-7928-419F-BA94-BC06EE060AEC}" srcOrd="2" destOrd="0" presId="urn:microsoft.com/office/officeart/2005/8/layout/hierarchy3"/>
    <dgm:cxn modelId="{E8D302D6-0C22-4519-B317-F42CBE73848C}" type="presParOf" srcId="{8DA1769F-969E-4F0E-9F0D-08C7CB4FE89E}" destId="{AEEC3C3E-8615-490A-B81F-9713DADE54FC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9B63A8-E142-47A7-9CA0-934E2BEA3B90}">
      <dsp:nvSpPr>
        <dsp:cNvPr id="0" name=""/>
        <dsp:cNvSpPr/>
      </dsp:nvSpPr>
      <dsp:spPr>
        <a:xfrm>
          <a:off x="0" y="3333360"/>
          <a:ext cx="6096000" cy="7292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Crew Scheduling</a:t>
          </a:r>
          <a:endParaRPr lang="en-US" sz="2200" b="1" kern="1200" dirty="0"/>
        </a:p>
      </dsp:txBody>
      <dsp:txXfrm>
        <a:off x="0" y="3333360"/>
        <a:ext cx="6096000" cy="393799"/>
      </dsp:txXfrm>
    </dsp:sp>
    <dsp:sp modelId="{A5A56846-CB44-4E3F-8EDE-6189A2D5A0E8}">
      <dsp:nvSpPr>
        <dsp:cNvPr id="0" name=""/>
        <dsp:cNvSpPr/>
      </dsp:nvSpPr>
      <dsp:spPr>
        <a:xfrm>
          <a:off x="0" y="3712574"/>
          <a:ext cx="6096000" cy="33545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Crew utilisation and cost optimisation</a:t>
          </a:r>
          <a:endParaRPr lang="en-US" sz="1900" kern="1200" dirty="0"/>
        </a:p>
      </dsp:txBody>
      <dsp:txXfrm>
        <a:off x="0" y="3712574"/>
        <a:ext cx="6096000" cy="335458"/>
      </dsp:txXfrm>
    </dsp:sp>
    <dsp:sp modelId="{5A3EE430-D594-4FEF-AAA6-69024C6E118A}">
      <dsp:nvSpPr>
        <dsp:cNvPr id="0" name=""/>
        <dsp:cNvSpPr/>
      </dsp:nvSpPr>
      <dsp:spPr>
        <a:xfrm rot="10800000">
          <a:off x="0" y="2222700"/>
          <a:ext cx="6096000" cy="1121598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Aircraft routing</a:t>
          </a:r>
          <a:endParaRPr lang="en-US" sz="2200" b="1" kern="1200" dirty="0"/>
        </a:p>
      </dsp:txBody>
      <dsp:txXfrm rot="-10800000">
        <a:off x="0" y="2222700"/>
        <a:ext cx="6096000" cy="393681"/>
      </dsp:txXfrm>
    </dsp:sp>
    <dsp:sp modelId="{C02404D9-27B8-46F3-A82D-AFA878C14A0B}">
      <dsp:nvSpPr>
        <dsp:cNvPr id="0" name=""/>
        <dsp:cNvSpPr/>
      </dsp:nvSpPr>
      <dsp:spPr>
        <a:xfrm>
          <a:off x="0" y="2616381"/>
          <a:ext cx="6096000" cy="3353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Aircraft utilisation optimisation</a:t>
          </a:r>
          <a:endParaRPr lang="en-US" sz="1900" kern="1200" dirty="0"/>
        </a:p>
      </dsp:txBody>
      <dsp:txXfrm>
        <a:off x="0" y="2616381"/>
        <a:ext cx="6096000" cy="335357"/>
      </dsp:txXfrm>
    </dsp:sp>
    <dsp:sp modelId="{2F6B6950-CD2D-4526-B0C3-56F422AD3E40}">
      <dsp:nvSpPr>
        <dsp:cNvPr id="0" name=""/>
        <dsp:cNvSpPr/>
      </dsp:nvSpPr>
      <dsp:spPr>
        <a:xfrm rot="10800000">
          <a:off x="0" y="1112041"/>
          <a:ext cx="6096000" cy="1121598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Aircraft assignment</a:t>
          </a:r>
          <a:endParaRPr lang="en-US" sz="2200" b="1" kern="1200" dirty="0"/>
        </a:p>
      </dsp:txBody>
      <dsp:txXfrm rot="-10800000">
        <a:off x="0" y="1112041"/>
        <a:ext cx="6096000" cy="393681"/>
      </dsp:txXfrm>
    </dsp:sp>
    <dsp:sp modelId="{164AAF26-34A7-4D0D-AC17-67E5E34801DC}">
      <dsp:nvSpPr>
        <dsp:cNvPr id="0" name=""/>
        <dsp:cNvSpPr/>
      </dsp:nvSpPr>
      <dsp:spPr>
        <a:xfrm>
          <a:off x="0" y="1505722"/>
          <a:ext cx="6096000" cy="3353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Assign the right aircraft type to each flight in the schedule</a:t>
          </a:r>
        </a:p>
      </dsp:txBody>
      <dsp:txXfrm>
        <a:off x="0" y="1505722"/>
        <a:ext cx="6096000" cy="335357"/>
      </dsp:txXfrm>
    </dsp:sp>
    <dsp:sp modelId="{304BC589-F012-4F22-824B-367DC2C09747}">
      <dsp:nvSpPr>
        <dsp:cNvPr id="0" name=""/>
        <dsp:cNvSpPr/>
      </dsp:nvSpPr>
      <dsp:spPr>
        <a:xfrm rot="10800000">
          <a:off x="0" y="1381"/>
          <a:ext cx="6096000" cy="1121598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Flight schedule design</a:t>
          </a:r>
          <a:endParaRPr lang="en-US" sz="2200" b="1" kern="1200" dirty="0"/>
        </a:p>
      </dsp:txBody>
      <dsp:txXfrm rot="-10800000">
        <a:off x="0" y="1381"/>
        <a:ext cx="6096000" cy="393681"/>
      </dsp:txXfrm>
    </dsp:sp>
    <dsp:sp modelId="{60A07E0C-29E8-4703-86A8-D8020591CAC8}">
      <dsp:nvSpPr>
        <dsp:cNvPr id="0" name=""/>
        <dsp:cNvSpPr/>
      </dsp:nvSpPr>
      <dsp:spPr>
        <a:xfrm>
          <a:off x="0" y="395062"/>
          <a:ext cx="6096000" cy="33535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Optimal number of flights</a:t>
          </a:r>
          <a:endParaRPr lang="en-US" sz="1900" kern="1200" dirty="0"/>
        </a:p>
      </dsp:txBody>
      <dsp:txXfrm>
        <a:off x="0" y="395062"/>
        <a:ext cx="6096000" cy="3353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32BEF1-5E27-4AAC-AF28-591EB9E8545D}">
      <dsp:nvSpPr>
        <dsp:cNvPr id="0" name=""/>
        <dsp:cNvSpPr/>
      </dsp:nvSpPr>
      <dsp:spPr>
        <a:xfrm>
          <a:off x="660148" y="0"/>
          <a:ext cx="7481683" cy="327818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9D9B58-762D-4C4B-AC5C-580FC63B5DB3}">
      <dsp:nvSpPr>
        <dsp:cNvPr id="0" name=""/>
        <dsp:cNvSpPr/>
      </dsp:nvSpPr>
      <dsp:spPr>
        <a:xfrm>
          <a:off x="5399" y="983454"/>
          <a:ext cx="2088361" cy="13112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900" kern="1200" dirty="0"/>
            <a:t>60+ </a:t>
          </a:r>
          <a:r>
            <a:rPr lang="en-GB" sz="1900" kern="1200" dirty="0"/>
            <a:t>months</a:t>
          </a:r>
          <a:endParaRPr lang="en-US" sz="19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Long range planning</a:t>
          </a:r>
        </a:p>
      </dsp:txBody>
      <dsp:txXfrm>
        <a:off x="69410" y="1047465"/>
        <a:ext cx="1960339" cy="1183250"/>
      </dsp:txXfrm>
    </dsp:sp>
    <dsp:sp modelId="{73A45B2B-70C2-49A6-B448-44EE0AE1AC1C}">
      <dsp:nvSpPr>
        <dsp:cNvPr id="0" name=""/>
        <dsp:cNvSpPr/>
      </dsp:nvSpPr>
      <dsp:spPr>
        <a:xfrm>
          <a:off x="2239672" y="983454"/>
          <a:ext cx="2088361" cy="13112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900" kern="1200" dirty="0"/>
            <a:t>36-12 </a:t>
          </a:r>
          <a:r>
            <a:rPr lang="en-GB" sz="1900" kern="1200" dirty="0"/>
            <a:t>months</a:t>
          </a:r>
          <a:endParaRPr lang="en-US" sz="19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Market evaluations</a:t>
          </a:r>
        </a:p>
      </dsp:txBody>
      <dsp:txXfrm>
        <a:off x="2303683" y="1047465"/>
        <a:ext cx="1960339" cy="1183250"/>
      </dsp:txXfrm>
    </dsp:sp>
    <dsp:sp modelId="{D465B3FA-BB78-4E18-ADEC-DD5D9510CBA2}">
      <dsp:nvSpPr>
        <dsp:cNvPr id="0" name=""/>
        <dsp:cNvSpPr/>
      </dsp:nvSpPr>
      <dsp:spPr>
        <a:xfrm>
          <a:off x="4473945" y="983454"/>
          <a:ext cx="2088361" cy="13112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12</a:t>
          </a:r>
          <a:r>
            <a:rPr lang="sr-Latn-RS" sz="1900" kern="1200" dirty="0"/>
            <a:t>-</a:t>
          </a:r>
          <a:r>
            <a:rPr lang="en-US" sz="1900" kern="1200" dirty="0"/>
            <a:t>6</a:t>
          </a:r>
          <a:r>
            <a:rPr lang="sr-Latn-RS" sz="1900" kern="1200" dirty="0"/>
            <a:t> </a:t>
          </a:r>
          <a:r>
            <a:rPr lang="en-GB" sz="1900" kern="1200" dirty="0"/>
            <a:t>months</a:t>
          </a:r>
          <a:endParaRPr lang="en-US" sz="19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Flight schedule optimization</a:t>
          </a:r>
        </a:p>
      </dsp:txBody>
      <dsp:txXfrm>
        <a:off x="4537956" y="1047465"/>
        <a:ext cx="1960339" cy="1183250"/>
      </dsp:txXfrm>
    </dsp:sp>
    <dsp:sp modelId="{B4ED7787-B624-4F26-905F-BDB074AF7C4C}">
      <dsp:nvSpPr>
        <dsp:cNvPr id="0" name=""/>
        <dsp:cNvSpPr/>
      </dsp:nvSpPr>
      <dsp:spPr>
        <a:xfrm>
          <a:off x="6708219" y="983454"/>
          <a:ext cx="2088361" cy="13112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900" kern="1200" dirty="0"/>
            <a:t>4-1 </a:t>
          </a:r>
          <a:r>
            <a:rPr lang="en-GB" sz="1900" kern="1200" dirty="0"/>
            <a:t>months</a:t>
          </a:r>
          <a:endParaRPr lang="en-US" sz="19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/>
            <a:t>Flight schedule operational changes</a:t>
          </a:r>
        </a:p>
      </dsp:txBody>
      <dsp:txXfrm>
        <a:off x="6772230" y="1047465"/>
        <a:ext cx="1960339" cy="11832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5A59B2-A0DC-4496-8E9A-3F619CB96463}">
      <dsp:nvSpPr>
        <dsp:cNvPr id="0" name=""/>
        <dsp:cNvSpPr/>
      </dsp:nvSpPr>
      <dsp:spPr>
        <a:xfrm rot="16200000">
          <a:off x="-1520303" y="2497048"/>
          <a:ext cx="3744468" cy="604676"/>
        </a:xfrm>
        <a:prstGeom prst="rect">
          <a:avLst/>
        </a:prstGeom>
        <a:noFill/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3291" bIns="0" numCol="1" spcCol="1270" anchor="t" anchorCtr="0">
          <a:noAutofit/>
        </a:bodyPr>
        <a:lstStyle/>
        <a:p>
          <a:pPr marL="0" lvl="0" indent="0" algn="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dirty="0"/>
            <a:t>Airlines</a:t>
          </a:r>
        </a:p>
      </dsp:txBody>
      <dsp:txXfrm>
        <a:off x="-1520303" y="2497048"/>
        <a:ext cx="3744468" cy="604676"/>
      </dsp:txXfrm>
    </dsp:sp>
    <dsp:sp modelId="{27472FD4-D8A1-4D9F-8C87-EE8AC95C64C3}">
      <dsp:nvSpPr>
        <dsp:cNvPr id="0" name=""/>
        <dsp:cNvSpPr/>
      </dsp:nvSpPr>
      <dsp:spPr>
        <a:xfrm>
          <a:off x="654269" y="927152"/>
          <a:ext cx="3011931" cy="3744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533291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High load factors per flight</a:t>
          </a:r>
        </a:p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High aircraft utilization</a:t>
          </a:r>
          <a:endParaRPr lang="sr-Latn-BA" sz="1800" kern="1200" dirty="0"/>
        </a:p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Low operating costs</a:t>
          </a:r>
          <a:endParaRPr lang="sr-Latn-BA" sz="1800" kern="1200" dirty="0"/>
        </a:p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Maximized revenue</a:t>
          </a:r>
          <a:endParaRPr lang="sr-Latn-BA" sz="1800" kern="1200" dirty="0"/>
        </a:p>
      </dsp:txBody>
      <dsp:txXfrm>
        <a:off x="654269" y="927152"/>
        <a:ext cx="3011931" cy="3744468"/>
      </dsp:txXfrm>
    </dsp:sp>
    <dsp:sp modelId="{765CF8EE-0960-4CDB-97F9-4336A0B75918}">
      <dsp:nvSpPr>
        <dsp:cNvPr id="0" name=""/>
        <dsp:cNvSpPr/>
      </dsp:nvSpPr>
      <dsp:spPr>
        <a:xfrm>
          <a:off x="44609" y="164050"/>
          <a:ext cx="1209353" cy="1209353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C85727-D4E1-464C-9DCB-DA8F812751E0}">
      <dsp:nvSpPr>
        <dsp:cNvPr id="0" name=""/>
        <dsp:cNvSpPr/>
      </dsp:nvSpPr>
      <dsp:spPr>
        <a:xfrm rot="16200000">
          <a:off x="2869678" y="2497048"/>
          <a:ext cx="3744468" cy="604676"/>
        </a:xfrm>
        <a:prstGeom prst="rect">
          <a:avLst/>
        </a:prstGeom>
        <a:noFill/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33291" bIns="0" numCol="1" spcCol="1270" anchor="t" anchorCtr="0">
          <a:noAutofit/>
        </a:bodyPr>
        <a:lstStyle/>
        <a:p>
          <a:pPr marL="0" lvl="0" indent="0" algn="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dirty="0"/>
            <a:t>Passengers</a:t>
          </a:r>
        </a:p>
      </dsp:txBody>
      <dsp:txXfrm>
        <a:off x="2869678" y="2497048"/>
        <a:ext cx="3744468" cy="604676"/>
      </dsp:txXfrm>
    </dsp:sp>
    <dsp:sp modelId="{350AF30E-F7F0-4484-B6EB-617E15AAFC8E}">
      <dsp:nvSpPr>
        <dsp:cNvPr id="0" name=""/>
        <dsp:cNvSpPr/>
      </dsp:nvSpPr>
      <dsp:spPr>
        <a:xfrm>
          <a:off x="5044250" y="927152"/>
          <a:ext cx="3011931" cy="37444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533291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Non-stop flights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High frequency per route</a:t>
          </a:r>
          <a:endParaRPr lang="sr-Latn-BA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High network connectivity</a:t>
          </a:r>
          <a:endParaRPr lang="sr-Latn-BA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Departure timings adjusted to passenger preferred departure time</a:t>
          </a:r>
          <a:endParaRPr lang="sr-Latn-BA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Low connecting times at hubs</a:t>
          </a:r>
          <a:endParaRPr lang="sr-Latn-BA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High seat availability</a:t>
          </a:r>
          <a:endParaRPr lang="sr-Latn-BA" sz="1800" kern="1200" dirty="0"/>
        </a:p>
      </dsp:txBody>
      <dsp:txXfrm>
        <a:off x="5044250" y="927152"/>
        <a:ext cx="3011931" cy="3744468"/>
      </dsp:txXfrm>
    </dsp:sp>
    <dsp:sp modelId="{8AEF5255-489D-4D33-BCC6-E7A9CFF25C0A}">
      <dsp:nvSpPr>
        <dsp:cNvPr id="0" name=""/>
        <dsp:cNvSpPr/>
      </dsp:nvSpPr>
      <dsp:spPr>
        <a:xfrm>
          <a:off x="4439574" y="128979"/>
          <a:ext cx="1209353" cy="1209353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EC5335-77BF-4283-8C96-C3FE174216D0}">
      <dsp:nvSpPr>
        <dsp:cNvPr id="0" name=""/>
        <dsp:cNvSpPr/>
      </dsp:nvSpPr>
      <dsp:spPr>
        <a:xfrm>
          <a:off x="3374612" y="2342603"/>
          <a:ext cx="1459589" cy="715468"/>
        </a:xfrm>
        <a:prstGeom prst="flowChartSummingJunc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  <a:sp3d extrusionH="28000" prstMaterial="matte"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Flight schedule</a:t>
          </a:r>
          <a:endParaRPr lang="en-GB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588364" y="2447381"/>
        <a:ext cx="1032085" cy="505912"/>
      </dsp:txXfrm>
    </dsp:sp>
    <dsp:sp modelId="{CBD6B766-F76A-4B58-8DB4-747CAAFEA72A}">
      <dsp:nvSpPr>
        <dsp:cNvPr id="0" name=""/>
        <dsp:cNvSpPr/>
      </dsp:nvSpPr>
      <dsp:spPr>
        <a:xfrm rot="16200000">
          <a:off x="3377233" y="1604158"/>
          <a:ext cx="1454347" cy="22542"/>
        </a:xfrm>
        <a:prstGeom prst="flowChartSummingJunction">
          <a:avLst/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068048" y="1579070"/>
        <a:ext cx="72717" cy="72717"/>
      </dsp:txXfrm>
    </dsp:sp>
    <dsp:sp modelId="{4D95557E-1734-411C-82F4-1F059EAD174C}">
      <dsp:nvSpPr>
        <dsp:cNvPr id="0" name=""/>
        <dsp:cNvSpPr/>
      </dsp:nvSpPr>
      <dsp:spPr>
        <a:xfrm>
          <a:off x="3359320" y="182707"/>
          <a:ext cx="1490173" cy="705548"/>
        </a:xfrm>
        <a:prstGeom prst="flowChartSummingJunc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  <a:sp3d extrusionH="28000" prstMaterial="matte"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Calibri" panose="020F0502020204030204" pitchFamily="34" charset="0"/>
              <a:cs typeface="Calibri" panose="020F0502020204030204" pitchFamily="34" charset="0"/>
            </a:rPr>
            <a:t>Airport slots</a:t>
          </a:r>
          <a:endParaRPr lang="en-GB" sz="18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577551" y="286032"/>
        <a:ext cx="1053711" cy="498898"/>
      </dsp:txXfrm>
    </dsp:sp>
    <dsp:sp modelId="{07FC0A0D-D426-409A-A635-5BD392F5930F}">
      <dsp:nvSpPr>
        <dsp:cNvPr id="0" name=""/>
        <dsp:cNvSpPr/>
      </dsp:nvSpPr>
      <dsp:spPr>
        <a:xfrm rot="18740743">
          <a:off x="4172310" y="1842139"/>
          <a:ext cx="1407955" cy="22542"/>
        </a:xfrm>
        <a:prstGeom prst="flowChartSummingJunction">
          <a:avLst/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841088" y="1818211"/>
        <a:ext cx="70397" cy="70397"/>
      </dsp:txXfrm>
    </dsp:sp>
    <dsp:sp modelId="{BF303A98-9A0F-4DB8-A6E9-CE6BD449421D}">
      <dsp:nvSpPr>
        <dsp:cNvPr id="0" name=""/>
        <dsp:cNvSpPr/>
      </dsp:nvSpPr>
      <dsp:spPr>
        <a:xfrm>
          <a:off x="4900605" y="656426"/>
          <a:ext cx="1490173" cy="705548"/>
        </a:xfrm>
        <a:prstGeom prst="flowChartSummingJunction">
          <a:avLst/>
        </a:prstGeom>
        <a:solidFill>
          <a:schemeClr val="accent2">
            <a:hueOff val="-812572"/>
            <a:satOff val="-4004"/>
            <a:lumOff val="172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  <a:sp3d extrusionH="28000" prstMaterial="matte"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Calibri" panose="020F0502020204030204" pitchFamily="34" charset="0"/>
              <a:cs typeface="Calibri" panose="020F0502020204030204" pitchFamily="34" charset="0"/>
            </a:rPr>
            <a:t>Ground handling time</a:t>
          </a:r>
          <a:endParaRPr lang="en-GB" sz="14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118836" y="759751"/>
        <a:ext cx="1053711" cy="498898"/>
      </dsp:txXfrm>
    </dsp:sp>
    <dsp:sp modelId="{02031512-783C-4645-A6EB-75BAFAD8D59F}">
      <dsp:nvSpPr>
        <dsp:cNvPr id="0" name=""/>
        <dsp:cNvSpPr/>
      </dsp:nvSpPr>
      <dsp:spPr>
        <a:xfrm rot="20520000">
          <a:off x="4691175" y="2355507"/>
          <a:ext cx="879643" cy="22542"/>
        </a:xfrm>
        <a:custGeom>
          <a:avLst/>
          <a:gdLst/>
          <a:ahLst/>
          <a:cxnLst/>
          <a:rect l="0" t="0" r="0" b="0"/>
          <a:pathLst>
            <a:path>
              <a:moveTo>
                <a:pt x="0" y="11271"/>
              </a:moveTo>
              <a:lnTo>
                <a:pt x="879643" y="1127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109006" y="2344787"/>
        <a:ext cx="43982" cy="43982"/>
      </dsp:txXfrm>
    </dsp:sp>
    <dsp:sp modelId="{DF2482C1-7D06-4223-BA7C-C55041E0A246}">
      <dsp:nvSpPr>
        <dsp:cNvPr id="0" name=""/>
        <dsp:cNvSpPr/>
      </dsp:nvSpPr>
      <dsp:spPr>
        <a:xfrm>
          <a:off x="5418071" y="1679316"/>
          <a:ext cx="1490471" cy="704088"/>
        </a:xfrm>
        <a:prstGeom prst="ellipse">
          <a:avLst/>
        </a:prstGeom>
        <a:solidFill>
          <a:schemeClr val="accent2">
            <a:hueOff val="-1625144"/>
            <a:satOff val="-8008"/>
            <a:lumOff val="344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  <a:sp3d extrusionH="28000" prstMaterial="matte"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Weather conditions</a:t>
          </a:r>
        </a:p>
      </dsp:txBody>
      <dsp:txXfrm>
        <a:off x="5636345" y="1782427"/>
        <a:ext cx="1053923" cy="497866"/>
      </dsp:txXfrm>
    </dsp:sp>
    <dsp:sp modelId="{6A5CE942-48DF-4396-9091-81C56049F85A}">
      <dsp:nvSpPr>
        <dsp:cNvPr id="0" name=""/>
        <dsp:cNvSpPr/>
      </dsp:nvSpPr>
      <dsp:spPr>
        <a:xfrm rot="376790">
          <a:off x="4813352" y="2824405"/>
          <a:ext cx="1041813" cy="22542"/>
        </a:xfrm>
        <a:prstGeom prst="flowChartSummingJunction">
          <a:avLst/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308214" y="2809631"/>
        <a:ext cx="52090" cy="52090"/>
      </dsp:txXfrm>
    </dsp:sp>
    <dsp:sp modelId="{FFA22558-B801-4CD6-9A48-AF60A8CC4D2A}">
      <dsp:nvSpPr>
        <dsp:cNvPr id="0" name=""/>
        <dsp:cNvSpPr/>
      </dsp:nvSpPr>
      <dsp:spPr>
        <a:xfrm>
          <a:off x="5832696" y="2619745"/>
          <a:ext cx="1490173" cy="705548"/>
        </a:xfrm>
        <a:prstGeom prst="flowChartSummingJunction">
          <a:avLst/>
        </a:prstGeom>
        <a:solidFill>
          <a:schemeClr val="accent2">
            <a:hueOff val="-2437716"/>
            <a:satOff val="-12012"/>
            <a:lumOff val="516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  <a:sp3d extrusionH="28000" prstMaterial="matte"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Calibri" panose="020F0502020204030204" pitchFamily="34" charset="0"/>
              <a:cs typeface="Calibri" panose="020F0502020204030204" pitchFamily="34" charset="0"/>
            </a:rPr>
            <a:t>Passengers</a:t>
          </a:r>
          <a:endParaRPr lang="en-GB" sz="18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050927" y="2723070"/>
        <a:ext cx="1053711" cy="498898"/>
      </dsp:txXfrm>
    </dsp:sp>
    <dsp:sp modelId="{BB3BEA6B-38B0-410B-88A1-AFE73504F149}">
      <dsp:nvSpPr>
        <dsp:cNvPr id="0" name=""/>
        <dsp:cNvSpPr/>
      </dsp:nvSpPr>
      <dsp:spPr>
        <a:xfrm rot="2108052">
          <a:off x="4379633" y="3430844"/>
          <a:ext cx="1557756" cy="22542"/>
        </a:xfrm>
        <a:prstGeom prst="flowChartSummingJunction">
          <a:avLst/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119568" y="3403171"/>
        <a:ext cx="77887" cy="77887"/>
      </dsp:txXfrm>
    </dsp:sp>
    <dsp:sp modelId="{08F067B5-0E11-4E3D-8316-A475A3CE3E88}">
      <dsp:nvSpPr>
        <dsp:cNvPr id="0" name=""/>
        <dsp:cNvSpPr/>
      </dsp:nvSpPr>
      <dsp:spPr>
        <a:xfrm>
          <a:off x="5400653" y="3838858"/>
          <a:ext cx="1645922" cy="705548"/>
        </a:xfrm>
        <a:prstGeom prst="flowChartSummingJunction">
          <a:avLst/>
        </a:prstGeom>
        <a:solidFill>
          <a:schemeClr val="accent2">
            <a:hueOff val="-3250287"/>
            <a:satOff val="-16016"/>
            <a:lumOff val="688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0" rIns="0" bIns="10795" numCol="1" spcCol="1270" anchor="ctr" anchorCtr="0">
          <a:noAutofit/>
          <a:sp3d extrusionH="28000" prstMaterial="matte"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latin typeface="Calibri" panose="020F0502020204030204" pitchFamily="34" charset="0"/>
              <a:cs typeface="Calibri" panose="020F0502020204030204" pitchFamily="34" charset="0"/>
            </a:rPr>
            <a:t>Competition</a:t>
          </a:r>
          <a:endParaRPr lang="en-GB" sz="17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641693" y="3942183"/>
        <a:ext cx="1163842" cy="498898"/>
      </dsp:txXfrm>
    </dsp:sp>
    <dsp:sp modelId="{7A42525C-8A34-429C-AAB1-5D4A2324DA67}">
      <dsp:nvSpPr>
        <dsp:cNvPr id="0" name=""/>
        <dsp:cNvSpPr/>
      </dsp:nvSpPr>
      <dsp:spPr>
        <a:xfrm rot="4975571">
          <a:off x="3486565" y="3795539"/>
          <a:ext cx="1510292" cy="22542"/>
        </a:xfrm>
        <a:prstGeom prst="flowChartSummingJunction">
          <a:avLst/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203954" y="3769053"/>
        <a:ext cx="75514" cy="75514"/>
      </dsp:txXfrm>
    </dsp:sp>
    <dsp:sp modelId="{658B8552-8996-44D4-B704-6D5ABD7F5619}">
      <dsp:nvSpPr>
        <dsp:cNvPr id="0" name=""/>
        <dsp:cNvSpPr/>
      </dsp:nvSpPr>
      <dsp:spPr>
        <a:xfrm>
          <a:off x="3633321" y="4555601"/>
          <a:ext cx="1490173" cy="705548"/>
        </a:xfrm>
        <a:prstGeom prst="flowChartSummingJunction">
          <a:avLst/>
        </a:prstGeom>
        <a:solidFill>
          <a:schemeClr val="accent2">
            <a:hueOff val="-4062859"/>
            <a:satOff val="-20021"/>
            <a:lumOff val="860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  <a:sp3d extrusionH="28000" prstMaterial="matte"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Calibri" panose="020F0502020204030204" pitchFamily="34" charset="0"/>
              <a:cs typeface="Calibri" panose="020F0502020204030204" pitchFamily="34" charset="0"/>
            </a:rPr>
            <a:t>Routes</a:t>
          </a:r>
          <a:endParaRPr lang="en-GB" sz="18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851552" y="4658926"/>
        <a:ext cx="1053711" cy="498898"/>
      </dsp:txXfrm>
    </dsp:sp>
    <dsp:sp modelId="{3C8B646E-5A56-4F37-8252-471F1184D9FD}">
      <dsp:nvSpPr>
        <dsp:cNvPr id="0" name=""/>
        <dsp:cNvSpPr/>
      </dsp:nvSpPr>
      <dsp:spPr>
        <a:xfrm rot="7704148">
          <a:off x="2822898" y="3514220"/>
          <a:ext cx="1254884" cy="22542"/>
        </a:xfrm>
        <a:prstGeom prst="flowChartSummingJunction">
          <a:avLst/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3418968" y="3494119"/>
        <a:ext cx="62744" cy="62744"/>
      </dsp:txXfrm>
    </dsp:sp>
    <dsp:sp modelId="{2179234A-BA09-479E-A535-7292B47D0B21}">
      <dsp:nvSpPr>
        <dsp:cNvPr id="0" name=""/>
        <dsp:cNvSpPr/>
      </dsp:nvSpPr>
      <dsp:spPr>
        <a:xfrm>
          <a:off x="2053698" y="3994703"/>
          <a:ext cx="1490173" cy="705548"/>
        </a:xfrm>
        <a:prstGeom prst="ellipse">
          <a:avLst/>
        </a:prstGeom>
        <a:solidFill>
          <a:schemeClr val="accent2">
            <a:hueOff val="-4875431"/>
            <a:satOff val="-24025"/>
            <a:lumOff val="1032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  <a:sp3d extrusionH="28000" prstMaterial="matte"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Calibri" panose="020F0502020204030204" pitchFamily="34" charset="0"/>
              <a:cs typeface="Calibri" panose="020F0502020204030204" pitchFamily="34" charset="0"/>
            </a:rPr>
            <a:t>Crew</a:t>
          </a:r>
          <a:r>
            <a:rPr lang="sr-Latn-CS" sz="18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endParaRPr lang="en-GB" sz="18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271929" y="4098028"/>
        <a:ext cx="1053711" cy="498898"/>
      </dsp:txXfrm>
    </dsp:sp>
    <dsp:sp modelId="{A3D6C39B-2BFC-46DA-B77E-FC4F7C5B664B}">
      <dsp:nvSpPr>
        <dsp:cNvPr id="0" name=""/>
        <dsp:cNvSpPr/>
      </dsp:nvSpPr>
      <dsp:spPr>
        <a:xfrm rot="9755780">
          <a:off x="2352606" y="3055804"/>
          <a:ext cx="1163597" cy="22542"/>
        </a:xfrm>
        <a:prstGeom prst="flowChartSummingJunction">
          <a:avLst/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2905314" y="3037986"/>
        <a:ext cx="58179" cy="58179"/>
      </dsp:txXfrm>
    </dsp:sp>
    <dsp:sp modelId="{EF04919D-66B7-410F-85B3-1FEA074ECE79}">
      <dsp:nvSpPr>
        <dsp:cNvPr id="0" name=""/>
        <dsp:cNvSpPr/>
      </dsp:nvSpPr>
      <dsp:spPr>
        <a:xfrm>
          <a:off x="1013725" y="3083599"/>
          <a:ext cx="1489587" cy="704119"/>
        </a:xfrm>
        <a:prstGeom prst="flowChartSummingJunction">
          <a:avLst/>
        </a:prstGeom>
        <a:solidFill>
          <a:schemeClr val="accent2">
            <a:hueOff val="-5688003"/>
            <a:satOff val="-28029"/>
            <a:lumOff val="1204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0" bIns="8890" numCol="1" spcCol="1270" anchor="ctr" anchorCtr="0">
          <a:noAutofit/>
          <a:sp3d extrusionH="28000" prstMaterial="matte"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Calibri" panose="020F0502020204030204" pitchFamily="34" charset="0"/>
              <a:cs typeface="Calibri" panose="020F0502020204030204" pitchFamily="34" charset="0"/>
            </a:rPr>
            <a:t>Maintenance</a:t>
          </a:r>
          <a:endParaRPr lang="en-GB" sz="14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231870" y="3186715"/>
        <a:ext cx="1053297" cy="497887"/>
      </dsp:txXfrm>
    </dsp:sp>
    <dsp:sp modelId="{406553ED-322F-4EB5-B705-E9DD37DB7FA3}">
      <dsp:nvSpPr>
        <dsp:cNvPr id="0" name=""/>
        <dsp:cNvSpPr/>
      </dsp:nvSpPr>
      <dsp:spPr>
        <a:xfrm rot="11584566">
          <a:off x="2620618" y="2441415"/>
          <a:ext cx="835111" cy="22542"/>
        </a:xfrm>
        <a:prstGeom prst="flowChartSummingJunction">
          <a:avLst/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3017296" y="2431808"/>
        <a:ext cx="41755" cy="41755"/>
      </dsp:txXfrm>
    </dsp:sp>
    <dsp:sp modelId="{5B8C23E4-51DD-4EDB-BB0A-71C00EF4BA54}">
      <dsp:nvSpPr>
        <dsp:cNvPr id="0" name=""/>
        <dsp:cNvSpPr/>
      </dsp:nvSpPr>
      <dsp:spPr>
        <a:xfrm>
          <a:off x="1217427" y="1850071"/>
          <a:ext cx="1490173" cy="705548"/>
        </a:xfrm>
        <a:prstGeom prst="ellipse">
          <a:avLst/>
        </a:prstGeom>
        <a:solidFill>
          <a:schemeClr val="accent2">
            <a:hueOff val="-6500575"/>
            <a:satOff val="-32033"/>
            <a:lumOff val="1376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  <a:sp3d extrusionH="28000" prstMaterial="matte"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Calibri" panose="020F0502020204030204" pitchFamily="34" charset="0"/>
              <a:cs typeface="Calibri" panose="020F0502020204030204" pitchFamily="34" charset="0"/>
            </a:rPr>
            <a:t>Fleet</a:t>
          </a:r>
          <a:endParaRPr lang="en-GB" sz="18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435658" y="1953396"/>
        <a:ext cx="1053711" cy="498898"/>
      </dsp:txXfrm>
    </dsp:sp>
    <dsp:sp modelId="{2643D5C8-7B40-4340-AB1A-5DD4530879EE}">
      <dsp:nvSpPr>
        <dsp:cNvPr id="0" name=""/>
        <dsp:cNvSpPr/>
      </dsp:nvSpPr>
      <dsp:spPr>
        <a:xfrm rot="13880668">
          <a:off x="2859797" y="1885820"/>
          <a:ext cx="1204220" cy="22542"/>
        </a:xfrm>
        <a:prstGeom prst="flowChartSummingJunction">
          <a:avLst/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0800000">
        <a:off x="3431802" y="1866985"/>
        <a:ext cx="60211" cy="60211"/>
      </dsp:txXfrm>
    </dsp:sp>
    <dsp:sp modelId="{59F67AFF-A8E9-4F6B-B147-301F62C68A29}">
      <dsp:nvSpPr>
        <dsp:cNvPr id="0" name=""/>
        <dsp:cNvSpPr/>
      </dsp:nvSpPr>
      <dsp:spPr>
        <a:xfrm>
          <a:off x="2075685" y="742978"/>
          <a:ext cx="1491551" cy="706864"/>
        </a:xfrm>
        <a:prstGeom prst="flowChartSummingJunction">
          <a:avLst/>
        </a:prstGeom>
        <a:solidFill>
          <a:schemeClr val="accent2">
            <a:hueOff val="-7313146"/>
            <a:satOff val="-36037"/>
            <a:lumOff val="1549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perspectiveRelaxed" fov="2700000">
            <a:rot lat="21000000" lon="20400000" rev="6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  <a:sp3d extrusionH="28000" prstMaterial="matte"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Time zones</a:t>
          </a:r>
          <a:endParaRPr lang="en-GB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294118" y="846496"/>
        <a:ext cx="1054685" cy="49982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591667-F597-4BCA-BE3F-B61EFA3F6249}">
      <dsp:nvSpPr>
        <dsp:cNvPr id="0" name=""/>
        <dsp:cNvSpPr/>
      </dsp:nvSpPr>
      <dsp:spPr>
        <a:xfrm>
          <a:off x="744" y="32432"/>
          <a:ext cx="1741289" cy="870644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Flight schedule</a:t>
          </a:r>
        </a:p>
      </dsp:txBody>
      <dsp:txXfrm>
        <a:off x="26244" y="57932"/>
        <a:ext cx="1690289" cy="819644"/>
      </dsp:txXfrm>
    </dsp:sp>
    <dsp:sp modelId="{55FE8AEE-FA23-4996-9C28-BF0B2803812D}">
      <dsp:nvSpPr>
        <dsp:cNvPr id="0" name=""/>
        <dsp:cNvSpPr/>
      </dsp:nvSpPr>
      <dsp:spPr>
        <a:xfrm>
          <a:off x="174873" y="903076"/>
          <a:ext cx="174128" cy="6529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983"/>
              </a:lnTo>
              <a:lnTo>
                <a:pt x="174128" y="652983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740EA6-E041-41F0-80AE-E5CF9DC606C8}">
      <dsp:nvSpPr>
        <dsp:cNvPr id="0" name=""/>
        <dsp:cNvSpPr/>
      </dsp:nvSpPr>
      <dsp:spPr>
        <a:xfrm>
          <a:off x="349001" y="1120737"/>
          <a:ext cx="1393031" cy="870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Route selection</a:t>
          </a:r>
        </a:p>
      </dsp:txBody>
      <dsp:txXfrm>
        <a:off x="374501" y="1146237"/>
        <a:ext cx="1342031" cy="819644"/>
      </dsp:txXfrm>
    </dsp:sp>
    <dsp:sp modelId="{598058D3-ADCE-46D5-AFAE-0F960E46AF70}">
      <dsp:nvSpPr>
        <dsp:cNvPr id="0" name=""/>
        <dsp:cNvSpPr/>
      </dsp:nvSpPr>
      <dsp:spPr>
        <a:xfrm>
          <a:off x="174873" y="903076"/>
          <a:ext cx="174128" cy="17412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1289"/>
              </a:lnTo>
              <a:lnTo>
                <a:pt x="174128" y="1741289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ED0A28-A7DD-4C14-925C-457156DC65F5}">
      <dsp:nvSpPr>
        <dsp:cNvPr id="0" name=""/>
        <dsp:cNvSpPr/>
      </dsp:nvSpPr>
      <dsp:spPr>
        <a:xfrm>
          <a:off x="349001" y="2209043"/>
          <a:ext cx="1393031" cy="870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127137"/>
              <a:satOff val="-1268"/>
              <a:lumOff val="138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Schedule design</a:t>
          </a:r>
        </a:p>
      </dsp:txBody>
      <dsp:txXfrm>
        <a:off x="374501" y="2234543"/>
        <a:ext cx="1342031" cy="819644"/>
      </dsp:txXfrm>
    </dsp:sp>
    <dsp:sp modelId="{010FD7B9-4C97-4169-ACB0-346B72659D31}">
      <dsp:nvSpPr>
        <dsp:cNvPr id="0" name=""/>
        <dsp:cNvSpPr/>
      </dsp:nvSpPr>
      <dsp:spPr>
        <a:xfrm>
          <a:off x="2177355" y="32432"/>
          <a:ext cx="1741289" cy="870644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54275"/>
            <a:satOff val="-2535"/>
            <a:lumOff val="277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Aircraft assignment</a:t>
          </a:r>
        </a:p>
      </dsp:txBody>
      <dsp:txXfrm>
        <a:off x="2202855" y="57932"/>
        <a:ext cx="1690289" cy="819644"/>
      </dsp:txXfrm>
    </dsp:sp>
    <dsp:sp modelId="{3BB06352-9788-41EE-BD8D-052DD38D4289}">
      <dsp:nvSpPr>
        <dsp:cNvPr id="0" name=""/>
        <dsp:cNvSpPr/>
      </dsp:nvSpPr>
      <dsp:spPr>
        <a:xfrm>
          <a:off x="2351484" y="903076"/>
          <a:ext cx="174128" cy="6529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983"/>
              </a:lnTo>
              <a:lnTo>
                <a:pt x="174128" y="652983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913897-9518-4190-BB98-DF0334C24F4A}">
      <dsp:nvSpPr>
        <dsp:cNvPr id="0" name=""/>
        <dsp:cNvSpPr/>
      </dsp:nvSpPr>
      <dsp:spPr>
        <a:xfrm>
          <a:off x="2525613" y="1120737"/>
          <a:ext cx="1393031" cy="870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254275"/>
              <a:satOff val="-2535"/>
              <a:lumOff val="277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Aircraft type selection</a:t>
          </a:r>
        </a:p>
      </dsp:txBody>
      <dsp:txXfrm>
        <a:off x="2551113" y="1146237"/>
        <a:ext cx="1342031" cy="819644"/>
      </dsp:txXfrm>
    </dsp:sp>
    <dsp:sp modelId="{F0926DCC-58C6-4748-9884-1E3C3B8C7682}">
      <dsp:nvSpPr>
        <dsp:cNvPr id="0" name=""/>
        <dsp:cNvSpPr/>
      </dsp:nvSpPr>
      <dsp:spPr>
        <a:xfrm>
          <a:off x="2351484" y="903076"/>
          <a:ext cx="174128" cy="17412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1289"/>
              </a:lnTo>
              <a:lnTo>
                <a:pt x="174128" y="1741289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25A412-473A-484B-99BD-8C01134FE620}">
      <dsp:nvSpPr>
        <dsp:cNvPr id="0" name=""/>
        <dsp:cNvSpPr/>
      </dsp:nvSpPr>
      <dsp:spPr>
        <a:xfrm>
          <a:off x="2525613" y="2209043"/>
          <a:ext cx="1393031" cy="870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381412"/>
              <a:satOff val="-3803"/>
              <a:lumOff val="4159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Aircraft routing</a:t>
          </a:r>
        </a:p>
      </dsp:txBody>
      <dsp:txXfrm>
        <a:off x="2551113" y="2234543"/>
        <a:ext cx="1342031" cy="819644"/>
      </dsp:txXfrm>
    </dsp:sp>
    <dsp:sp modelId="{067A7DF5-5ACE-460C-B892-3269B0C950C7}">
      <dsp:nvSpPr>
        <dsp:cNvPr id="0" name=""/>
        <dsp:cNvSpPr/>
      </dsp:nvSpPr>
      <dsp:spPr>
        <a:xfrm>
          <a:off x="4353966" y="32432"/>
          <a:ext cx="1741289" cy="870644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254275"/>
            <a:satOff val="-2535"/>
            <a:lumOff val="277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Crew schedule</a:t>
          </a:r>
        </a:p>
      </dsp:txBody>
      <dsp:txXfrm>
        <a:off x="4379466" y="57932"/>
        <a:ext cx="1690289" cy="819644"/>
      </dsp:txXfrm>
    </dsp:sp>
    <dsp:sp modelId="{C0E7A4CD-8F89-4745-AC24-2009EA612E86}">
      <dsp:nvSpPr>
        <dsp:cNvPr id="0" name=""/>
        <dsp:cNvSpPr/>
      </dsp:nvSpPr>
      <dsp:spPr>
        <a:xfrm>
          <a:off x="4528095" y="903076"/>
          <a:ext cx="174128" cy="6529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983"/>
              </a:lnTo>
              <a:lnTo>
                <a:pt x="174128" y="652983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B7D47A-82C6-4F03-88DD-F5FF344A6FE4}">
      <dsp:nvSpPr>
        <dsp:cNvPr id="0" name=""/>
        <dsp:cNvSpPr/>
      </dsp:nvSpPr>
      <dsp:spPr>
        <a:xfrm>
          <a:off x="4702224" y="1120737"/>
          <a:ext cx="1393031" cy="870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254275"/>
              <a:satOff val="-2535"/>
              <a:lumOff val="277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900" kern="1200" dirty="0"/>
            <a:t>Crew pairing</a:t>
          </a:r>
          <a:endParaRPr lang="en-US" sz="1900" kern="1200" dirty="0"/>
        </a:p>
      </dsp:txBody>
      <dsp:txXfrm>
        <a:off x="4727724" y="1146237"/>
        <a:ext cx="1342031" cy="819644"/>
      </dsp:txXfrm>
    </dsp:sp>
    <dsp:sp modelId="{C94DB29E-7928-419F-BA94-BC06EE060AEC}">
      <dsp:nvSpPr>
        <dsp:cNvPr id="0" name=""/>
        <dsp:cNvSpPr/>
      </dsp:nvSpPr>
      <dsp:spPr>
        <a:xfrm>
          <a:off x="4528095" y="903076"/>
          <a:ext cx="174128" cy="17412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1289"/>
              </a:lnTo>
              <a:lnTo>
                <a:pt x="174128" y="1741289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EC3C3E-8615-490A-B81F-9713DADE54FC}">
      <dsp:nvSpPr>
        <dsp:cNvPr id="0" name=""/>
        <dsp:cNvSpPr/>
      </dsp:nvSpPr>
      <dsp:spPr>
        <a:xfrm>
          <a:off x="4702224" y="2209043"/>
          <a:ext cx="1393031" cy="870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127137"/>
              <a:satOff val="-1268"/>
              <a:lumOff val="138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RS" sz="1900" kern="1200" dirty="0"/>
            <a:t>Crew rostering</a:t>
          </a:r>
          <a:endParaRPr lang="en-US" sz="1900" kern="1200" dirty="0"/>
        </a:p>
      </dsp:txBody>
      <dsp:txXfrm>
        <a:off x="4727724" y="2234543"/>
        <a:ext cx="1342031" cy="8196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#1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83A16-FA5D-804C-AAF4-9BADFE6A9B2C}" type="datetimeFigureOut">
              <a:rPr lang="en-US"/>
              <a:pPr/>
              <a:t>7/8/2021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2A04F-CC42-7B42-9E5C-0755FAF09428}" type="slidenum">
              <a:rPr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486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3D6CB-80A7-954E-94AE-4953340D11C3}" type="datetimeFigureOut">
              <a:rPr lang="en-US"/>
              <a:pPr/>
              <a:t>7/8/2021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39286-1182-484A-BB9F-6D716B2D9409}" type="slidenum">
              <a:rPr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838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84312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7692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5060" indent="-290408" defTabSz="927692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1631" indent="-232326" defTabSz="927692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26283" indent="-232326" defTabSz="927692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0936" indent="-232326" defTabSz="927692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55588" indent="-232326" algn="ctr" defTabSz="9276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0240" indent="-232326" algn="ctr" defTabSz="9276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84893" indent="-232326" algn="ctr" defTabSz="9276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49545" indent="-232326" algn="ctr" defTabSz="927692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18E4F30-6A2C-4FF6-9829-C93B6853188E}" type="slidenum">
              <a:rPr lang="en-US" altLang="en-US" sz="1200"/>
              <a:pPr/>
              <a:t>15</a:t>
            </a:fld>
            <a:endParaRPr lang="en-US" altLang="en-US" sz="1200" dirty="0"/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63" tIns="45175" rIns="91963" bIns="45175"/>
          <a:lstStyle/>
          <a:p>
            <a:endParaRPr lang="en-US" altLang="en-US" dirty="0"/>
          </a:p>
        </p:txBody>
      </p:sp>
      <p:sp>
        <p:nvSpPr>
          <p:cNvPr id="8909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704850"/>
            <a:ext cx="4637088" cy="3478213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2344136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9305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37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3940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2564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2991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3926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1662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16555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00741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249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5911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61550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9932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2826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55528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28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233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817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705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287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626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276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765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1752600"/>
          </a:xfrm>
        </p:spPr>
        <p:txBody>
          <a:bodyPr/>
          <a:lstStyle>
            <a:lvl1pPr marL="0" indent="0" algn="l">
              <a:buNone/>
              <a:defRPr b="0" i="0">
                <a:solidFill>
                  <a:schemeClr val="bg1"/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80489" y="2713038"/>
            <a:ext cx="6311900" cy="1143000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987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399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Airline network planning and design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710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Airline network planning and design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34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433029"/>
            <a:ext cx="7772400" cy="1500187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/>
              <a:t>Engage</a:t>
            </a:r>
          </a:p>
          <a:p>
            <a:pPr lvl="0"/>
            <a:r>
              <a:rPr lang="fr-CH" dirty="0" err="1"/>
              <a:t>Title</a:t>
            </a:r>
            <a:r>
              <a:rPr lang="fr-CH" dirty="0"/>
              <a:t> of the </a:t>
            </a:r>
            <a:r>
              <a:rPr lang="fr-CH" dirty="0" err="1"/>
              <a:t>presentation</a:t>
            </a:r>
            <a:endParaRPr lang="fr-CH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722313" y="306314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 err="1"/>
              <a:t>Thank</a:t>
            </a:r>
            <a:r>
              <a:rPr lang="fr-CH" dirty="0"/>
              <a:t> </a:t>
            </a:r>
            <a:r>
              <a:rPr lang="fr-CH" dirty="0" err="1"/>
              <a:t>you</a:t>
            </a:r>
            <a:endParaRPr lang="fr-CH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22313" y="3063148"/>
            <a:ext cx="7772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472617" y="4715735"/>
            <a:ext cx="2841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This network has received funding from the SESAR Joint Undertaking under the European Union’s Horizon 2020 research and innovation </a:t>
            </a:r>
            <a:r>
              <a:rPr lang="en-US" sz="700" dirty="0" err="1">
                <a:solidFill>
                  <a:schemeClr val="bg1"/>
                </a:solidFill>
              </a:rPr>
              <a:t>programme</a:t>
            </a:r>
            <a:r>
              <a:rPr lang="en-US" sz="700" dirty="0">
                <a:solidFill>
                  <a:schemeClr val="bg1"/>
                </a:solidFill>
              </a:rPr>
              <a:t> under grant agreement No 783287.</a:t>
            </a:r>
          </a:p>
        </p:txBody>
      </p:sp>
      <p:pic>
        <p:nvPicPr>
          <p:cNvPr id="1027" name="Picture 3" descr="EU logo low res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00" y="4715735"/>
            <a:ext cx="571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2273301" y="6342577"/>
            <a:ext cx="6870700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The opinions expressed herein reflect the author’s view only. </a:t>
            </a:r>
          </a:p>
          <a:p>
            <a:r>
              <a:rPr lang="en-GB" sz="900" dirty="0"/>
              <a:t>Under no circumstances shall the SESAR Joint Undertaking be responsible for any use that may be made of the information contained herein.</a:t>
            </a:r>
          </a:p>
        </p:txBody>
      </p:sp>
    </p:spTree>
    <p:extLst>
      <p:ext uri="{BB962C8B-B14F-4D97-AF65-F5344CB8AC3E}">
        <p14:creationId xmlns:p14="http://schemas.microsoft.com/office/powerpoint/2010/main" val="368323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Airline network planning and design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52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Airline network planning and design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02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Airline network planning and design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53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Airline network planning and design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44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Airline network planning and design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37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87338"/>
            <a:ext cx="6629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362967" cy="4525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Airline network planning and design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8137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594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logosesarju-pos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668" y="300038"/>
            <a:ext cx="1153136" cy="612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536627"/>
            <a:ext cx="9144000" cy="321373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556407"/>
            <a:ext cx="3896435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Airline network planning and design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701" y="380710"/>
            <a:ext cx="914967" cy="45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8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2"/>
          </a:solidFill>
          <a:latin typeface="Calibri"/>
          <a:ea typeface="+mj-ea"/>
          <a:cs typeface="Calibri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Wingdings" charset="2"/>
        <a:buNone/>
        <a:defRPr sz="1800" b="0" i="0" kern="12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2.png"/><Relationship Id="rId4" Type="http://schemas.openxmlformats.org/officeDocument/2006/relationships/image" Target="../media/image18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LH_Timetable_en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7450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Danica Babić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0488" y="2713038"/>
            <a:ext cx="7405785" cy="1143000"/>
          </a:xfrm>
        </p:spPr>
        <p:txBody>
          <a:bodyPr>
            <a:normAutofit/>
          </a:bodyPr>
          <a:lstStyle/>
          <a:p>
            <a:r>
              <a:rPr lang="en-US" sz="3200" dirty="0"/>
              <a:t>Airline Planning and Operations</a:t>
            </a:r>
            <a:br>
              <a:rPr lang="en-US" dirty="0"/>
            </a:br>
            <a:r>
              <a:rPr lang="en-US" dirty="0"/>
              <a:t>Schedule planning</a:t>
            </a:r>
          </a:p>
        </p:txBody>
      </p:sp>
      <p:sp>
        <p:nvSpPr>
          <p:cNvPr id="5" name="Subtitle 1"/>
          <p:cNvSpPr txBox="1">
            <a:spLocks/>
          </p:cNvSpPr>
          <p:nvPr/>
        </p:nvSpPr>
        <p:spPr>
          <a:xfrm>
            <a:off x="1080489" y="4631267"/>
            <a:ext cx="5154056" cy="1195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</a:t>
            </a:r>
          </a:p>
          <a:p>
            <a:r>
              <a:rPr lang="en-GB" sz="900" dirty="0">
                <a:latin typeface="Calibri"/>
                <a:cs typeface="Calibri"/>
              </a:rPr>
              <a:t>The content may not be adapted or changed, and the source must be recognised.</a:t>
            </a:r>
          </a:p>
          <a:p>
            <a:endParaRPr lang="en-GB" sz="900" dirty="0">
              <a:latin typeface="Calibri"/>
              <a:cs typeface="Calibri"/>
            </a:endParaRPr>
          </a:p>
          <a:p>
            <a:r>
              <a:rPr lang="en-GB" sz="11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1100" b="1" dirty="0">
                <a:latin typeface="Calibri"/>
                <a:cs typeface="Calibri"/>
              </a:rPr>
              <a:t>  /  </a:t>
            </a:r>
            <a:r>
              <a:rPr lang="en-GB" sz="11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105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5274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5940152" y="1452106"/>
            <a:ext cx="2214578" cy="492922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2" name="Rounded Rectangle 31"/>
          <p:cNvSpPr/>
          <p:nvPr/>
        </p:nvSpPr>
        <p:spPr>
          <a:xfrm>
            <a:off x="1214414" y="1452106"/>
            <a:ext cx="3320442" cy="492922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Flight Schedule Design </a:t>
            </a:r>
            <a:r>
              <a:rPr lang="sr-Latn-BA" dirty="0"/>
              <a:t>– An Iterative Process</a:t>
            </a:r>
            <a:endParaRPr lang="en-US" dirty="0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1625575" y="1595462"/>
            <a:ext cx="2586385" cy="700412"/>
          </a:xfrm>
          <a:prstGeom prst="flowChartProcess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1600" dirty="0"/>
              <a:t>Flight schedule</a:t>
            </a:r>
            <a:endParaRPr lang="en-GB" sz="1600" dirty="0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1625575" y="2564904"/>
            <a:ext cx="2586385" cy="702000"/>
          </a:xfrm>
          <a:prstGeom prst="flowChartProcess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1600" dirty="0"/>
              <a:t>Fleet assignment/ </a:t>
            </a:r>
          </a:p>
          <a:p>
            <a:pPr algn="ctr"/>
            <a:r>
              <a:rPr lang="en-US" sz="1600" dirty="0"/>
              <a:t>Aircraft routings</a:t>
            </a:r>
            <a:endParaRPr lang="en-GB" sz="1600" dirty="0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1625575" y="4579540"/>
            <a:ext cx="2586385" cy="702000"/>
          </a:xfrm>
          <a:prstGeom prst="flowChartProcess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1600" dirty="0"/>
              <a:t>Crew scheduling</a:t>
            </a:r>
            <a:endParaRPr lang="en-GB" sz="1600" dirty="0"/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1625575" y="5587652"/>
            <a:ext cx="2586385" cy="702000"/>
          </a:xfrm>
          <a:prstGeom prst="flowChartProcess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1600" dirty="0"/>
              <a:t>Crew rostering</a:t>
            </a:r>
            <a:endParaRPr lang="en-GB" sz="1600" dirty="0"/>
          </a:p>
        </p:txBody>
      </p:sp>
      <p:sp>
        <p:nvSpPr>
          <p:cNvPr id="24" name="AutoShape 21"/>
          <p:cNvSpPr>
            <a:spLocks noChangeArrowheads="1"/>
          </p:cNvSpPr>
          <p:nvPr/>
        </p:nvSpPr>
        <p:spPr bwMode="auto">
          <a:xfrm>
            <a:off x="4644008" y="3576662"/>
            <a:ext cx="1214446" cy="685800"/>
          </a:xfrm>
          <a:custGeom>
            <a:avLst/>
            <a:gdLst>
              <a:gd name="T0" fmla="*/ 39516048 w 21600"/>
              <a:gd name="T1" fmla="*/ 0 h 21600"/>
              <a:gd name="T2" fmla="*/ 0 w 21600"/>
              <a:gd name="T3" fmla="*/ 10887075 h 21600"/>
              <a:gd name="T4" fmla="*/ 39516048 w 21600"/>
              <a:gd name="T5" fmla="*/ 21774150 h 21600"/>
              <a:gd name="T6" fmla="*/ 52688072 w 21600"/>
              <a:gd name="T7" fmla="*/ 108870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6154466" y="3271862"/>
            <a:ext cx="1857388" cy="1524000"/>
          </a:xfrm>
          <a:prstGeom prst="flowChartProcess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sr-Latn-BA" sz="1600" dirty="0"/>
              <a:t>Dis</a:t>
            </a:r>
            <a:r>
              <a:rPr lang="en-US" sz="1600" dirty="0" err="1"/>
              <a:t>ruptions</a:t>
            </a:r>
            <a:r>
              <a:rPr lang="sr-Latn-BA" sz="1600" dirty="0"/>
              <a:t> in</a:t>
            </a:r>
            <a:endParaRPr lang="en-US" sz="1600" dirty="0"/>
          </a:p>
          <a:p>
            <a:pPr algn="ctr"/>
            <a:r>
              <a:rPr lang="sr-Latn-BA" sz="1600" dirty="0"/>
              <a:t>flight schedule</a:t>
            </a:r>
            <a:endParaRPr lang="en-US" sz="1600" dirty="0"/>
          </a:p>
          <a:p>
            <a:pPr algn="ctr"/>
            <a:r>
              <a:rPr lang="en-US" sz="1600" dirty="0"/>
              <a:t>e</a:t>
            </a:r>
            <a:r>
              <a:rPr lang="sr-Latn-BA" sz="1600" dirty="0"/>
              <a:t>xecution</a:t>
            </a:r>
            <a:endParaRPr lang="en-US" sz="1600" dirty="0"/>
          </a:p>
        </p:txBody>
      </p:sp>
      <p:sp>
        <p:nvSpPr>
          <p:cNvPr id="30" name="Text Box 29"/>
          <p:cNvSpPr txBox="1">
            <a:spLocks noChangeArrowheads="1"/>
          </p:cNvSpPr>
          <p:nvPr/>
        </p:nvSpPr>
        <p:spPr bwMode="auto">
          <a:xfrm>
            <a:off x="2129406" y="6484711"/>
            <a:ext cx="15044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r-Latn-BA" sz="1600" b="1" dirty="0">
                <a:solidFill>
                  <a:schemeClr val="bg1"/>
                </a:solidFill>
              </a:rPr>
              <a:t>Planning stages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6149148" y="5715016"/>
            <a:ext cx="1750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sr-Latn-BA" sz="1600" b="1" dirty="0">
                <a:solidFill>
                  <a:schemeClr val="bg1"/>
                </a:solidFill>
              </a:rPr>
              <a:t>Operational phase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38" name="Text Box 1042"/>
          <p:cNvSpPr txBox="1">
            <a:spLocks noChangeArrowheads="1"/>
          </p:cNvSpPr>
          <p:nvPr/>
        </p:nvSpPr>
        <p:spPr bwMode="auto">
          <a:xfrm>
            <a:off x="4857752" y="1628800"/>
            <a:ext cx="121444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/>
              <a:t>Routes and frequencies</a:t>
            </a:r>
            <a:endParaRPr lang="en-GB" sz="1600" dirty="0"/>
          </a:p>
        </p:txBody>
      </p:sp>
      <p:sp>
        <p:nvSpPr>
          <p:cNvPr id="40" name="Line 1043"/>
          <p:cNvSpPr>
            <a:spLocks noChangeShapeType="1"/>
          </p:cNvSpPr>
          <p:nvPr/>
        </p:nvSpPr>
        <p:spPr bwMode="auto">
          <a:xfrm>
            <a:off x="1000100" y="5031419"/>
            <a:ext cx="0" cy="76200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wrap="none"/>
          <a:lstStyle/>
          <a:p>
            <a:endParaRPr lang="en-US" sz="1600"/>
          </a:p>
        </p:txBody>
      </p:sp>
      <p:sp>
        <p:nvSpPr>
          <p:cNvPr id="43" name="Text Box 1046"/>
          <p:cNvSpPr txBox="1">
            <a:spLocks noChangeArrowheads="1"/>
          </p:cNvSpPr>
          <p:nvPr/>
        </p:nvSpPr>
        <p:spPr bwMode="auto">
          <a:xfrm>
            <a:off x="-71471" y="4974267"/>
            <a:ext cx="103444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r-Latn-BA" sz="1200" dirty="0"/>
              <a:t>Employment/union</a:t>
            </a:r>
            <a:endParaRPr lang="en-US" sz="1200" dirty="0"/>
          </a:p>
          <a:p>
            <a:r>
              <a:rPr lang="sr-Latn-BA" sz="1200" dirty="0"/>
              <a:t>contractsand rules</a:t>
            </a:r>
            <a:endParaRPr lang="en-GB" sz="1200" dirty="0"/>
          </a:p>
        </p:txBody>
      </p:sp>
      <p:cxnSp>
        <p:nvCxnSpPr>
          <p:cNvPr id="45" name="Straight Arrow Connector 44"/>
          <p:cNvCxnSpPr>
            <a:endCxn id="11" idx="1"/>
          </p:cNvCxnSpPr>
          <p:nvPr/>
        </p:nvCxnSpPr>
        <p:spPr>
          <a:xfrm flipV="1">
            <a:off x="975676" y="4930540"/>
            <a:ext cx="649899" cy="481879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endCxn id="13" idx="1"/>
          </p:cNvCxnSpPr>
          <p:nvPr/>
        </p:nvCxnSpPr>
        <p:spPr>
          <a:xfrm>
            <a:off x="1000100" y="5389765"/>
            <a:ext cx="625475" cy="548887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38" idx="1"/>
            <a:endCxn id="7" idx="3"/>
          </p:cNvCxnSpPr>
          <p:nvPr/>
        </p:nvCxnSpPr>
        <p:spPr>
          <a:xfrm flipH="1">
            <a:off x="4211960" y="1921188"/>
            <a:ext cx="645792" cy="24480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AutoShape 4"/>
          <p:cNvSpPr>
            <a:spLocks noChangeArrowheads="1"/>
          </p:cNvSpPr>
          <p:nvPr/>
        </p:nvSpPr>
        <p:spPr bwMode="auto">
          <a:xfrm>
            <a:off x="1619672" y="3573016"/>
            <a:ext cx="2586385" cy="700412"/>
          </a:xfrm>
          <a:prstGeom prst="flowChartProcess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1600" dirty="0"/>
              <a:t>Maintenance</a:t>
            </a:r>
            <a:endParaRPr lang="en-GB" sz="1600" dirty="0"/>
          </a:p>
        </p:txBody>
      </p:sp>
      <p:cxnSp>
        <p:nvCxnSpPr>
          <p:cNvPr id="39" name="Straight Arrow Connector 38"/>
          <p:cNvCxnSpPr>
            <a:stCxn id="7" idx="2"/>
            <a:endCxn id="9" idx="0"/>
          </p:cNvCxnSpPr>
          <p:nvPr/>
        </p:nvCxnSpPr>
        <p:spPr>
          <a:xfrm>
            <a:off x="2918768" y="2295874"/>
            <a:ext cx="0" cy="269030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9" idx="2"/>
            <a:endCxn id="41" idx="0"/>
          </p:cNvCxnSpPr>
          <p:nvPr/>
        </p:nvCxnSpPr>
        <p:spPr>
          <a:xfrm flipH="1">
            <a:off x="2912865" y="3266904"/>
            <a:ext cx="5903" cy="306112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41" idx="2"/>
            <a:endCxn id="11" idx="0"/>
          </p:cNvCxnSpPr>
          <p:nvPr/>
        </p:nvCxnSpPr>
        <p:spPr>
          <a:xfrm>
            <a:off x="2912865" y="4273428"/>
            <a:ext cx="5903" cy="306112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11" idx="2"/>
            <a:endCxn id="13" idx="0"/>
          </p:cNvCxnSpPr>
          <p:nvPr/>
        </p:nvCxnSpPr>
        <p:spPr>
          <a:xfrm>
            <a:off x="2918768" y="5281540"/>
            <a:ext cx="0" cy="306112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13" idx="1"/>
            <a:endCxn id="7" idx="1"/>
          </p:cNvCxnSpPr>
          <p:nvPr/>
        </p:nvCxnSpPr>
        <p:spPr>
          <a:xfrm rot="10800000">
            <a:off x="1625575" y="1945668"/>
            <a:ext cx="12700" cy="3992984"/>
          </a:xfrm>
          <a:prstGeom prst="bentConnector3">
            <a:avLst>
              <a:gd name="adj1" fmla="val 1800000"/>
            </a:avLst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H="1">
            <a:off x="1403648" y="5412419"/>
            <a:ext cx="1515121" cy="22177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H="1">
            <a:off x="1403648" y="4417460"/>
            <a:ext cx="1515121" cy="0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>
            <a:off x="1403648" y="3390900"/>
            <a:ext cx="1515121" cy="29060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1403648" y="2420872"/>
            <a:ext cx="1515121" cy="9517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970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Flight Schedule Types</a:t>
            </a:r>
            <a:endParaRPr lang="en-GB" dirty="0"/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35495" y="3352800"/>
            <a:ext cx="2583879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700" dirty="0">
                <a:solidFill>
                  <a:srgbClr val="000000"/>
                </a:solidFill>
                <a:latin typeface="Georgia" pitchFamily="18" charset="0"/>
              </a:rPr>
              <a:t>Official flight schedule</a:t>
            </a:r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3007296" y="3352800"/>
            <a:ext cx="3124200" cy="685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sl-SI" altLang="en-US" sz="1700" dirty="0">
                <a:solidFill>
                  <a:srgbClr val="000000"/>
                </a:solidFill>
                <a:latin typeface="Georgia" pitchFamily="18" charset="0"/>
              </a:rPr>
              <a:t>Operational flight schedule</a:t>
            </a:r>
            <a:endParaRPr lang="en-US" altLang="en-US" sz="1700" dirty="0">
              <a:solidFill>
                <a:srgbClr val="000000"/>
              </a:solidFill>
              <a:latin typeface="Georgia" pitchFamily="18" charset="0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6519418" y="3353077"/>
            <a:ext cx="2415032" cy="685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700" dirty="0">
                <a:solidFill>
                  <a:srgbClr val="000000"/>
                </a:solidFill>
                <a:latin typeface="Georgia" pitchFamily="18" charset="0"/>
              </a:rPr>
              <a:t>Daily flight schedule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158291" y="2057684"/>
            <a:ext cx="2177049" cy="338554"/>
          </a:xfrm>
          <a:prstGeom prst="rect">
            <a:avLst/>
          </a:prstGeom>
          <a:noFill/>
          <a:ln w="9525" cap="rnd">
            <a:solidFill>
              <a:srgbClr val="96969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 b="0" dirty="0">
                <a:solidFill>
                  <a:srgbClr val="000066"/>
                </a:solidFill>
                <a:latin typeface="Georgia" pitchFamily="18" charset="0"/>
              </a:rPr>
              <a:t>Commercial Office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3187039" y="2057400"/>
            <a:ext cx="2177049" cy="584775"/>
          </a:xfrm>
          <a:prstGeom prst="rect">
            <a:avLst/>
          </a:prstGeom>
          <a:noFill/>
          <a:ln w="9525" cap="rnd">
            <a:solidFill>
              <a:srgbClr val="96969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 b="0" dirty="0">
                <a:solidFill>
                  <a:srgbClr val="000066"/>
                </a:solidFill>
                <a:latin typeface="Georgia" pitchFamily="18" charset="0"/>
              </a:rPr>
              <a:t>Operations Center</a:t>
            </a:r>
            <a:r>
              <a:rPr lang="sl-SI" altLang="en-US" sz="1600" b="0" dirty="0">
                <a:solidFill>
                  <a:srgbClr val="000066"/>
                </a:solidFill>
                <a:latin typeface="Georgia" pitchFamily="18" charset="0"/>
              </a:rPr>
              <a:t> – </a:t>
            </a:r>
            <a:r>
              <a:rPr lang="en-US" altLang="en-US" sz="1600" b="0" dirty="0">
                <a:solidFill>
                  <a:srgbClr val="000066"/>
                </a:solidFill>
                <a:latin typeface="Georgia" pitchFamily="18" charset="0"/>
              </a:rPr>
              <a:t>Operation plan 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519418" y="2044679"/>
            <a:ext cx="2177049" cy="584775"/>
          </a:xfrm>
          <a:prstGeom prst="rect">
            <a:avLst/>
          </a:prstGeom>
          <a:noFill/>
          <a:ln w="9525" cap="rnd">
            <a:solidFill>
              <a:srgbClr val="96969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1600" b="0" dirty="0">
                <a:solidFill>
                  <a:srgbClr val="000066"/>
                </a:solidFill>
                <a:latin typeface="Georgia" pitchFamily="18" charset="0"/>
              </a:rPr>
              <a:t>Operation Center</a:t>
            </a:r>
            <a:r>
              <a:rPr lang="sl-SI" altLang="en-US" sz="1600" b="0" dirty="0">
                <a:solidFill>
                  <a:srgbClr val="000066"/>
                </a:solidFill>
                <a:latin typeface="Georgia" pitchFamily="18" charset="0"/>
              </a:rPr>
              <a:t> – </a:t>
            </a:r>
            <a:r>
              <a:rPr lang="en-US" altLang="en-US" sz="1600" b="0" dirty="0">
                <a:solidFill>
                  <a:srgbClr val="000066"/>
                </a:solidFill>
                <a:latin typeface="Georgia" pitchFamily="18" charset="0"/>
              </a:rPr>
              <a:t>Schedule execution</a:t>
            </a:r>
          </a:p>
        </p:txBody>
      </p:sp>
      <p:cxnSp>
        <p:nvCxnSpPr>
          <p:cNvPr id="12" name="AutoShape 21"/>
          <p:cNvCxnSpPr>
            <a:cxnSpLocks noChangeShapeType="1"/>
            <a:stCxn id="6" idx="3"/>
            <a:endCxn id="7" idx="1"/>
          </p:cNvCxnSpPr>
          <p:nvPr/>
        </p:nvCxnSpPr>
        <p:spPr bwMode="auto">
          <a:xfrm>
            <a:off x="2619374" y="3695700"/>
            <a:ext cx="387922" cy="0"/>
          </a:xfrm>
          <a:prstGeom prst="straightConnector1">
            <a:avLst/>
          </a:prstGeom>
          <a:noFill/>
          <a:ln w="28575">
            <a:solidFill>
              <a:srgbClr val="00206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22"/>
          <p:cNvCxnSpPr>
            <a:cxnSpLocks noChangeShapeType="1"/>
            <a:stCxn id="7" idx="3"/>
            <a:endCxn id="8" idx="1"/>
          </p:cNvCxnSpPr>
          <p:nvPr/>
        </p:nvCxnSpPr>
        <p:spPr bwMode="auto">
          <a:xfrm>
            <a:off x="6131496" y="3695700"/>
            <a:ext cx="387922" cy="277"/>
          </a:xfrm>
          <a:prstGeom prst="straightConnector1">
            <a:avLst/>
          </a:prstGeom>
          <a:noFill/>
          <a:ln w="28575">
            <a:solidFill>
              <a:schemeClr val="accent2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AutoShape 23"/>
          <p:cNvSpPr>
            <a:spLocks noChangeArrowheads="1"/>
          </p:cNvSpPr>
          <p:nvPr/>
        </p:nvSpPr>
        <p:spPr bwMode="auto">
          <a:xfrm>
            <a:off x="3007296" y="4378146"/>
            <a:ext cx="2653208" cy="914400"/>
          </a:xfrm>
          <a:prstGeom prst="horizontalScroll">
            <a:avLst>
              <a:gd name="adj" fmla="val 12500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2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400" b="0" dirty="0">
                <a:solidFill>
                  <a:srgbClr val="000000"/>
                </a:solidFill>
                <a:latin typeface="Georgia" pitchFamily="18" charset="0"/>
              </a:rPr>
              <a:t>Aircraft and crew scheduling</a:t>
            </a:r>
          </a:p>
        </p:txBody>
      </p:sp>
      <p:sp>
        <p:nvSpPr>
          <p:cNvPr id="16" name="AutoShape 26"/>
          <p:cNvSpPr>
            <a:spLocks noChangeArrowheads="1"/>
          </p:cNvSpPr>
          <p:nvPr/>
        </p:nvSpPr>
        <p:spPr bwMode="auto">
          <a:xfrm>
            <a:off x="35496" y="4419600"/>
            <a:ext cx="2498154" cy="1600200"/>
          </a:xfrm>
          <a:prstGeom prst="verticalScroll">
            <a:avLst>
              <a:gd name="adj" fmla="val 12500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ts val="2100"/>
              </a:lnSpc>
              <a:buFontTx/>
              <a:buChar char="•"/>
            </a:pPr>
            <a:r>
              <a:rPr lang="en-US" altLang="en-US" sz="1400" b="0" dirty="0">
                <a:solidFill>
                  <a:srgbClr val="000000"/>
                </a:solidFill>
                <a:latin typeface="Georgia" pitchFamily="18" charset="0"/>
              </a:rPr>
              <a:t>Destinations</a:t>
            </a:r>
            <a:endParaRPr lang="sl-SI" altLang="en-US" sz="1400" b="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lnSpc>
                <a:spcPts val="2100"/>
              </a:lnSpc>
              <a:buFontTx/>
              <a:buChar char="•"/>
            </a:pPr>
            <a:r>
              <a:rPr lang="en-US" altLang="en-US" sz="1400" b="0" dirty="0">
                <a:solidFill>
                  <a:srgbClr val="000000"/>
                </a:solidFill>
                <a:latin typeface="Georgia" pitchFamily="18" charset="0"/>
              </a:rPr>
              <a:t>Frequencies</a:t>
            </a:r>
            <a:endParaRPr lang="sl-SI" altLang="en-US" sz="1400" b="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lnSpc>
                <a:spcPts val="2100"/>
              </a:lnSpc>
              <a:buFontTx/>
              <a:buChar char="•"/>
            </a:pPr>
            <a:r>
              <a:rPr lang="en-US" altLang="en-US" sz="1400" b="0" dirty="0">
                <a:solidFill>
                  <a:srgbClr val="000000"/>
                </a:solidFill>
                <a:latin typeface="Georgia" pitchFamily="18" charset="0"/>
              </a:rPr>
              <a:t>Departure/Arrival time</a:t>
            </a:r>
          </a:p>
        </p:txBody>
      </p:sp>
      <p:sp>
        <p:nvSpPr>
          <p:cNvPr id="17" name="AutoShape 28"/>
          <p:cNvSpPr>
            <a:spLocks noChangeArrowheads="1"/>
          </p:cNvSpPr>
          <p:nvPr/>
        </p:nvSpPr>
        <p:spPr bwMode="auto">
          <a:xfrm>
            <a:off x="6519418" y="4419600"/>
            <a:ext cx="2177048" cy="1066800"/>
          </a:xfrm>
          <a:prstGeom prst="verticalScroll">
            <a:avLst>
              <a:gd name="adj" fmla="val 12500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0" rIns="0" anchor="ctr"/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ts val="2400"/>
              </a:lnSpc>
              <a:buFontTx/>
              <a:buChar char="•"/>
            </a:pPr>
            <a:r>
              <a:rPr lang="en-US" altLang="en-US" sz="1400" b="0" dirty="0">
                <a:solidFill>
                  <a:srgbClr val="000000"/>
                </a:solidFill>
                <a:latin typeface="Georgia" pitchFamily="18" charset="0"/>
              </a:rPr>
              <a:t>Traffic monitoring</a:t>
            </a:r>
            <a:endParaRPr lang="sl-SI" altLang="en-US" sz="1400" b="0" dirty="0">
              <a:solidFill>
                <a:srgbClr val="000000"/>
              </a:solidFill>
              <a:latin typeface="Georgia" pitchFamily="18" charset="0"/>
            </a:endParaRPr>
          </a:p>
          <a:p>
            <a:pPr>
              <a:lnSpc>
                <a:spcPts val="2400"/>
              </a:lnSpc>
              <a:buFontTx/>
              <a:buChar char="•"/>
            </a:pPr>
            <a:r>
              <a:rPr lang="en-US" altLang="en-US" sz="1400" b="0" dirty="0">
                <a:solidFill>
                  <a:srgbClr val="000000"/>
                </a:solidFill>
                <a:latin typeface="Georgia" pitchFamily="18" charset="0"/>
              </a:rPr>
              <a:t>Disruption solving</a:t>
            </a:r>
          </a:p>
        </p:txBody>
      </p:sp>
    </p:spTree>
    <p:extLst>
      <p:ext uri="{BB962C8B-B14F-4D97-AF65-F5344CB8AC3E}">
        <p14:creationId xmlns:p14="http://schemas.microsoft.com/office/powerpoint/2010/main" val="3365406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80488" y="2713038"/>
            <a:ext cx="7444533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400" b="1" dirty="0"/>
              <a:t>Fleet assignment</a:t>
            </a: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12400" y="653013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1060F-8FEA-4B47-8EEE-5A6CDD216421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1697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49968"/>
            <a:ext cx="6653213" cy="1143000"/>
          </a:xfrm>
        </p:spPr>
        <p:txBody>
          <a:bodyPr/>
          <a:lstStyle/>
          <a:p>
            <a:r>
              <a:rPr lang="en-US" dirty="0"/>
              <a:t>Flight Schedule Design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971429379"/>
              </p:ext>
            </p:extLst>
          </p:nvPr>
        </p:nvGraphicFramePr>
        <p:xfrm>
          <a:off x="1115616" y="2139144"/>
          <a:ext cx="6096000" cy="311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0" name="Straight Arrow Connector 9"/>
          <p:cNvCxnSpPr/>
          <p:nvPr/>
        </p:nvCxnSpPr>
        <p:spPr>
          <a:xfrm flipV="1">
            <a:off x="2843808" y="2564904"/>
            <a:ext cx="457200" cy="2232248"/>
          </a:xfrm>
          <a:prstGeom prst="straightConnector1">
            <a:avLst/>
          </a:prstGeom>
          <a:ln w="15875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5078726" y="2636912"/>
            <a:ext cx="429378" cy="2232248"/>
          </a:xfrm>
          <a:prstGeom prst="straightConnector1">
            <a:avLst/>
          </a:prstGeom>
          <a:ln w="15875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2554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ika fleet assig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3200" y="4774712"/>
            <a:ext cx="2590800" cy="17582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Consider when Designing an Aircraft Assignment Plan</a:t>
            </a:r>
            <a:r>
              <a:rPr lang="sr-Latn-CS" dirty="0"/>
              <a:t>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7375"/>
            <a:ext cx="7448550" cy="4076700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sr-Latn-CS" sz="2000" dirty="0"/>
              <a:t>Initial flight schedule </a:t>
            </a:r>
            <a:r>
              <a:rPr lang="sr-Latn-CS" sz="2000" dirty="0">
                <a:sym typeface="Symbol"/>
              </a:rPr>
              <a:t> </a:t>
            </a:r>
            <a:r>
              <a:rPr lang="en-US" sz="2000" dirty="0"/>
              <a:t>assign the appropriate aircraft type to each flight in the schedule</a:t>
            </a:r>
            <a:endParaRPr lang="en-US" sz="2000" dirty="0">
              <a:sym typeface="Symbol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The task of aircraft assignment is to match each aircraft type in the fleet with a particular route in the schedule in terms of:</a:t>
            </a:r>
          </a:p>
          <a:p>
            <a:pPr marL="1028700"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ym typeface="Symbol"/>
              </a:rPr>
              <a:t>Capacity vs demand</a:t>
            </a:r>
          </a:p>
          <a:p>
            <a:pPr marL="1028700"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ym typeface="Symbol"/>
              </a:rPr>
              <a:t>Operating costs vs revenue</a:t>
            </a:r>
          </a:p>
          <a:p>
            <a:pPr marL="1028700"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ym typeface="Symbol"/>
              </a:rPr>
              <a:t>Maximum Take-off Weight</a:t>
            </a:r>
          </a:p>
          <a:p>
            <a:pPr marL="1028700"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ym typeface="Symbol"/>
              </a:rPr>
              <a:t>Turnaround time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The goal of aircraft assignment is to assign as many flight segments as possible in a schedule to one or more aircraft types, while optimizing some objective function and meeting various operational constraints</a:t>
            </a:r>
            <a:endParaRPr lang="sr-Latn-CS" sz="2000" dirty="0">
              <a:sym typeface="Symbol"/>
            </a:endParaRPr>
          </a:p>
          <a:p>
            <a:pPr>
              <a:spcBef>
                <a:spcPts val="1200"/>
              </a:spcBef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12818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8" tIns="44450" rIns="90488" bIns="44450"/>
          <a:lstStyle/>
          <a:p>
            <a:r>
              <a:rPr lang="en-US" altLang="en-US" dirty="0"/>
              <a:t>Time-Space Network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idx="1"/>
          </p:nvPr>
        </p:nvSpPr>
        <p:spPr>
          <a:xfrm>
            <a:off x="480225" y="1142524"/>
            <a:ext cx="8153401" cy="2030698"/>
          </a:xfrm>
          <a:noFill/>
        </p:spPr>
        <p:txBody>
          <a:bodyPr lIns="90488" tIns="44450" rIns="90488" bIns="44450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dirty="0"/>
              <a:t>Time-space network</a:t>
            </a:r>
            <a:endParaRPr lang="sr-Latn-RS" altLang="en-US" dirty="0"/>
          </a:p>
          <a:p>
            <a:pPr lvl="1"/>
            <a:r>
              <a:rPr lang="en-US" altLang="en-US" dirty="0"/>
              <a:t>Nodes: </a:t>
            </a:r>
          </a:p>
          <a:p>
            <a:pPr lvl="2"/>
            <a:r>
              <a:rPr lang="en-US" altLang="en-US" dirty="0"/>
              <a:t>Departure/arrival airport (time and space)</a:t>
            </a:r>
          </a:p>
          <a:p>
            <a:pPr lvl="1"/>
            <a:r>
              <a:rPr lang="en-US" altLang="en-US" dirty="0"/>
              <a:t>Links:</a:t>
            </a:r>
          </a:p>
          <a:p>
            <a:pPr lvl="2"/>
            <a:r>
              <a:rPr lang="en-US" altLang="en-US" dirty="0"/>
              <a:t>Flights: each link represent one flight</a:t>
            </a:r>
          </a:p>
          <a:p>
            <a:pPr lvl="2"/>
            <a:r>
              <a:rPr lang="en-US" altLang="en-US" dirty="0"/>
              <a:t>Turnaround time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462734" y="4932375"/>
            <a:ext cx="319088" cy="758827"/>
            <a:chOff x="6462734" y="4627575"/>
            <a:chExt cx="319088" cy="758827"/>
          </a:xfrm>
        </p:grpSpPr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6462734" y="4627575"/>
              <a:ext cx="244475" cy="61753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6626247" y="5203839"/>
              <a:ext cx="155575" cy="182563"/>
            </a:xfrm>
            <a:custGeom>
              <a:avLst/>
              <a:gdLst>
                <a:gd name="T0" fmla="*/ 0 w 98"/>
                <a:gd name="T1" fmla="*/ 42 h 115"/>
                <a:gd name="T2" fmla="*/ 89 w 98"/>
                <a:gd name="T3" fmla="*/ 115 h 115"/>
                <a:gd name="T4" fmla="*/ 98 w 98"/>
                <a:gd name="T5" fmla="*/ 0 h 115"/>
                <a:gd name="T6" fmla="*/ 0 w 98"/>
                <a:gd name="T7" fmla="*/ 42 h 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8"/>
                <a:gd name="T13" fmla="*/ 0 h 115"/>
                <a:gd name="T14" fmla="*/ 98 w 98"/>
                <a:gd name="T15" fmla="*/ 115 h 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8" h="115">
                  <a:moveTo>
                    <a:pt x="0" y="42"/>
                  </a:moveTo>
                  <a:lnTo>
                    <a:pt x="89" y="115"/>
                  </a:lnTo>
                  <a:lnTo>
                    <a:pt x="9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1601788" y="3438525"/>
            <a:ext cx="2132012" cy="66675"/>
          </a:xfrm>
          <a:prstGeom prst="line">
            <a:avLst/>
          </a:prstGeom>
          <a:noFill/>
          <a:ln w="15875">
            <a:solidFill>
              <a:srgbClr val="000000"/>
            </a:solidFill>
            <a:prstDash val="lg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601788" y="6056313"/>
            <a:ext cx="6992937" cy="460375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763713" y="6142038"/>
            <a:ext cx="48101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700">
                <a:solidFill>
                  <a:srgbClr val="000000"/>
                </a:solidFill>
              </a:rPr>
              <a:t>8:00</a:t>
            </a:r>
            <a:endParaRPr lang="en-US" altLang="en-US"/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2524125" y="6142038"/>
            <a:ext cx="64770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700">
                <a:solidFill>
                  <a:srgbClr val="000000"/>
                </a:solidFill>
              </a:rPr>
              <a:t> 12:00</a:t>
            </a:r>
            <a:endParaRPr lang="en-US" alt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3282950" y="6142038"/>
            <a:ext cx="70326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700">
                <a:solidFill>
                  <a:srgbClr val="000000"/>
                </a:solidFill>
              </a:rPr>
              <a:t>  16:00</a:t>
            </a:r>
            <a:endParaRPr lang="en-US" altLang="en-US"/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4043363" y="6142038"/>
            <a:ext cx="758825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700">
                <a:solidFill>
                  <a:srgbClr val="000000"/>
                </a:solidFill>
              </a:rPr>
              <a:t>   20:00</a:t>
            </a:r>
            <a:endParaRPr lang="en-US" altLang="en-US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5562600" y="6142038"/>
            <a:ext cx="48101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700">
                <a:solidFill>
                  <a:srgbClr val="000000"/>
                </a:solidFill>
              </a:rPr>
              <a:t>8:00</a:t>
            </a:r>
            <a:endParaRPr lang="en-US" altLang="en-US"/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6321425" y="6142038"/>
            <a:ext cx="64770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700">
                <a:solidFill>
                  <a:srgbClr val="000000"/>
                </a:solidFill>
              </a:rPr>
              <a:t> 12:00</a:t>
            </a:r>
            <a:endParaRPr lang="en-US" altLang="en-US"/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7081838" y="6142038"/>
            <a:ext cx="70326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700">
                <a:solidFill>
                  <a:srgbClr val="000000"/>
                </a:solidFill>
              </a:rPr>
              <a:t>  16:00</a:t>
            </a:r>
            <a:endParaRPr lang="en-US" altLang="en-US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7840663" y="6142038"/>
            <a:ext cx="70326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en-US" altLang="en-US" sz="1700">
                <a:solidFill>
                  <a:srgbClr val="000000"/>
                </a:solidFill>
              </a:rPr>
              <a:t>  20:00</a:t>
            </a:r>
            <a:endParaRPr lang="en-US" alt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601783" y="3473450"/>
            <a:ext cx="319086" cy="758825"/>
            <a:chOff x="1601783" y="3168650"/>
            <a:chExt cx="319086" cy="758825"/>
          </a:xfrm>
        </p:grpSpPr>
        <p:sp>
          <p:nvSpPr>
            <p:cNvPr id="23" name="Line 18"/>
            <p:cNvSpPr>
              <a:spLocks noChangeShapeType="1"/>
            </p:cNvSpPr>
            <p:nvPr/>
          </p:nvSpPr>
          <p:spPr bwMode="auto">
            <a:xfrm>
              <a:off x="1601783" y="3168650"/>
              <a:ext cx="242886" cy="61753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763707" y="3746500"/>
              <a:ext cx="157162" cy="180975"/>
            </a:xfrm>
            <a:custGeom>
              <a:avLst/>
              <a:gdLst>
                <a:gd name="T0" fmla="*/ 0 w 99"/>
                <a:gd name="T1" fmla="*/ 41 h 114"/>
                <a:gd name="T2" fmla="*/ 89 w 99"/>
                <a:gd name="T3" fmla="*/ 114 h 114"/>
                <a:gd name="T4" fmla="*/ 99 w 99"/>
                <a:gd name="T5" fmla="*/ 0 h 114"/>
                <a:gd name="T6" fmla="*/ 0 w 99"/>
                <a:gd name="T7" fmla="*/ 41 h 1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114"/>
                <a:gd name="T14" fmla="*/ 99 w 99"/>
                <a:gd name="T15" fmla="*/ 114 h 1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114">
                  <a:moveTo>
                    <a:pt x="0" y="41"/>
                  </a:moveTo>
                  <a:lnTo>
                    <a:pt x="89" y="114"/>
                  </a:lnTo>
                  <a:lnTo>
                    <a:pt x="99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817804" y="4992700"/>
            <a:ext cx="319086" cy="758827"/>
            <a:chOff x="2817804" y="4687900"/>
            <a:chExt cx="319086" cy="758827"/>
          </a:xfrm>
        </p:grpSpPr>
        <p:sp>
          <p:nvSpPr>
            <p:cNvPr id="26" name="Line 21"/>
            <p:cNvSpPr>
              <a:spLocks noChangeShapeType="1"/>
            </p:cNvSpPr>
            <p:nvPr/>
          </p:nvSpPr>
          <p:spPr bwMode="auto">
            <a:xfrm>
              <a:off x="2817804" y="4687900"/>
              <a:ext cx="242886" cy="61753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2979728" y="5264164"/>
              <a:ext cx="157162" cy="182563"/>
            </a:xfrm>
            <a:custGeom>
              <a:avLst/>
              <a:gdLst>
                <a:gd name="T0" fmla="*/ 0 w 99"/>
                <a:gd name="T1" fmla="*/ 42 h 115"/>
                <a:gd name="T2" fmla="*/ 89 w 99"/>
                <a:gd name="T3" fmla="*/ 115 h 115"/>
                <a:gd name="T4" fmla="*/ 99 w 99"/>
                <a:gd name="T5" fmla="*/ 0 h 115"/>
                <a:gd name="T6" fmla="*/ 0 w 99"/>
                <a:gd name="T7" fmla="*/ 42 h 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115"/>
                <a:gd name="T14" fmla="*/ 99 w 99"/>
                <a:gd name="T15" fmla="*/ 115 h 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115">
                  <a:moveTo>
                    <a:pt x="0" y="42"/>
                  </a:moveTo>
                  <a:lnTo>
                    <a:pt x="89" y="115"/>
                  </a:lnTo>
                  <a:lnTo>
                    <a:pt x="99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09807" y="4232286"/>
            <a:ext cx="319089" cy="760415"/>
            <a:chOff x="2209807" y="3927486"/>
            <a:chExt cx="319089" cy="760415"/>
          </a:xfrm>
        </p:grpSpPr>
        <p:sp>
          <p:nvSpPr>
            <p:cNvPr id="29" name="Line 24"/>
            <p:cNvSpPr>
              <a:spLocks noChangeShapeType="1"/>
            </p:cNvSpPr>
            <p:nvPr/>
          </p:nvSpPr>
          <p:spPr bwMode="auto">
            <a:xfrm>
              <a:off x="2209807" y="3927486"/>
              <a:ext cx="242889" cy="61912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2371733" y="4505338"/>
              <a:ext cx="157163" cy="182563"/>
            </a:xfrm>
            <a:custGeom>
              <a:avLst/>
              <a:gdLst>
                <a:gd name="T0" fmla="*/ 0 w 99"/>
                <a:gd name="T1" fmla="*/ 41 h 115"/>
                <a:gd name="T2" fmla="*/ 89 w 99"/>
                <a:gd name="T3" fmla="*/ 115 h 115"/>
                <a:gd name="T4" fmla="*/ 99 w 99"/>
                <a:gd name="T5" fmla="*/ 0 h 115"/>
                <a:gd name="T6" fmla="*/ 0 w 99"/>
                <a:gd name="T7" fmla="*/ 41 h 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115"/>
                <a:gd name="T14" fmla="*/ 99 w 99"/>
                <a:gd name="T15" fmla="*/ 115 h 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115">
                  <a:moveTo>
                    <a:pt x="0" y="41"/>
                  </a:moveTo>
                  <a:lnTo>
                    <a:pt x="89" y="115"/>
                  </a:lnTo>
                  <a:lnTo>
                    <a:pt x="99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856270" y="4232286"/>
            <a:ext cx="319086" cy="760415"/>
            <a:chOff x="5856270" y="3927486"/>
            <a:chExt cx="319086" cy="760415"/>
          </a:xfrm>
        </p:grpSpPr>
        <p:sp>
          <p:nvSpPr>
            <p:cNvPr id="32" name="Line 27"/>
            <p:cNvSpPr>
              <a:spLocks noChangeShapeType="1"/>
            </p:cNvSpPr>
            <p:nvPr/>
          </p:nvSpPr>
          <p:spPr bwMode="auto">
            <a:xfrm>
              <a:off x="5856270" y="3927486"/>
              <a:ext cx="242886" cy="61912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6018194" y="4505338"/>
              <a:ext cx="157162" cy="182563"/>
            </a:xfrm>
            <a:custGeom>
              <a:avLst/>
              <a:gdLst>
                <a:gd name="T0" fmla="*/ 0 w 99"/>
                <a:gd name="T1" fmla="*/ 41 h 115"/>
                <a:gd name="T2" fmla="*/ 89 w 99"/>
                <a:gd name="T3" fmla="*/ 115 h 115"/>
                <a:gd name="T4" fmla="*/ 99 w 99"/>
                <a:gd name="T5" fmla="*/ 0 h 115"/>
                <a:gd name="T6" fmla="*/ 0 w 99"/>
                <a:gd name="T7" fmla="*/ 41 h 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115"/>
                <a:gd name="T14" fmla="*/ 99 w 99"/>
                <a:gd name="T15" fmla="*/ 115 h 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115">
                  <a:moveTo>
                    <a:pt x="0" y="41"/>
                  </a:moveTo>
                  <a:lnTo>
                    <a:pt x="89" y="115"/>
                  </a:lnTo>
                  <a:lnTo>
                    <a:pt x="99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248291" y="3473450"/>
            <a:ext cx="319089" cy="758825"/>
            <a:chOff x="5248291" y="3168650"/>
            <a:chExt cx="319089" cy="758825"/>
          </a:xfrm>
        </p:grpSpPr>
        <p:sp>
          <p:nvSpPr>
            <p:cNvPr id="35" name="Line 30"/>
            <p:cNvSpPr>
              <a:spLocks noChangeShapeType="1"/>
            </p:cNvSpPr>
            <p:nvPr/>
          </p:nvSpPr>
          <p:spPr bwMode="auto">
            <a:xfrm>
              <a:off x="5248291" y="3168650"/>
              <a:ext cx="242889" cy="61753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5410217" y="3746500"/>
              <a:ext cx="157163" cy="180975"/>
            </a:xfrm>
            <a:custGeom>
              <a:avLst/>
              <a:gdLst>
                <a:gd name="T0" fmla="*/ 0 w 99"/>
                <a:gd name="T1" fmla="*/ 41 h 114"/>
                <a:gd name="T2" fmla="*/ 89 w 99"/>
                <a:gd name="T3" fmla="*/ 114 h 114"/>
                <a:gd name="T4" fmla="*/ 99 w 99"/>
                <a:gd name="T5" fmla="*/ 0 h 114"/>
                <a:gd name="T6" fmla="*/ 0 w 99"/>
                <a:gd name="T7" fmla="*/ 41 h 1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"/>
                <a:gd name="T13" fmla="*/ 0 h 114"/>
                <a:gd name="T14" fmla="*/ 99 w 99"/>
                <a:gd name="T15" fmla="*/ 114 h 1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" h="114">
                  <a:moveTo>
                    <a:pt x="0" y="41"/>
                  </a:moveTo>
                  <a:lnTo>
                    <a:pt x="89" y="114"/>
                  </a:lnTo>
                  <a:lnTo>
                    <a:pt x="99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424229" y="3473450"/>
            <a:ext cx="369886" cy="2278063"/>
            <a:chOff x="3424229" y="3168650"/>
            <a:chExt cx="369886" cy="2278063"/>
          </a:xfrm>
        </p:grpSpPr>
        <p:sp>
          <p:nvSpPr>
            <p:cNvPr id="38" name="Line 33"/>
            <p:cNvSpPr>
              <a:spLocks noChangeShapeType="1"/>
            </p:cNvSpPr>
            <p:nvPr/>
          </p:nvSpPr>
          <p:spPr bwMode="auto">
            <a:xfrm flipV="1">
              <a:off x="3424229" y="3321050"/>
              <a:ext cx="284161" cy="2125663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3627428" y="3168650"/>
              <a:ext cx="166687" cy="171450"/>
            </a:xfrm>
            <a:custGeom>
              <a:avLst/>
              <a:gdLst>
                <a:gd name="T0" fmla="*/ 105 w 105"/>
                <a:gd name="T1" fmla="*/ 108 h 108"/>
                <a:gd name="T2" fmla="*/ 64 w 105"/>
                <a:gd name="T3" fmla="*/ 0 h 108"/>
                <a:gd name="T4" fmla="*/ 0 w 105"/>
                <a:gd name="T5" fmla="*/ 96 h 108"/>
                <a:gd name="T6" fmla="*/ 105 w 105"/>
                <a:gd name="T7" fmla="*/ 108 h 10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5"/>
                <a:gd name="T13" fmla="*/ 0 h 108"/>
                <a:gd name="T14" fmla="*/ 105 w 105"/>
                <a:gd name="T15" fmla="*/ 108 h 10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5" h="108">
                  <a:moveTo>
                    <a:pt x="105" y="108"/>
                  </a:moveTo>
                  <a:lnTo>
                    <a:pt x="64" y="0"/>
                  </a:lnTo>
                  <a:lnTo>
                    <a:pt x="0" y="96"/>
                  </a:lnTo>
                  <a:lnTo>
                    <a:pt x="105" y="1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070744" y="3463925"/>
            <a:ext cx="369889" cy="2278063"/>
            <a:chOff x="7070744" y="3159125"/>
            <a:chExt cx="369889" cy="2278063"/>
          </a:xfrm>
        </p:grpSpPr>
        <p:sp>
          <p:nvSpPr>
            <p:cNvPr id="41" name="Line 36"/>
            <p:cNvSpPr>
              <a:spLocks noChangeShapeType="1"/>
            </p:cNvSpPr>
            <p:nvPr/>
          </p:nvSpPr>
          <p:spPr bwMode="auto">
            <a:xfrm flipV="1">
              <a:off x="7070744" y="3309938"/>
              <a:ext cx="284164" cy="212725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7273945" y="3159125"/>
              <a:ext cx="166688" cy="171450"/>
            </a:xfrm>
            <a:custGeom>
              <a:avLst/>
              <a:gdLst>
                <a:gd name="T0" fmla="*/ 105 w 105"/>
                <a:gd name="T1" fmla="*/ 108 h 108"/>
                <a:gd name="T2" fmla="*/ 64 w 105"/>
                <a:gd name="T3" fmla="*/ 0 h 108"/>
                <a:gd name="T4" fmla="*/ 0 w 105"/>
                <a:gd name="T5" fmla="*/ 95 h 108"/>
                <a:gd name="T6" fmla="*/ 105 w 105"/>
                <a:gd name="T7" fmla="*/ 108 h 10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5"/>
                <a:gd name="T13" fmla="*/ 0 h 108"/>
                <a:gd name="T14" fmla="*/ 105 w 105"/>
                <a:gd name="T15" fmla="*/ 108 h 10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5" h="108">
                  <a:moveTo>
                    <a:pt x="105" y="108"/>
                  </a:moveTo>
                  <a:lnTo>
                    <a:pt x="64" y="0"/>
                  </a:lnTo>
                  <a:lnTo>
                    <a:pt x="0" y="95"/>
                  </a:lnTo>
                  <a:lnTo>
                    <a:pt x="105" y="1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" name="Rectangle 38"/>
          <p:cNvSpPr>
            <a:spLocks noChangeArrowheads="1"/>
          </p:cNvSpPr>
          <p:nvPr/>
        </p:nvSpPr>
        <p:spPr bwMode="auto">
          <a:xfrm>
            <a:off x="538163" y="3170238"/>
            <a:ext cx="917575" cy="460375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4" name="Rectangle 39"/>
          <p:cNvSpPr>
            <a:spLocks noChangeArrowheads="1"/>
          </p:cNvSpPr>
          <p:nvPr/>
        </p:nvSpPr>
        <p:spPr bwMode="auto">
          <a:xfrm>
            <a:off x="700088" y="3255963"/>
            <a:ext cx="52655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r>
              <a:rPr lang="sr-Latn-RS" altLang="en-US" sz="1700" dirty="0">
                <a:solidFill>
                  <a:srgbClr val="000000"/>
                </a:solidFill>
              </a:rPr>
              <a:t>A/p</a:t>
            </a:r>
            <a:r>
              <a:rPr lang="en-US" altLang="en-US" sz="1700" dirty="0">
                <a:solidFill>
                  <a:srgbClr val="000000"/>
                </a:solidFill>
              </a:rPr>
              <a:t> A</a:t>
            </a:r>
            <a:endParaRPr lang="en-US" altLang="en-US" dirty="0"/>
          </a:p>
        </p:txBody>
      </p:sp>
      <p:sp>
        <p:nvSpPr>
          <p:cNvPr id="45" name="Rectangle 40"/>
          <p:cNvSpPr>
            <a:spLocks noChangeArrowheads="1"/>
          </p:cNvSpPr>
          <p:nvPr/>
        </p:nvSpPr>
        <p:spPr bwMode="auto">
          <a:xfrm>
            <a:off x="538163" y="3929063"/>
            <a:ext cx="917575" cy="460375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6" name="Rectangle 41"/>
          <p:cNvSpPr>
            <a:spLocks noChangeArrowheads="1"/>
          </p:cNvSpPr>
          <p:nvPr/>
        </p:nvSpPr>
        <p:spPr bwMode="auto">
          <a:xfrm>
            <a:off x="700088" y="4014788"/>
            <a:ext cx="5273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Latn-RS" altLang="en-US" sz="1700" dirty="0">
                <a:solidFill>
                  <a:srgbClr val="000000"/>
                </a:solidFill>
              </a:rPr>
              <a:t>A/p</a:t>
            </a:r>
            <a:r>
              <a:rPr lang="en-US" altLang="en-US" sz="1700" dirty="0">
                <a:solidFill>
                  <a:srgbClr val="000000"/>
                </a:solidFill>
              </a:rPr>
              <a:t> B</a:t>
            </a:r>
            <a:endParaRPr lang="en-US" altLang="en-US" dirty="0"/>
          </a:p>
        </p:txBody>
      </p:sp>
      <p:sp>
        <p:nvSpPr>
          <p:cNvPr id="47" name="Rectangle 42"/>
          <p:cNvSpPr>
            <a:spLocks noChangeArrowheads="1"/>
          </p:cNvSpPr>
          <p:nvPr/>
        </p:nvSpPr>
        <p:spPr bwMode="auto">
          <a:xfrm>
            <a:off x="538163" y="4687888"/>
            <a:ext cx="917575" cy="461962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48" name="Rectangle 43"/>
          <p:cNvSpPr>
            <a:spLocks noChangeArrowheads="1"/>
          </p:cNvSpPr>
          <p:nvPr/>
        </p:nvSpPr>
        <p:spPr bwMode="auto">
          <a:xfrm>
            <a:off x="700088" y="4764088"/>
            <a:ext cx="5273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Latn-RS" altLang="en-US" sz="1700" dirty="0">
                <a:solidFill>
                  <a:srgbClr val="000000"/>
                </a:solidFill>
              </a:rPr>
              <a:t>A/p</a:t>
            </a:r>
            <a:r>
              <a:rPr lang="en-US" altLang="en-US" sz="1700" dirty="0">
                <a:solidFill>
                  <a:srgbClr val="000000"/>
                </a:solidFill>
              </a:rPr>
              <a:t> C</a:t>
            </a:r>
            <a:endParaRPr lang="en-US" altLang="en-US" dirty="0"/>
          </a:p>
        </p:txBody>
      </p:sp>
      <p:sp>
        <p:nvSpPr>
          <p:cNvPr id="49" name="Rectangle 44"/>
          <p:cNvSpPr>
            <a:spLocks noChangeArrowheads="1"/>
          </p:cNvSpPr>
          <p:nvPr/>
        </p:nvSpPr>
        <p:spPr bwMode="auto">
          <a:xfrm>
            <a:off x="538163" y="5448300"/>
            <a:ext cx="917575" cy="460375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50" name="Rectangle 45"/>
          <p:cNvSpPr>
            <a:spLocks noChangeArrowheads="1"/>
          </p:cNvSpPr>
          <p:nvPr/>
        </p:nvSpPr>
        <p:spPr bwMode="auto">
          <a:xfrm>
            <a:off x="700088" y="5524500"/>
            <a:ext cx="53860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Latn-RS" altLang="en-US" sz="1700" dirty="0">
                <a:solidFill>
                  <a:srgbClr val="000000"/>
                </a:solidFill>
              </a:rPr>
              <a:t>A/p</a:t>
            </a:r>
            <a:r>
              <a:rPr lang="en-US" altLang="en-US" sz="1700" dirty="0">
                <a:solidFill>
                  <a:srgbClr val="000000"/>
                </a:solidFill>
              </a:rPr>
              <a:t> D</a:t>
            </a:r>
            <a:endParaRPr lang="en-US" altLang="en-US" dirty="0"/>
          </a:p>
        </p:txBody>
      </p:sp>
      <p:grpSp>
        <p:nvGrpSpPr>
          <p:cNvPr id="51" name="Group 50"/>
          <p:cNvGrpSpPr/>
          <p:nvPr/>
        </p:nvGrpSpPr>
        <p:grpSpPr>
          <a:xfrm>
            <a:off x="2508250" y="4987950"/>
            <a:ext cx="309563" cy="187326"/>
            <a:chOff x="2508250" y="4683150"/>
            <a:chExt cx="309563" cy="187326"/>
          </a:xfrm>
        </p:grpSpPr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2508250" y="4683150"/>
              <a:ext cx="46038" cy="60325"/>
            </a:xfrm>
            <a:custGeom>
              <a:avLst/>
              <a:gdLst>
                <a:gd name="T0" fmla="*/ 10 w 29"/>
                <a:gd name="T1" fmla="*/ 3 h 38"/>
                <a:gd name="T2" fmla="*/ 3 w 29"/>
                <a:gd name="T3" fmla="*/ 0 h 38"/>
                <a:gd name="T4" fmla="*/ 3 w 29"/>
                <a:gd name="T5" fmla="*/ 0 h 38"/>
                <a:gd name="T6" fmla="*/ 0 w 29"/>
                <a:gd name="T7" fmla="*/ 3 h 38"/>
                <a:gd name="T8" fmla="*/ 0 w 29"/>
                <a:gd name="T9" fmla="*/ 6 h 38"/>
                <a:gd name="T10" fmla="*/ 19 w 29"/>
                <a:gd name="T11" fmla="*/ 35 h 38"/>
                <a:gd name="T12" fmla="*/ 22 w 29"/>
                <a:gd name="T13" fmla="*/ 38 h 38"/>
                <a:gd name="T14" fmla="*/ 26 w 29"/>
                <a:gd name="T15" fmla="*/ 38 h 38"/>
                <a:gd name="T16" fmla="*/ 29 w 29"/>
                <a:gd name="T17" fmla="*/ 35 h 38"/>
                <a:gd name="T18" fmla="*/ 29 w 29"/>
                <a:gd name="T19" fmla="*/ 32 h 38"/>
                <a:gd name="T20" fmla="*/ 10 w 29"/>
                <a:gd name="T21" fmla="*/ 3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"/>
                <a:gd name="T34" fmla="*/ 0 h 38"/>
                <a:gd name="T35" fmla="*/ 29 w 29"/>
                <a:gd name="T36" fmla="*/ 38 h 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" h="38">
                  <a:moveTo>
                    <a:pt x="10" y="3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19" y="35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9" y="35"/>
                  </a:lnTo>
                  <a:lnTo>
                    <a:pt x="29" y="32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2568575" y="4768875"/>
              <a:ext cx="55563" cy="55563"/>
            </a:xfrm>
            <a:custGeom>
              <a:avLst/>
              <a:gdLst>
                <a:gd name="T0" fmla="*/ 10 w 35"/>
                <a:gd name="T1" fmla="*/ 3 h 35"/>
                <a:gd name="T2" fmla="*/ 7 w 35"/>
                <a:gd name="T3" fmla="*/ 0 h 35"/>
                <a:gd name="T4" fmla="*/ 4 w 35"/>
                <a:gd name="T5" fmla="*/ 0 h 35"/>
                <a:gd name="T6" fmla="*/ 0 w 35"/>
                <a:gd name="T7" fmla="*/ 3 h 35"/>
                <a:gd name="T8" fmla="*/ 0 w 35"/>
                <a:gd name="T9" fmla="*/ 6 h 35"/>
                <a:gd name="T10" fmla="*/ 10 w 35"/>
                <a:gd name="T11" fmla="*/ 16 h 35"/>
                <a:gd name="T12" fmla="*/ 20 w 35"/>
                <a:gd name="T13" fmla="*/ 29 h 35"/>
                <a:gd name="T14" fmla="*/ 23 w 35"/>
                <a:gd name="T15" fmla="*/ 32 h 35"/>
                <a:gd name="T16" fmla="*/ 29 w 35"/>
                <a:gd name="T17" fmla="*/ 35 h 35"/>
                <a:gd name="T18" fmla="*/ 32 w 35"/>
                <a:gd name="T19" fmla="*/ 35 h 35"/>
                <a:gd name="T20" fmla="*/ 35 w 35"/>
                <a:gd name="T21" fmla="*/ 32 h 35"/>
                <a:gd name="T22" fmla="*/ 35 w 35"/>
                <a:gd name="T23" fmla="*/ 29 h 35"/>
                <a:gd name="T24" fmla="*/ 32 w 35"/>
                <a:gd name="T25" fmla="*/ 25 h 35"/>
                <a:gd name="T26" fmla="*/ 26 w 35"/>
                <a:gd name="T27" fmla="*/ 22 h 35"/>
                <a:gd name="T28" fmla="*/ 26 w 35"/>
                <a:gd name="T29" fmla="*/ 25 h 35"/>
                <a:gd name="T30" fmla="*/ 29 w 35"/>
                <a:gd name="T31" fmla="*/ 25 h 35"/>
                <a:gd name="T32" fmla="*/ 20 w 35"/>
                <a:gd name="T33" fmla="*/ 13 h 35"/>
                <a:gd name="T34" fmla="*/ 10 w 35"/>
                <a:gd name="T35" fmla="*/ 3 h 3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"/>
                <a:gd name="T55" fmla="*/ 0 h 35"/>
                <a:gd name="T56" fmla="*/ 35 w 35"/>
                <a:gd name="T57" fmla="*/ 35 h 3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" h="35">
                  <a:moveTo>
                    <a:pt x="10" y="3"/>
                  </a:moveTo>
                  <a:lnTo>
                    <a:pt x="7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10" y="16"/>
                  </a:lnTo>
                  <a:lnTo>
                    <a:pt x="20" y="29"/>
                  </a:lnTo>
                  <a:lnTo>
                    <a:pt x="23" y="32"/>
                  </a:lnTo>
                  <a:lnTo>
                    <a:pt x="29" y="35"/>
                  </a:lnTo>
                  <a:lnTo>
                    <a:pt x="32" y="35"/>
                  </a:lnTo>
                  <a:lnTo>
                    <a:pt x="35" y="32"/>
                  </a:lnTo>
                  <a:lnTo>
                    <a:pt x="35" y="29"/>
                  </a:lnTo>
                  <a:lnTo>
                    <a:pt x="32" y="25"/>
                  </a:lnTo>
                  <a:lnTo>
                    <a:pt x="26" y="22"/>
                  </a:lnTo>
                  <a:lnTo>
                    <a:pt x="26" y="25"/>
                  </a:lnTo>
                  <a:lnTo>
                    <a:pt x="29" y="25"/>
                  </a:lnTo>
                  <a:lnTo>
                    <a:pt x="20" y="1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2649538" y="4808563"/>
              <a:ext cx="71438" cy="41275"/>
            </a:xfrm>
            <a:custGeom>
              <a:avLst/>
              <a:gdLst>
                <a:gd name="T0" fmla="*/ 7 w 45"/>
                <a:gd name="T1" fmla="*/ 13 h 26"/>
                <a:gd name="T2" fmla="*/ 4 w 45"/>
                <a:gd name="T3" fmla="*/ 13 h 26"/>
                <a:gd name="T4" fmla="*/ 0 w 45"/>
                <a:gd name="T5" fmla="*/ 16 h 26"/>
                <a:gd name="T6" fmla="*/ 0 w 45"/>
                <a:gd name="T7" fmla="*/ 20 h 26"/>
                <a:gd name="T8" fmla="*/ 4 w 45"/>
                <a:gd name="T9" fmla="*/ 23 h 26"/>
                <a:gd name="T10" fmla="*/ 10 w 45"/>
                <a:gd name="T11" fmla="*/ 26 h 26"/>
                <a:gd name="T12" fmla="*/ 16 w 45"/>
                <a:gd name="T13" fmla="*/ 23 h 26"/>
                <a:gd name="T14" fmla="*/ 20 w 45"/>
                <a:gd name="T15" fmla="*/ 23 h 26"/>
                <a:gd name="T16" fmla="*/ 29 w 45"/>
                <a:gd name="T17" fmla="*/ 20 h 26"/>
                <a:gd name="T18" fmla="*/ 42 w 45"/>
                <a:gd name="T19" fmla="*/ 10 h 26"/>
                <a:gd name="T20" fmla="*/ 45 w 45"/>
                <a:gd name="T21" fmla="*/ 7 h 26"/>
                <a:gd name="T22" fmla="*/ 45 w 45"/>
                <a:gd name="T23" fmla="*/ 4 h 26"/>
                <a:gd name="T24" fmla="*/ 42 w 45"/>
                <a:gd name="T25" fmla="*/ 0 h 26"/>
                <a:gd name="T26" fmla="*/ 39 w 45"/>
                <a:gd name="T27" fmla="*/ 0 h 26"/>
                <a:gd name="T28" fmla="*/ 26 w 45"/>
                <a:gd name="T29" fmla="*/ 10 h 26"/>
                <a:gd name="T30" fmla="*/ 16 w 45"/>
                <a:gd name="T31" fmla="*/ 13 h 26"/>
                <a:gd name="T32" fmla="*/ 16 w 45"/>
                <a:gd name="T33" fmla="*/ 20 h 26"/>
                <a:gd name="T34" fmla="*/ 20 w 45"/>
                <a:gd name="T35" fmla="*/ 13 h 26"/>
                <a:gd name="T36" fmla="*/ 13 w 45"/>
                <a:gd name="T37" fmla="*/ 16 h 26"/>
                <a:gd name="T38" fmla="*/ 7 w 45"/>
                <a:gd name="T39" fmla="*/ 13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5"/>
                <a:gd name="T61" fmla="*/ 0 h 26"/>
                <a:gd name="T62" fmla="*/ 45 w 45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5" h="26">
                  <a:moveTo>
                    <a:pt x="7" y="13"/>
                  </a:moveTo>
                  <a:lnTo>
                    <a:pt x="4" y="13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4" y="23"/>
                  </a:lnTo>
                  <a:lnTo>
                    <a:pt x="10" y="26"/>
                  </a:lnTo>
                  <a:lnTo>
                    <a:pt x="16" y="23"/>
                  </a:lnTo>
                  <a:lnTo>
                    <a:pt x="20" y="23"/>
                  </a:lnTo>
                  <a:lnTo>
                    <a:pt x="29" y="20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26" y="10"/>
                  </a:lnTo>
                  <a:lnTo>
                    <a:pt x="16" y="13"/>
                  </a:lnTo>
                  <a:lnTo>
                    <a:pt x="16" y="20"/>
                  </a:lnTo>
                  <a:lnTo>
                    <a:pt x="20" y="13"/>
                  </a:lnTo>
                  <a:lnTo>
                    <a:pt x="13" y="16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2655888" y="4687913"/>
              <a:ext cx="161925" cy="182563"/>
            </a:xfrm>
            <a:custGeom>
              <a:avLst/>
              <a:gdLst>
                <a:gd name="T0" fmla="*/ 79 w 102"/>
                <a:gd name="T1" fmla="*/ 115 h 115"/>
                <a:gd name="T2" fmla="*/ 102 w 102"/>
                <a:gd name="T3" fmla="*/ 0 h 115"/>
                <a:gd name="T4" fmla="*/ 0 w 102"/>
                <a:gd name="T5" fmla="*/ 48 h 115"/>
                <a:gd name="T6" fmla="*/ 79 w 102"/>
                <a:gd name="T7" fmla="*/ 115 h 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15"/>
                <a:gd name="T14" fmla="*/ 102 w 102"/>
                <a:gd name="T15" fmla="*/ 115 h 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15">
                  <a:moveTo>
                    <a:pt x="79" y="115"/>
                  </a:moveTo>
                  <a:lnTo>
                    <a:pt x="102" y="0"/>
                  </a:lnTo>
                  <a:lnTo>
                    <a:pt x="0" y="48"/>
                  </a:lnTo>
                  <a:lnTo>
                    <a:pt x="79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762771" y="5737254"/>
            <a:ext cx="307976" cy="187326"/>
            <a:chOff x="6762771" y="5432454"/>
            <a:chExt cx="307976" cy="187326"/>
          </a:xfrm>
        </p:grpSpPr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6762771" y="5432454"/>
              <a:ext cx="44450" cy="60325"/>
            </a:xfrm>
            <a:custGeom>
              <a:avLst/>
              <a:gdLst>
                <a:gd name="T0" fmla="*/ 9 w 28"/>
                <a:gd name="T1" fmla="*/ 3 h 38"/>
                <a:gd name="T2" fmla="*/ 3 w 28"/>
                <a:gd name="T3" fmla="*/ 0 h 38"/>
                <a:gd name="T4" fmla="*/ 3 w 28"/>
                <a:gd name="T5" fmla="*/ 0 h 38"/>
                <a:gd name="T6" fmla="*/ 0 w 28"/>
                <a:gd name="T7" fmla="*/ 3 h 38"/>
                <a:gd name="T8" fmla="*/ 0 w 28"/>
                <a:gd name="T9" fmla="*/ 6 h 38"/>
                <a:gd name="T10" fmla="*/ 19 w 28"/>
                <a:gd name="T11" fmla="*/ 35 h 38"/>
                <a:gd name="T12" fmla="*/ 22 w 28"/>
                <a:gd name="T13" fmla="*/ 38 h 38"/>
                <a:gd name="T14" fmla="*/ 25 w 28"/>
                <a:gd name="T15" fmla="*/ 38 h 38"/>
                <a:gd name="T16" fmla="*/ 28 w 28"/>
                <a:gd name="T17" fmla="*/ 35 h 38"/>
                <a:gd name="T18" fmla="*/ 28 w 28"/>
                <a:gd name="T19" fmla="*/ 32 h 38"/>
                <a:gd name="T20" fmla="*/ 9 w 28"/>
                <a:gd name="T21" fmla="*/ 3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"/>
                <a:gd name="T34" fmla="*/ 0 h 38"/>
                <a:gd name="T35" fmla="*/ 28 w 28"/>
                <a:gd name="T36" fmla="*/ 38 h 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" h="38">
                  <a:moveTo>
                    <a:pt x="9" y="3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19" y="35"/>
                  </a:lnTo>
                  <a:lnTo>
                    <a:pt x="22" y="38"/>
                  </a:lnTo>
                  <a:lnTo>
                    <a:pt x="25" y="38"/>
                  </a:lnTo>
                  <a:lnTo>
                    <a:pt x="28" y="35"/>
                  </a:lnTo>
                  <a:lnTo>
                    <a:pt x="28" y="3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6823096" y="5518179"/>
              <a:ext cx="55563" cy="55563"/>
            </a:xfrm>
            <a:custGeom>
              <a:avLst/>
              <a:gdLst>
                <a:gd name="T0" fmla="*/ 10 w 35"/>
                <a:gd name="T1" fmla="*/ 3 h 35"/>
                <a:gd name="T2" fmla="*/ 6 w 35"/>
                <a:gd name="T3" fmla="*/ 0 h 35"/>
                <a:gd name="T4" fmla="*/ 3 w 35"/>
                <a:gd name="T5" fmla="*/ 0 h 35"/>
                <a:gd name="T6" fmla="*/ 0 w 35"/>
                <a:gd name="T7" fmla="*/ 3 h 35"/>
                <a:gd name="T8" fmla="*/ 0 w 35"/>
                <a:gd name="T9" fmla="*/ 6 h 35"/>
                <a:gd name="T10" fmla="*/ 10 w 35"/>
                <a:gd name="T11" fmla="*/ 16 h 35"/>
                <a:gd name="T12" fmla="*/ 19 w 35"/>
                <a:gd name="T13" fmla="*/ 29 h 35"/>
                <a:gd name="T14" fmla="*/ 22 w 35"/>
                <a:gd name="T15" fmla="*/ 32 h 35"/>
                <a:gd name="T16" fmla="*/ 29 w 35"/>
                <a:gd name="T17" fmla="*/ 35 h 35"/>
                <a:gd name="T18" fmla="*/ 32 w 35"/>
                <a:gd name="T19" fmla="*/ 35 h 35"/>
                <a:gd name="T20" fmla="*/ 35 w 35"/>
                <a:gd name="T21" fmla="*/ 32 h 35"/>
                <a:gd name="T22" fmla="*/ 35 w 35"/>
                <a:gd name="T23" fmla="*/ 29 h 35"/>
                <a:gd name="T24" fmla="*/ 32 w 35"/>
                <a:gd name="T25" fmla="*/ 25 h 35"/>
                <a:gd name="T26" fmla="*/ 25 w 35"/>
                <a:gd name="T27" fmla="*/ 22 h 35"/>
                <a:gd name="T28" fmla="*/ 25 w 35"/>
                <a:gd name="T29" fmla="*/ 25 h 35"/>
                <a:gd name="T30" fmla="*/ 29 w 35"/>
                <a:gd name="T31" fmla="*/ 25 h 35"/>
                <a:gd name="T32" fmla="*/ 19 w 35"/>
                <a:gd name="T33" fmla="*/ 13 h 35"/>
                <a:gd name="T34" fmla="*/ 10 w 35"/>
                <a:gd name="T35" fmla="*/ 3 h 3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"/>
                <a:gd name="T55" fmla="*/ 0 h 35"/>
                <a:gd name="T56" fmla="*/ 35 w 35"/>
                <a:gd name="T57" fmla="*/ 35 h 3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" h="35">
                  <a:moveTo>
                    <a:pt x="10" y="3"/>
                  </a:moveTo>
                  <a:lnTo>
                    <a:pt x="6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10" y="16"/>
                  </a:lnTo>
                  <a:lnTo>
                    <a:pt x="19" y="29"/>
                  </a:lnTo>
                  <a:lnTo>
                    <a:pt x="22" y="32"/>
                  </a:lnTo>
                  <a:lnTo>
                    <a:pt x="29" y="35"/>
                  </a:lnTo>
                  <a:lnTo>
                    <a:pt x="32" y="35"/>
                  </a:lnTo>
                  <a:lnTo>
                    <a:pt x="35" y="32"/>
                  </a:lnTo>
                  <a:lnTo>
                    <a:pt x="35" y="29"/>
                  </a:lnTo>
                  <a:lnTo>
                    <a:pt x="32" y="25"/>
                  </a:lnTo>
                  <a:lnTo>
                    <a:pt x="25" y="22"/>
                  </a:lnTo>
                  <a:lnTo>
                    <a:pt x="25" y="25"/>
                  </a:lnTo>
                  <a:lnTo>
                    <a:pt x="29" y="25"/>
                  </a:lnTo>
                  <a:lnTo>
                    <a:pt x="19" y="1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6904059" y="5557867"/>
              <a:ext cx="71438" cy="41275"/>
            </a:xfrm>
            <a:custGeom>
              <a:avLst/>
              <a:gdLst>
                <a:gd name="T0" fmla="*/ 6 w 45"/>
                <a:gd name="T1" fmla="*/ 13 h 26"/>
                <a:gd name="T2" fmla="*/ 3 w 45"/>
                <a:gd name="T3" fmla="*/ 13 h 26"/>
                <a:gd name="T4" fmla="*/ 0 w 45"/>
                <a:gd name="T5" fmla="*/ 16 h 26"/>
                <a:gd name="T6" fmla="*/ 0 w 45"/>
                <a:gd name="T7" fmla="*/ 20 h 26"/>
                <a:gd name="T8" fmla="*/ 3 w 45"/>
                <a:gd name="T9" fmla="*/ 23 h 26"/>
                <a:gd name="T10" fmla="*/ 10 w 45"/>
                <a:gd name="T11" fmla="*/ 26 h 26"/>
                <a:gd name="T12" fmla="*/ 16 w 45"/>
                <a:gd name="T13" fmla="*/ 23 h 26"/>
                <a:gd name="T14" fmla="*/ 19 w 45"/>
                <a:gd name="T15" fmla="*/ 23 h 26"/>
                <a:gd name="T16" fmla="*/ 29 w 45"/>
                <a:gd name="T17" fmla="*/ 20 h 26"/>
                <a:gd name="T18" fmla="*/ 41 w 45"/>
                <a:gd name="T19" fmla="*/ 10 h 26"/>
                <a:gd name="T20" fmla="*/ 45 w 45"/>
                <a:gd name="T21" fmla="*/ 7 h 26"/>
                <a:gd name="T22" fmla="*/ 45 w 45"/>
                <a:gd name="T23" fmla="*/ 4 h 26"/>
                <a:gd name="T24" fmla="*/ 41 w 45"/>
                <a:gd name="T25" fmla="*/ 0 h 26"/>
                <a:gd name="T26" fmla="*/ 38 w 45"/>
                <a:gd name="T27" fmla="*/ 0 h 26"/>
                <a:gd name="T28" fmla="*/ 26 w 45"/>
                <a:gd name="T29" fmla="*/ 10 h 26"/>
                <a:gd name="T30" fmla="*/ 16 w 45"/>
                <a:gd name="T31" fmla="*/ 13 h 26"/>
                <a:gd name="T32" fmla="*/ 16 w 45"/>
                <a:gd name="T33" fmla="*/ 20 h 26"/>
                <a:gd name="T34" fmla="*/ 19 w 45"/>
                <a:gd name="T35" fmla="*/ 13 h 26"/>
                <a:gd name="T36" fmla="*/ 13 w 45"/>
                <a:gd name="T37" fmla="*/ 16 h 26"/>
                <a:gd name="T38" fmla="*/ 6 w 45"/>
                <a:gd name="T39" fmla="*/ 13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5"/>
                <a:gd name="T61" fmla="*/ 0 h 26"/>
                <a:gd name="T62" fmla="*/ 45 w 45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5" h="26">
                  <a:moveTo>
                    <a:pt x="6" y="13"/>
                  </a:moveTo>
                  <a:lnTo>
                    <a:pt x="3" y="13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0" y="26"/>
                  </a:lnTo>
                  <a:lnTo>
                    <a:pt x="16" y="23"/>
                  </a:lnTo>
                  <a:lnTo>
                    <a:pt x="19" y="23"/>
                  </a:lnTo>
                  <a:lnTo>
                    <a:pt x="29" y="20"/>
                  </a:lnTo>
                  <a:lnTo>
                    <a:pt x="41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26" y="10"/>
                  </a:lnTo>
                  <a:lnTo>
                    <a:pt x="16" y="13"/>
                  </a:lnTo>
                  <a:lnTo>
                    <a:pt x="16" y="20"/>
                  </a:lnTo>
                  <a:lnTo>
                    <a:pt x="19" y="13"/>
                  </a:lnTo>
                  <a:lnTo>
                    <a:pt x="13" y="16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6908821" y="5437217"/>
              <a:ext cx="161926" cy="182563"/>
            </a:xfrm>
            <a:custGeom>
              <a:avLst/>
              <a:gdLst>
                <a:gd name="T0" fmla="*/ 80 w 102"/>
                <a:gd name="T1" fmla="*/ 115 h 115"/>
                <a:gd name="T2" fmla="*/ 102 w 102"/>
                <a:gd name="T3" fmla="*/ 0 h 115"/>
                <a:gd name="T4" fmla="*/ 0 w 102"/>
                <a:gd name="T5" fmla="*/ 48 h 115"/>
                <a:gd name="T6" fmla="*/ 80 w 102"/>
                <a:gd name="T7" fmla="*/ 115 h 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15"/>
                <a:gd name="T14" fmla="*/ 102 w 102"/>
                <a:gd name="T15" fmla="*/ 115 h 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15">
                  <a:moveTo>
                    <a:pt x="80" y="115"/>
                  </a:moveTo>
                  <a:lnTo>
                    <a:pt x="102" y="0"/>
                  </a:lnTo>
                  <a:lnTo>
                    <a:pt x="0" y="48"/>
                  </a:lnTo>
                  <a:lnTo>
                    <a:pt x="80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154758" y="4987950"/>
            <a:ext cx="307976" cy="187326"/>
            <a:chOff x="6154758" y="4683150"/>
            <a:chExt cx="307976" cy="187326"/>
          </a:xfrm>
        </p:grpSpPr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6154758" y="4683150"/>
              <a:ext cx="46038" cy="60325"/>
            </a:xfrm>
            <a:custGeom>
              <a:avLst/>
              <a:gdLst>
                <a:gd name="T0" fmla="*/ 9 w 29"/>
                <a:gd name="T1" fmla="*/ 3 h 38"/>
                <a:gd name="T2" fmla="*/ 3 w 29"/>
                <a:gd name="T3" fmla="*/ 0 h 38"/>
                <a:gd name="T4" fmla="*/ 3 w 29"/>
                <a:gd name="T5" fmla="*/ 0 h 38"/>
                <a:gd name="T6" fmla="*/ 0 w 29"/>
                <a:gd name="T7" fmla="*/ 3 h 38"/>
                <a:gd name="T8" fmla="*/ 0 w 29"/>
                <a:gd name="T9" fmla="*/ 6 h 38"/>
                <a:gd name="T10" fmla="*/ 19 w 29"/>
                <a:gd name="T11" fmla="*/ 35 h 38"/>
                <a:gd name="T12" fmla="*/ 22 w 29"/>
                <a:gd name="T13" fmla="*/ 38 h 38"/>
                <a:gd name="T14" fmla="*/ 25 w 29"/>
                <a:gd name="T15" fmla="*/ 38 h 38"/>
                <a:gd name="T16" fmla="*/ 29 w 29"/>
                <a:gd name="T17" fmla="*/ 35 h 38"/>
                <a:gd name="T18" fmla="*/ 29 w 29"/>
                <a:gd name="T19" fmla="*/ 32 h 38"/>
                <a:gd name="T20" fmla="*/ 9 w 29"/>
                <a:gd name="T21" fmla="*/ 3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"/>
                <a:gd name="T34" fmla="*/ 0 h 38"/>
                <a:gd name="T35" fmla="*/ 29 w 29"/>
                <a:gd name="T36" fmla="*/ 38 h 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" h="38">
                  <a:moveTo>
                    <a:pt x="9" y="3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19" y="35"/>
                  </a:lnTo>
                  <a:lnTo>
                    <a:pt x="22" y="38"/>
                  </a:lnTo>
                  <a:lnTo>
                    <a:pt x="25" y="38"/>
                  </a:lnTo>
                  <a:lnTo>
                    <a:pt x="29" y="35"/>
                  </a:lnTo>
                  <a:lnTo>
                    <a:pt x="29" y="3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6215083" y="4768875"/>
              <a:ext cx="55563" cy="55563"/>
            </a:xfrm>
            <a:custGeom>
              <a:avLst/>
              <a:gdLst>
                <a:gd name="T0" fmla="*/ 10 w 35"/>
                <a:gd name="T1" fmla="*/ 3 h 35"/>
                <a:gd name="T2" fmla="*/ 7 w 35"/>
                <a:gd name="T3" fmla="*/ 0 h 35"/>
                <a:gd name="T4" fmla="*/ 3 w 35"/>
                <a:gd name="T5" fmla="*/ 0 h 35"/>
                <a:gd name="T6" fmla="*/ 0 w 35"/>
                <a:gd name="T7" fmla="*/ 3 h 35"/>
                <a:gd name="T8" fmla="*/ 0 w 35"/>
                <a:gd name="T9" fmla="*/ 6 h 35"/>
                <a:gd name="T10" fmla="*/ 10 w 35"/>
                <a:gd name="T11" fmla="*/ 16 h 35"/>
                <a:gd name="T12" fmla="*/ 19 w 35"/>
                <a:gd name="T13" fmla="*/ 29 h 35"/>
                <a:gd name="T14" fmla="*/ 22 w 35"/>
                <a:gd name="T15" fmla="*/ 32 h 35"/>
                <a:gd name="T16" fmla="*/ 29 w 35"/>
                <a:gd name="T17" fmla="*/ 35 h 35"/>
                <a:gd name="T18" fmla="*/ 32 w 35"/>
                <a:gd name="T19" fmla="*/ 35 h 35"/>
                <a:gd name="T20" fmla="*/ 35 w 35"/>
                <a:gd name="T21" fmla="*/ 32 h 35"/>
                <a:gd name="T22" fmla="*/ 35 w 35"/>
                <a:gd name="T23" fmla="*/ 29 h 35"/>
                <a:gd name="T24" fmla="*/ 32 w 35"/>
                <a:gd name="T25" fmla="*/ 25 h 35"/>
                <a:gd name="T26" fmla="*/ 26 w 35"/>
                <a:gd name="T27" fmla="*/ 22 h 35"/>
                <a:gd name="T28" fmla="*/ 26 w 35"/>
                <a:gd name="T29" fmla="*/ 25 h 35"/>
                <a:gd name="T30" fmla="*/ 29 w 35"/>
                <a:gd name="T31" fmla="*/ 25 h 35"/>
                <a:gd name="T32" fmla="*/ 19 w 35"/>
                <a:gd name="T33" fmla="*/ 13 h 35"/>
                <a:gd name="T34" fmla="*/ 10 w 35"/>
                <a:gd name="T35" fmla="*/ 3 h 3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"/>
                <a:gd name="T55" fmla="*/ 0 h 35"/>
                <a:gd name="T56" fmla="*/ 35 w 35"/>
                <a:gd name="T57" fmla="*/ 35 h 3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" h="35">
                  <a:moveTo>
                    <a:pt x="10" y="3"/>
                  </a:moveTo>
                  <a:lnTo>
                    <a:pt x="7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10" y="16"/>
                  </a:lnTo>
                  <a:lnTo>
                    <a:pt x="19" y="29"/>
                  </a:lnTo>
                  <a:lnTo>
                    <a:pt x="22" y="32"/>
                  </a:lnTo>
                  <a:lnTo>
                    <a:pt x="29" y="35"/>
                  </a:lnTo>
                  <a:lnTo>
                    <a:pt x="32" y="35"/>
                  </a:lnTo>
                  <a:lnTo>
                    <a:pt x="35" y="32"/>
                  </a:lnTo>
                  <a:lnTo>
                    <a:pt x="35" y="29"/>
                  </a:lnTo>
                  <a:lnTo>
                    <a:pt x="32" y="25"/>
                  </a:lnTo>
                  <a:lnTo>
                    <a:pt x="26" y="22"/>
                  </a:lnTo>
                  <a:lnTo>
                    <a:pt x="26" y="25"/>
                  </a:lnTo>
                  <a:lnTo>
                    <a:pt x="29" y="25"/>
                  </a:lnTo>
                  <a:lnTo>
                    <a:pt x="19" y="1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6296046" y="4808563"/>
              <a:ext cx="71438" cy="41275"/>
            </a:xfrm>
            <a:custGeom>
              <a:avLst/>
              <a:gdLst>
                <a:gd name="T0" fmla="*/ 7 w 45"/>
                <a:gd name="T1" fmla="*/ 13 h 26"/>
                <a:gd name="T2" fmla="*/ 3 w 45"/>
                <a:gd name="T3" fmla="*/ 13 h 26"/>
                <a:gd name="T4" fmla="*/ 0 w 45"/>
                <a:gd name="T5" fmla="*/ 16 h 26"/>
                <a:gd name="T6" fmla="*/ 0 w 45"/>
                <a:gd name="T7" fmla="*/ 20 h 26"/>
                <a:gd name="T8" fmla="*/ 3 w 45"/>
                <a:gd name="T9" fmla="*/ 23 h 26"/>
                <a:gd name="T10" fmla="*/ 10 w 45"/>
                <a:gd name="T11" fmla="*/ 26 h 26"/>
                <a:gd name="T12" fmla="*/ 16 w 45"/>
                <a:gd name="T13" fmla="*/ 23 h 26"/>
                <a:gd name="T14" fmla="*/ 19 w 45"/>
                <a:gd name="T15" fmla="*/ 23 h 26"/>
                <a:gd name="T16" fmla="*/ 29 w 45"/>
                <a:gd name="T17" fmla="*/ 20 h 26"/>
                <a:gd name="T18" fmla="*/ 42 w 45"/>
                <a:gd name="T19" fmla="*/ 10 h 26"/>
                <a:gd name="T20" fmla="*/ 45 w 45"/>
                <a:gd name="T21" fmla="*/ 7 h 26"/>
                <a:gd name="T22" fmla="*/ 45 w 45"/>
                <a:gd name="T23" fmla="*/ 4 h 26"/>
                <a:gd name="T24" fmla="*/ 42 w 45"/>
                <a:gd name="T25" fmla="*/ 0 h 26"/>
                <a:gd name="T26" fmla="*/ 38 w 45"/>
                <a:gd name="T27" fmla="*/ 0 h 26"/>
                <a:gd name="T28" fmla="*/ 26 w 45"/>
                <a:gd name="T29" fmla="*/ 10 h 26"/>
                <a:gd name="T30" fmla="*/ 16 w 45"/>
                <a:gd name="T31" fmla="*/ 13 h 26"/>
                <a:gd name="T32" fmla="*/ 16 w 45"/>
                <a:gd name="T33" fmla="*/ 20 h 26"/>
                <a:gd name="T34" fmla="*/ 19 w 45"/>
                <a:gd name="T35" fmla="*/ 13 h 26"/>
                <a:gd name="T36" fmla="*/ 13 w 45"/>
                <a:gd name="T37" fmla="*/ 16 h 26"/>
                <a:gd name="T38" fmla="*/ 7 w 45"/>
                <a:gd name="T39" fmla="*/ 13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5"/>
                <a:gd name="T61" fmla="*/ 0 h 26"/>
                <a:gd name="T62" fmla="*/ 45 w 45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5" h="26">
                  <a:moveTo>
                    <a:pt x="7" y="13"/>
                  </a:moveTo>
                  <a:lnTo>
                    <a:pt x="3" y="13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0" y="26"/>
                  </a:lnTo>
                  <a:lnTo>
                    <a:pt x="16" y="23"/>
                  </a:lnTo>
                  <a:lnTo>
                    <a:pt x="19" y="23"/>
                  </a:lnTo>
                  <a:lnTo>
                    <a:pt x="29" y="20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10"/>
                  </a:lnTo>
                  <a:lnTo>
                    <a:pt x="16" y="13"/>
                  </a:lnTo>
                  <a:lnTo>
                    <a:pt x="16" y="20"/>
                  </a:lnTo>
                  <a:lnTo>
                    <a:pt x="19" y="13"/>
                  </a:lnTo>
                  <a:lnTo>
                    <a:pt x="13" y="16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6300808" y="4687913"/>
              <a:ext cx="161926" cy="182563"/>
            </a:xfrm>
            <a:custGeom>
              <a:avLst/>
              <a:gdLst>
                <a:gd name="T0" fmla="*/ 80 w 102"/>
                <a:gd name="T1" fmla="*/ 115 h 115"/>
                <a:gd name="T2" fmla="*/ 102 w 102"/>
                <a:gd name="T3" fmla="*/ 0 h 115"/>
                <a:gd name="T4" fmla="*/ 0 w 102"/>
                <a:gd name="T5" fmla="*/ 48 h 115"/>
                <a:gd name="T6" fmla="*/ 80 w 102"/>
                <a:gd name="T7" fmla="*/ 115 h 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15"/>
                <a:gd name="T14" fmla="*/ 102 w 102"/>
                <a:gd name="T15" fmla="*/ 115 h 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15">
                  <a:moveTo>
                    <a:pt x="80" y="115"/>
                  </a:moveTo>
                  <a:lnTo>
                    <a:pt x="102" y="0"/>
                  </a:lnTo>
                  <a:lnTo>
                    <a:pt x="0" y="48"/>
                  </a:lnTo>
                  <a:lnTo>
                    <a:pt x="80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546726" y="4227534"/>
            <a:ext cx="309563" cy="187326"/>
            <a:chOff x="5546726" y="3922734"/>
            <a:chExt cx="309563" cy="187326"/>
          </a:xfrm>
        </p:grpSpPr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5546726" y="3922734"/>
              <a:ext cx="46038" cy="61913"/>
            </a:xfrm>
            <a:custGeom>
              <a:avLst/>
              <a:gdLst>
                <a:gd name="T0" fmla="*/ 10 w 29"/>
                <a:gd name="T1" fmla="*/ 3 h 39"/>
                <a:gd name="T2" fmla="*/ 3 w 29"/>
                <a:gd name="T3" fmla="*/ 0 h 39"/>
                <a:gd name="T4" fmla="*/ 3 w 29"/>
                <a:gd name="T5" fmla="*/ 0 h 39"/>
                <a:gd name="T6" fmla="*/ 0 w 29"/>
                <a:gd name="T7" fmla="*/ 3 h 39"/>
                <a:gd name="T8" fmla="*/ 0 w 29"/>
                <a:gd name="T9" fmla="*/ 7 h 39"/>
                <a:gd name="T10" fmla="*/ 19 w 29"/>
                <a:gd name="T11" fmla="*/ 35 h 39"/>
                <a:gd name="T12" fmla="*/ 22 w 29"/>
                <a:gd name="T13" fmla="*/ 39 h 39"/>
                <a:gd name="T14" fmla="*/ 26 w 29"/>
                <a:gd name="T15" fmla="*/ 39 h 39"/>
                <a:gd name="T16" fmla="*/ 29 w 29"/>
                <a:gd name="T17" fmla="*/ 35 h 39"/>
                <a:gd name="T18" fmla="*/ 29 w 29"/>
                <a:gd name="T19" fmla="*/ 32 h 39"/>
                <a:gd name="T20" fmla="*/ 10 w 29"/>
                <a:gd name="T21" fmla="*/ 3 h 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"/>
                <a:gd name="T34" fmla="*/ 0 h 39"/>
                <a:gd name="T35" fmla="*/ 29 w 29"/>
                <a:gd name="T36" fmla="*/ 39 h 3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" h="39">
                  <a:moveTo>
                    <a:pt x="10" y="3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19" y="35"/>
                  </a:lnTo>
                  <a:lnTo>
                    <a:pt x="22" y="39"/>
                  </a:lnTo>
                  <a:lnTo>
                    <a:pt x="26" y="39"/>
                  </a:lnTo>
                  <a:lnTo>
                    <a:pt x="29" y="35"/>
                  </a:lnTo>
                  <a:lnTo>
                    <a:pt x="29" y="32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5607051" y="4008459"/>
              <a:ext cx="55563" cy="57150"/>
            </a:xfrm>
            <a:custGeom>
              <a:avLst/>
              <a:gdLst>
                <a:gd name="T0" fmla="*/ 10 w 35"/>
                <a:gd name="T1" fmla="*/ 4 h 36"/>
                <a:gd name="T2" fmla="*/ 7 w 35"/>
                <a:gd name="T3" fmla="*/ 0 h 36"/>
                <a:gd name="T4" fmla="*/ 4 w 35"/>
                <a:gd name="T5" fmla="*/ 0 h 36"/>
                <a:gd name="T6" fmla="*/ 0 w 35"/>
                <a:gd name="T7" fmla="*/ 4 h 36"/>
                <a:gd name="T8" fmla="*/ 0 w 35"/>
                <a:gd name="T9" fmla="*/ 7 h 36"/>
                <a:gd name="T10" fmla="*/ 10 w 35"/>
                <a:gd name="T11" fmla="*/ 16 h 36"/>
                <a:gd name="T12" fmla="*/ 19 w 35"/>
                <a:gd name="T13" fmla="*/ 29 h 36"/>
                <a:gd name="T14" fmla="*/ 23 w 35"/>
                <a:gd name="T15" fmla="*/ 32 h 36"/>
                <a:gd name="T16" fmla="*/ 29 w 35"/>
                <a:gd name="T17" fmla="*/ 36 h 36"/>
                <a:gd name="T18" fmla="*/ 32 w 35"/>
                <a:gd name="T19" fmla="*/ 36 h 36"/>
                <a:gd name="T20" fmla="*/ 35 w 35"/>
                <a:gd name="T21" fmla="*/ 32 h 36"/>
                <a:gd name="T22" fmla="*/ 35 w 35"/>
                <a:gd name="T23" fmla="*/ 29 h 36"/>
                <a:gd name="T24" fmla="*/ 32 w 35"/>
                <a:gd name="T25" fmla="*/ 26 h 36"/>
                <a:gd name="T26" fmla="*/ 26 w 35"/>
                <a:gd name="T27" fmla="*/ 23 h 36"/>
                <a:gd name="T28" fmla="*/ 26 w 35"/>
                <a:gd name="T29" fmla="*/ 26 h 36"/>
                <a:gd name="T30" fmla="*/ 29 w 35"/>
                <a:gd name="T31" fmla="*/ 26 h 36"/>
                <a:gd name="T32" fmla="*/ 19 w 35"/>
                <a:gd name="T33" fmla="*/ 13 h 36"/>
                <a:gd name="T34" fmla="*/ 10 w 35"/>
                <a:gd name="T35" fmla="*/ 4 h 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"/>
                <a:gd name="T55" fmla="*/ 0 h 36"/>
                <a:gd name="T56" fmla="*/ 35 w 35"/>
                <a:gd name="T57" fmla="*/ 36 h 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" h="36">
                  <a:moveTo>
                    <a:pt x="10" y="4"/>
                  </a:moveTo>
                  <a:lnTo>
                    <a:pt x="7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10" y="16"/>
                  </a:lnTo>
                  <a:lnTo>
                    <a:pt x="19" y="29"/>
                  </a:lnTo>
                  <a:lnTo>
                    <a:pt x="23" y="32"/>
                  </a:lnTo>
                  <a:lnTo>
                    <a:pt x="29" y="36"/>
                  </a:lnTo>
                  <a:lnTo>
                    <a:pt x="32" y="36"/>
                  </a:lnTo>
                  <a:lnTo>
                    <a:pt x="35" y="32"/>
                  </a:lnTo>
                  <a:lnTo>
                    <a:pt x="35" y="29"/>
                  </a:lnTo>
                  <a:lnTo>
                    <a:pt x="32" y="26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9" y="26"/>
                  </a:lnTo>
                  <a:lnTo>
                    <a:pt x="19" y="13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5688014" y="4049735"/>
              <a:ext cx="71438" cy="41275"/>
            </a:xfrm>
            <a:custGeom>
              <a:avLst/>
              <a:gdLst>
                <a:gd name="T0" fmla="*/ 7 w 45"/>
                <a:gd name="T1" fmla="*/ 13 h 26"/>
                <a:gd name="T2" fmla="*/ 4 w 45"/>
                <a:gd name="T3" fmla="*/ 13 h 26"/>
                <a:gd name="T4" fmla="*/ 0 w 45"/>
                <a:gd name="T5" fmla="*/ 16 h 26"/>
                <a:gd name="T6" fmla="*/ 0 w 45"/>
                <a:gd name="T7" fmla="*/ 19 h 26"/>
                <a:gd name="T8" fmla="*/ 4 w 45"/>
                <a:gd name="T9" fmla="*/ 22 h 26"/>
                <a:gd name="T10" fmla="*/ 10 w 45"/>
                <a:gd name="T11" fmla="*/ 26 h 26"/>
                <a:gd name="T12" fmla="*/ 16 w 45"/>
                <a:gd name="T13" fmla="*/ 22 h 26"/>
                <a:gd name="T14" fmla="*/ 20 w 45"/>
                <a:gd name="T15" fmla="*/ 22 h 26"/>
                <a:gd name="T16" fmla="*/ 29 w 45"/>
                <a:gd name="T17" fmla="*/ 19 h 26"/>
                <a:gd name="T18" fmla="*/ 42 w 45"/>
                <a:gd name="T19" fmla="*/ 10 h 26"/>
                <a:gd name="T20" fmla="*/ 45 w 45"/>
                <a:gd name="T21" fmla="*/ 6 h 26"/>
                <a:gd name="T22" fmla="*/ 45 w 45"/>
                <a:gd name="T23" fmla="*/ 3 h 26"/>
                <a:gd name="T24" fmla="*/ 42 w 45"/>
                <a:gd name="T25" fmla="*/ 0 h 26"/>
                <a:gd name="T26" fmla="*/ 39 w 45"/>
                <a:gd name="T27" fmla="*/ 0 h 26"/>
                <a:gd name="T28" fmla="*/ 26 w 45"/>
                <a:gd name="T29" fmla="*/ 10 h 26"/>
                <a:gd name="T30" fmla="*/ 16 w 45"/>
                <a:gd name="T31" fmla="*/ 13 h 26"/>
                <a:gd name="T32" fmla="*/ 16 w 45"/>
                <a:gd name="T33" fmla="*/ 19 h 26"/>
                <a:gd name="T34" fmla="*/ 20 w 45"/>
                <a:gd name="T35" fmla="*/ 13 h 26"/>
                <a:gd name="T36" fmla="*/ 13 w 45"/>
                <a:gd name="T37" fmla="*/ 16 h 26"/>
                <a:gd name="T38" fmla="*/ 7 w 45"/>
                <a:gd name="T39" fmla="*/ 13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5"/>
                <a:gd name="T61" fmla="*/ 0 h 26"/>
                <a:gd name="T62" fmla="*/ 45 w 45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5" h="26">
                  <a:moveTo>
                    <a:pt x="7" y="13"/>
                  </a:moveTo>
                  <a:lnTo>
                    <a:pt x="4" y="13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9" y="19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26" y="10"/>
                  </a:lnTo>
                  <a:lnTo>
                    <a:pt x="16" y="13"/>
                  </a:lnTo>
                  <a:lnTo>
                    <a:pt x="16" y="19"/>
                  </a:lnTo>
                  <a:lnTo>
                    <a:pt x="20" y="13"/>
                  </a:lnTo>
                  <a:lnTo>
                    <a:pt x="13" y="16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5694364" y="3927497"/>
              <a:ext cx="161925" cy="182563"/>
            </a:xfrm>
            <a:custGeom>
              <a:avLst/>
              <a:gdLst>
                <a:gd name="T0" fmla="*/ 79 w 102"/>
                <a:gd name="T1" fmla="*/ 115 h 115"/>
                <a:gd name="T2" fmla="*/ 102 w 102"/>
                <a:gd name="T3" fmla="*/ 0 h 115"/>
                <a:gd name="T4" fmla="*/ 0 w 102"/>
                <a:gd name="T5" fmla="*/ 48 h 115"/>
                <a:gd name="T6" fmla="*/ 79 w 102"/>
                <a:gd name="T7" fmla="*/ 115 h 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15"/>
                <a:gd name="T14" fmla="*/ 102 w 102"/>
                <a:gd name="T15" fmla="*/ 115 h 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15">
                  <a:moveTo>
                    <a:pt x="79" y="115"/>
                  </a:moveTo>
                  <a:lnTo>
                    <a:pt x="102" y="0"/>
                  </a:lnTo>
                  <a:lnTo>
                    <a:pt x="0" y="48"/>
                  </a:lnTo>
                  <a:lnTo>
                    <a:pt x="79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116273" y="5746779"/>
            <a:ext cx="307976" cy="187326"/>
            <a:chOff x="3116273" y="5441979"/>
            <a:chExt cx="307976" cy="187326"/>
          </a:xfrm>
        </p:grpSpPr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16273" y="5441979"/>
              <a:ext cx="46038" cy="60325"/>
            </a:xfrm>
            <a:custGeom>
              <a:avLst/>
              <a:gdLst>
                <a:gd name="T0" fmla="*/ 9 w 29"/>
                <a:gd name="T1" fmla="*/ 3 h 38"/>
                <a:gd name="T2" fmla="*/ 3 w 29"/>
                <a:gd name="T3" fmla="*/ 0 h 38"/>
                <a:gd name="T4" fmla="*/ 3 w 29"/>
                <a:gd name="T5" fmla="*/ 0 h 38"/>
                <a:gd name="T6" fmla="*/ 0 w 29"/>
                <a:gd name="T7" fmla="*/ 3 h 38"/>
                <a:gd name="T8" fmla="*/ 0 w 29"/>
                <a:gd name="T9" fmla="*/ 6 h 38"/>
                <a:gd name="T10" fmla="*/ 19 w 29"/>
                <a:gd name="T11" fmla="*/ 35 h 38"/>
                <a:gd name="T12" fmla="*/ 22 w 29"/>
                <a:gd name="T13" fmla="*/ 38 h 38"/>
                <a:gd name="T14" fmla="*/ 25 w 29"/>
                <a:gd name="T15" fmla="*/ 38 h 38"/>
                <a:gd name="T16" fmla="*/ 29 w 29"/>
                <a:gd name="T17" fmla="*/ 35 h 38"/>
                <a:gd name="T18" fmla="*/ 29 w 29"/>
                <a:gd name="T19" fmla="*/ 32 h 38"/>
                <a:gd name="T20" fmla="*/ 9 w 29"/>
                <a:gd name="T21" fmla="*/ 3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"/>
                <a:gd name="T34" fmla="*/ 0 h 38"/>
                <a:gd name="T35" fmla="*/ 29 w 29"/>
                <a:gd name="T36" fmla="*/ 38 h 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" h="38">
                  <a:moveTo>
                    <a:pt x="9" y="3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19" y="35"/>
                  </a:lnTo>
                  <a:lnTo>
                    <a:pt x="22" y="38"/>
                  </a:lnTo>
                  <a:lnTo>
                    <a:pt x="25" y="38"/>
                  </a:lnTo>
                  <a:lnTo>
                    <a:pt x="29" y="35"/>
                  </a:lnTo>
                  <a:lnTo>
                    <a:pt x="29" y="3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176598" y="5527704"/>
              <a:ext cx="55563" cy="55563"/>
            </a:xfrm>
            <a:custGeom>
              <a:avLst/>
              <a:gdLst>
                <a:gd name="T0" fmla="*/ 10 w 35"/>
                <a:gd name="T1" fmla="*/ 3 h 35"/>
                <a:gd name="T2" fmla="*/ 7 w 35"/>
                <a:gd name="T3" fmla="*/ 0 h 35"/>
                <a:gd name="T4" fmla="*/ 3 w 35"/>
                <a:gd name="T5" fmla="*/ 0 h 35"/>
                <a:gd name="T6" fmla="*/ 0 w 35"/>
                <a:gd name="T7" fmla="*/ 3 h 35"/>
                <a:gd name="T8" fmla="*/ 0 w 35"/>
                <a:gd name="T9" fmla="*/ 7 h 35"/>
                <a:gd name="T10" fmla="*/ 10 w 35"/>
                <a:gd name="T11" fmla="*/ 16 h 35"/>
                <a:gd name="T12" fmla="*/ 19 w 35"/>
                <a:gd name="T13" fmla="*/ 29 h 35"/>
                <a:gd name="T14" fmla="*/ 22 w 35"/>
                <a:gd name="T15" fmla="*/ 32 h 35"/>
                <a:gd name="T16" fmla="*/ 29 w 35"/>
                <a:gd name="T17" fmla="*/ 35 h 35"/>
                <a:gd name="T18" fmla="*/ 32 w 35"/>
                <a:gd name="T19" fmla="*/ 35 h 35"/>
                <a:gd name="T20" fmla="*/ 35 w 35"/>
                <a:gd name="T21" fmla="*/ 32 h 35"/>
                <a:gd name="T22" fmla="*/ 35 w 35"/>
                <a:gd name="T23" fmla="*/ 29 h 35"/>
                <a:gd name="T24" fmla="*/ 32 w 35"/>
                <a:gd name="T25" fmla="*/ 26 h 35"/>
                <a:gd name="T26" fmla="*/ 26 w 35"/>
                <a:gd name="T27" fmla="*/ 23 h 35"/>
                <a:gd name="T28" fmla="*/ 26 w 35"/>
                <a:gd name="T29" fmla="*/ 26 h 35"/>
                <a:gd name="T30" fmla="*/ 29 w 35"/>
                <a:gd name="T31" fmla="*/ 26 h 35"/>
                <a:gd name="T32" fmla="*/ 19 w 35"/>
                <a:gd name="T33" fmla="*/ 13 h 35"/>
                <a:gd name="T34" fmla="*/ 10 w 35"/>
                <a:gd name="T35" fmla="*/ 3 h 3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"/>
                <a:gd name="T55" fmla="*/ 0 h 35"/>
                <a:gd name="T56" fmla="*/ 35 w 35"/>
                <a:gd name="T57" fmla="*/ 35 h 3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" h="35">
                  <a:moveTo>
                    <a:pt x="10" y="3"/>
                  </a:moveTo>
                  <a:lnTo>
                    <a:pt x="7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10" y="16"/>
                  </a:lnTo>
                  <a:lnTo>
                    <a:pt x="19" y="29"/>
                  </a:lnTo>
                  <a:lnTo>
                    <a:pt x="22" y="32"/>
                  </a:lnTo>
                  <a:lnTo>
                    <a:pt x="29" y="35"/>
                  </a:lnTo>
                  <a:lnTo>
                    <a:pt x="32" y="35"/>
                  </a:lnTo>
                  <a:lnTo>
                    <a:pt x="35" y="32"/>
                  </a:lnTo>
                  <a:lnTo>
                    <a:pt x="35" y="29"/>
                  </a:lnTo>
                  <a:lnTo>
                    <a:pt x="32" y="26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9" y="26"/>
                  </a:lnTo>
                  <a:lnTo>
                    <a:pt x="19" y="1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3257561" y="5568980"/>
              <a:ext cx="71438" cy="39688"/>
            </a:xfrm>
            <a:custGeom>
              <a:avLst/>
              <a:gdLst>
                <a:gd name="T0" fmla="*/ 7 w 45"/>
                <a:gd name="T1" fmla="*/ 13 h 25"/>
                <a:gd name="T2" fmla="*/ 3 w 45"/>
                <a:gd name="T3" fmla="*/ 13 h 25"/>
                <a:gd name="T4" fmla="*/ 0 w 45"/>
                <a:gd name="T5" fmla="*/ 16 h 25"/>
                <a:gd name="T6" fmla="*/ 0 w 45"/>
                <a:gd name="T7" fmla="*/ 19 h 25"/>
                <a:gd name="T8" fmla="*/ 3 w 45"/>
                <a:gd name="T9" fmla="*/ 22 h 25"/>
                <a:gd name="T10" fmla="*/ 10 w 45"/>
                <a:gd name="T11" fmla="*/ 25 h 25"/>
                <a:gd name="T12" fmla="*/ 16 w 45"/>
                <a:gd name="T13" fmla="*/ 22 h 25"/>
                <a:gd name="T14" fmla="*/ 19 w 45"/>
                <a:gd name="T15" fmla="*/ 22 h 25"/>
                <a:gd name="T16" fmla="*/ 29 w 45"/>
                <a:gd name="T17" fmla="*/ 19 h 25"/>
                <a:gd name="T18" fmla="*/ 42 w 45"/>
                <a:gd name="T19" fmla="*/ 9 h 25"/>
                <a:gd name="T20" fmla="*/ 45 w 45"/>
                <a:gd name="T21" fmla="*/ 6 h 25"/>
                <a:gd name="T22" fmla="*/ 45 w 45"/>
                <a:gd name="T23" fmla="*/ 3 h 25"/>
                <a:gd name="T24" fmla="*/ 42 w 45"/>
                <a:gd name="T25" fmla="*/ 0 h 25"/>
                <a:gd name="T26" fmla="*/ 38 w 45"/>
                <a:gd name="T27" fmla="*/ 0 h 25"/>
                <a:gd name="T28" fmla="*/ 26 w 45"/>
                <a:gd name="T29" fmla="*/ 9 h 25"/>
                <a:gd name="T30" fmla="*/ 16 w 45"/>
                <a:gd name="T31" fmla="*/ 13 h 25"/>
                <a:gd name="T32" fmla="*/ 16 w 45"/>
                <a:gd name="T33" fmla="*/ 19 h 25"/>
                <a:gd name="T34" fmla="*/ 19 w 45"/>
                <a:gd name="T35" fmla="*/ 13 h 25"/>
                <a:gd name="T36" fmla="*/ 13 w 45"/>
                <a:gd name="T37" fmla="*/ 16 h 25"/>
                <a:gd name="T38" fmla="*/ 7 w 45"/>
                <a:gd name="T39" fmla="*/ 13 h 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5"/>
                <a:gd name="T61" fmla="*/ 0 h 25"/>
                <a:gd name="T62" fmla="*/ 45 w 45"/>
                <a:gd name="T63" fmla="*/ 25 h 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5" h="25">
                  <a:moveTo>
                    <a:pt x="7" y="13"/>
                  </a:moveTo>
                  <a:lnTo>
                    <a:pt x="3" y="13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10" y="25"/>
                  </a:lnTo>
                  <a:lnTo>
                    <a:pt x="16" y="22"/>
                  </a:lnTo>
                  <a:lnTo>
                    <a:pt x="19" y="22"/>
                  </a:lnTo>
                  <a:lnTo>
                    <a:pt x="29" y="19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6" y="9"/>
                  </a:lnTo>
                  <a:lnTo>
                    <a:pt x="16" y="13"/>
                  </a:lnTo>
                  <a:lnTo>
                    <a:pt x="16" y="19"/>
                  </a:lnTo>
                  <a:lnTo>
                    <a:pt x="19" y="13"/>
                  </a:lnTo>
                  <a:lnTo>
                    <a:pt x="13" y="16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3262323" y="5446742"/>
              <a:ext cx="161926" cy="182563"/>
            </a:xfrm>
            <a:custGeom>
              <a:avLst/>
              <a:gdLst>
                <a:gd name="T0" fmla="*/ 80 w 102"/>
                <a:gd name="T1" fmla="*/ 115 h 115"/>
                <a:gd name="T2" fmla="*/ 102 w 102"/>
                <a:gd name="T3" fmla="*/ 0 h 115"/>
                <a:gd name="T4" fmla="*/ 0 w 102"/>
                <a:gd name="T5" fmla="*/ 48 h 115"/>
                <a:gd name="T6" fmla="*/ 80 w 102"/>
                <a:gd name="T7" fmla="*/ 115 h 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15"/>
                <a:gd name="T14" fmla="*/ 102 w 102"/>
                <a:gd name="T15" fmla="*/ 115 h 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15">
                  <a:moveTo>
                    <a:pt x="80" y="115"/>
                  </a:moveTo>
                  <a:lnTo>
                    <a:pt x="102" y="0"/>
                  </a:lnTo>
                  <a:lnTo>
                    <a:pt x="0" y="48"/>
                  </a:lnTo>
                  <a:lnTo>
                    <a:pt x="80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209800" y="3771923"/>
            <a:ext cx="3276600" cy="419103"/>
            <a:chOff x="2209800" y="3467123"/>
            <a:chExt cx="3276600" cy="419103"/>
          </a:xfrm>
        </p:grpSpPr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2209800" y="3855181"/>
              <a:ext cx="59168" cy="31045"/>
            </a:xfrm>
            <a:custGeom>
              <a:avLst/>
              <a:gdLst>
                <a:gd name="T0" fmla="*/ 3 w 45"/>
                <a:gd name="T1" fmla="*/ 12 h 22"/>
                <a:gd name="T2" fmla="*/ 0 w 45"/>
                <a:gd name="T3" fmla="*/ 15 h 22"/>
                <a:gd name="T4" fmla="*/ 0 w 45"/>
                <a:gd name="T5" fmla="*/ 15 h 22"/>
                <a:gd name="T6" fmla="*/ 3 w 45"/>
                <a:gd name="T7" fmla="*/ 19 h 22"/>
                <a:gd name="T8" fmla="*/ 7 w 45"/>
                <a:gd name="T9" fmla="*/ 22 h 22"/>
                <a:gd name="T10" fmla="*/ 42 w 45"/>
                <a:gd name="T11" fmla="*/ 9 h 22"/>
                <a:gd name="T12" fmla="*/ 45 w 45"/>
                <a:gd name="T13" fmla="*/ 6 h 22"/>
                <a:gd name="T14" fmla="*/ 45 w 45"/>
                <a:gd name="T15" fmla="*/ 3 h 22"/>
                <a:gd name="T16" fmla="*/ 42 w 45"/>
                <a:gd name="T17" fmla="*/ 0 h 22"/>
                <a:gd name="T18" fmla="*/ 39 w 45"/>
                <a:gd name="T19" fmla="*/ 0 h 22"/>
                <a:gd name="T20" fmla="*/ 3 w 45"/>
                <a:gd name="T21" fmla="*/ 12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3" y="12"/>
                  </a:moveTo>
                  <a:lnTo>
                    <a:pt x="0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2293950" y="3832603"/>
              <a:ext cx="59168" cy="26811"/>
            </a:xfrm>
            <a:custGeom>
              <a:avLst/>
              <a:gdLst>
                <a:gd name="T0" fmla="*/ 3 w 45"/>
                <a:gd name="T1" fmla="*/ 9 h 19"/>
                <a:gd name="T2" fmla="*/ 0 w 45"/>
                <a:gd name="T3" fmla="*/ 12 h 19"/>
                <a:gd name="T4" fmla="*/ 0 w 45"/>
                <a:gd name="T5" fmla="*/ 16 h 19"/>
                <a:gd name="T6" fmla="*/ 3 w 45"/>
                <a:gd name="T7" fmla="*/ 19 h 19"/>
                <a:gd name="T8" fmla="*/ 6 w 45"/>
                <a:gd name="T9" fmla="*/ 19 h 19"/>
                <a:gd name="T10" fmla="*/ 42 w 45"/>
                <a:gd name="T11" fmla="*/ 9 h 19"/>
                <a:gd name="T12" fmla="*/ 45 w 45"/>
                <a:gd name="T13" fmla="*/ 6 h 19"/>
                <a:gd name="T14" fmla="*/ 45 w 45"/>
                <a:gd name="T15" fmla="*/ 3 h 19"/>
                <a:gd name="T16" fmla="*/ 42 w 45"/>
                <a:gd name="T17" fmla="*/ 0 h 19"/>
                <a:gd name="T18" fmla="*/ 38 w 45"/>
                <a:gd name="T19" fmla="*/ 0 h 19"/>
                <a:gd name="T20" fmla="*/ 3 w 45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3" y="9"/>
                  </a:moveTo>
                  <a:lnTo>
                    <a:pt x="0" y="12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2378100" y="3804381"/>
              <a:ext cx="59168" cy="28222"/>
            </a:xfrm>
            <a:custGeom>
              <a:avLst/>
              <a:gdLst>
                <a:gd name="T0" fmla="*/ 3 w 45"/>
                <a:gd name="T1" fmla="*/ 10 h 20"/>
                <a:gd name="T2" fmla="*/ 0 w 45"/>
                <a:gd name="T3" fmla="*/ 13 h 20"/>
                <a:gd name="T4" fmla="*/ 0 w 45"/>
                <a:gd name="T5" fmla="*/ 16 h 20"/>
                <a:gd name="T6" fmla="*/ 3 w 45"/>
                <a:gd name="T7" fmla="*/ 20 h 20"/>
                <a:gd name="T8" fmla="*/ 6 w 45"/>
                <a:gd name="T9" fmla="*/ 20 h 20"/>
                <a:gd name="T10" fmla="*/ 41 w 45"/>
                <a:gd name="T11" fmla="*/ 10 h 20"/>
                <a:gd name="T12" fmla="*/ 45 w 45"/>
                <a:gd name="T13" fmla="*/ 7 h 20"/>
                <a:gd name="T14" fmla="*/ 45 w 45"/>
                <a:gd name="T15" fmla="*/ 4 h 20"/>
                <a:gd name="T16" fmla="*/ 41 w 45"/>
                <a:gd name="T17" fmla="*/ 0 h 20"/>
                <a:gd name="T18" fmla="*/ 38 w 45"/>
                <a:gd name="T19" fmla="*/ 0 h 20"/>
                <a:gd name="T20" fmla="*/ 3 w 45"/>
                <a:gd name="T21" fmla="*/ 1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0"/>
                <a:gd name="T35" fmla="*/ 45 w 45"/>
                <a:gd name="T36" fmla="*/ 20 h 2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0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41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2462251" y="3777570"/>
              <a:ext cx="63113" cy="26811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4 w 48"/>
                <a:gd name="T11" fmla="*/ 10 h 19"/>
                <a:gd name="T12" fmla="*/ 48 w 48"/>
                <a:gd name="T13" fmla="*/ 7 h 19"/>
                <a:gd name="T14" fmla="*/ 48 w 48"/>
                <a:gd name="T15" fmla="*/ 3 h 19"/>
                <a:gd name="T16" fmla="*/ 44 w 48"/>
                <a:gd name="T17" fmla="*/ 0 h 19"/>
                <a:gd name="T18" fmla="*/ 41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2545086" y="3754992"/>
              <a:ext cx="63113" cy="26811"/>
            </a:xfrm>
            <a:custGeom>
              <a:avLst/>
              <a:gdLst>
                <a:gd name="T0" fmla="*/ 4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4 w 48"/>
                <a:gd name="T7" fmla="*/ 19 h 19"/>
                <a:gd name="T8" fmla="*/ 7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4 h 19"/>
                <a:gd name="T16" fmla="*/ 45 w 48"/>
                <a:gd name="T17" fmla="*/ 0 h 19"/>
                <a:gd name="T18" fmla="*/ 42 w 48"/>
                <a:gd name="T19" fmla="*/ 0 h 19"/>
                <a:gd name="T20" fmla="*/ 4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4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2633181" y="3728180"/>
              <a:ext cx="59168" cy="26811"/>
            </a:xfrm>
            <a:custGeom>
              <a:avLst/>
              <a:gdLst>
                <a:gd name="T0" fmla="*/ 4 w 45"/>
                <a:gd name="T1" fmla="*/ 10 h 19"/>
                <a:gd name="T2" fmla="*/ 0 w 45"/>
                <a:gd name="T3" fmla="*/ 13 h 19"/>
                <a:gd name="T4" fmla="*/ 0 w 45"/>
                <a:gd name="T5" fmla="*/ 16 h 19"/>
                <a:gd name="T6" fmla="*/ 4 w 45"/>
                <a:gd name="T7" fmla="*/ 19 h 19"/>
                <a:gd name="T8" fmla="*/ 7 w 45"/>
                <a:gd name="T9" fmla="*/ 19 h 19"/>
                <a:gd name="T10" fmla="*/ 42 w 45"/>
                <a:gd name="T11" fmla="*/ 10 h 19"/>
                <a:gd name="T12" fmla="*/ 45 w 45"/>
                <a:gd name="T13" fmla="*/ 7 h 19"/>
                <a:gd name="T14" fmla="*/ 45 w 45"/>
                <a:gd name="T15" fmla="*/ 3 h 19"/>
                <a:gd name="T16" fmla="*/ 42 w 45"/>
                <a:gd name="T17" fmla="*/ 0 h 19"/>
                <a:gd name="T18" fmla="*/ 39 w 45"/>
                <a:gd name="T19" fmla="*/ 0 h 19"/>
                <a:gd name="T20" fmla="*/ 4 w 45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4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2717331" y="3705602"/>
              <a:ext cx="63113" cy="26811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2801481" y="3683025"/>
              <a:ext cx="63113" cy="26811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4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2889576" y="3656213"/>
              <a:ext cx="59168" cy="26811"/>
            </a:xfrm>
            <a:custGeom>
              <a:avLst/>
              <a:gdLst>
                <a:gd name="T0" fmla="*/ 3 w 45"/>
                <a:gd name="T1" fmla="*/ 10 h 19"/>
                <a:gd name="T2" fmla="*/ 0 w 45"/>
                <a:gd name="T3" fmla="*/ 13 h 19"/>
                <a:gd name="T4" fmla="*/ 0 w 45"/>
                <a:gd name="T5" fmla="*/ 16 h 19"/>
                <a:gd name="T6" fmla="*/ 3 w 45"/>
                <a:gd name="T7" fmla="*/ 19 h 19"/>
                <a:gd name="T8" fmla="*/ 6 w 45"/>
                <a:gd name="T9" fmla="*/ 19 h 19"/>
                <a:gd name="T10" fmla="*/ 42 w 45"/>
                <a:gd name="T11" fmla="*/ 10 h 19"/>
                <a:gd name="T12" fmla="*/ 45 w 45"/>
                <a:gd name="T13" fmla="*/ 7 h 19"/>
                <a:gd name="T14" fmla="*/ 45 w 45"/>
                <a:gd name="T15" fmla="*/ 3 h 19"/>
                <a:gd name="T16" fmla="*/ 42 w 45"/>
                <a:gd name="T17" fmla="*/ 0 h 19"/>
                <a:gd name="T18" fmla="*/ 38 w 45"/>
                <a:gd name="T19" fmla="*/ 0 h 19"/>
                <a:gd name="T20" fmla="*/ 3 w 45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2973726" y="3637869"/>
              <a:ext cx="63113" cy="22578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5 w 48"/>
                <a:gd name="T17" fmla="*/ 0 h 16"/>
                <a:gd name="T18" fmla="*/ 41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3057877" y="3615291"/>
              <a:ext cx="63113" cy="22578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4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4 w 48"/>
                <a:gd name="T17" fmla="*/ 0 h 16"/>
                <a:gd name="T18" fmla="*/ 41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3145971" y="3594124"/>
              <a:ext cx="63113" cy="26811"/>
            </a:xfrm>
            <a:custGeom>
              <a:avLst/>
              <a:gdLst>
                <a:gd name="T0" fmla="*/ 3 w 48"/>
                <a:gd name="T1" fmla="*/ 9 h 19"/>
                <a:gd name="T2" fmla="*/ 0 w 48"/>
                <a:gd name="T3" fmla="*/ 12 h 19"/>
                <a:gd name="T4" fmla="*/ 0 w 48"/>
                <a:gd name="T5" fmla="*/ 15 h 19"/>
                <a:gd name="T6" fmla="*/ 3 w 48"/>
                <a:gd name="T7" fmla="*/ 19 h 19"/>
                <a:gd name="T8" fmla="*/ 6 w 48"/>
                <a:gd name="T9" fmla="*/ 19 h 19"/>
                <a:gd name="T10" fmla="*/ 44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4 w 48"/>
                <a:gd name="T17" fmla="*/ 0 h 19"/>
                <a:gd name="T18" fmla="*/ 41 w 48"/>
                <a:gd name="T19" fmla="*/ 0 h 19"/>
                <a:gd name="T20" fmla="*/ 3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9"/>
                  </a:moveTo>
                  <a:lnTo>
                    <a:pt x="0" y="12"/>
                  </a:lnTo>
                  <a:lnTo>
                    <a:pt x="0" y="15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4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3228807" y="3575779"/>
              <a:ext cx="63113" cy="22578"/>
            </a:xfrm>
            <a:custGeom>
              <a:avLst/>
              <a:gdLst>
                <a:gd name="T0" fmla="*/ 4 w 48"/>
                <a:gd name="T1" fmla="*/ 6 h 16"/>
                <a:gd name="T2" fmla="*/ 0 w 48"/>
                <a:gd name="T3" fmla="*/ 9 h 16"/>
                <a:gd name="T4" fmla="*/ 0 w 48"/>
                <a:gd name="T5" fmla="*/ 13 h 16"/>
                <a:gd name="T6" fmla="*/ 4 w 48"/>
                <a:gd name="T7" fmla="*/ 16 h 16"/>
                <a:gd name="T8" fmla="*/ 7 w 48"/>
                <a:gd name="T9" fmla="*/ 16 h 16"/>
                <a:gd name="T10" fmla="*/ 45 w 48"/>
                <a:gd name="T11" fmla="*/ 9 h 16"/>
                <a:gd name="T12" fmla="*/ 48 w 48"/>
                <a:gd name="T13" fmla="*/ 6 h 16"/>
                <a:gd name="T14" fmla="*/ 48 w 48"/>
                <a:gd name="T15" fmla="*/ 3 h 16"/>
                <a:gd name="T16" fmla="*/ 45 w 48"/>
                <a:gd name="T17" fmla="*/ 0 h 16"/>
                <a:gd name="T18" fmla="*/ 42 w 48"/>
                <a:gd name="T19" fmla="*/ 0 h 16"/>
                <a:gd name="T20" fmla="*/ 4 w 48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4" y="6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3316902" y="3553201"/>
              <a:ext cx="63113" cy="26811"/>
            </a:xfrm>
            <a:custGeom>
              <a:avLst/>
              <a:gdLst>
                <a:gd name="T0" fmla="*/ 4 w 48"/>
                <a:gd name="T1" fmla="*/ 9 h 19"/>
                <a:gd name="T2" fmla="*/ 0 w 48"/>
                <a:gd name="T3" fmla="*/ 13 h 19"/>
                <a:gd name="T4" fmla="*/ 0 w 48"/>
                <a:gd name="T5" fmla="*/ 16 h 19"/>
                <a:gd name="T6" fmla="*/ 4 w 48"/>
                <a:gd name="T7" fmla="*/ 19 h 19"/>
                <a:gd name="T8" fmla="*/ 7 w 48"/>
                <a:gd name="T9" fmla="*/ 19 h 19"/>
                <a:gd name="T10" fmla="*/ 45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4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4" y="9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3401052" y="3534857"/>
              <a:ext cx="63113" cy="26811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32 w 48"/>
                <a:gd name="T11" fmla="*/ 13 h 19"/>
                <a:gd name="T12" fmla="*/ 45 w 48"/>
                <a:gd name="T13" fmla="*/ 10 h 19"/>
                <a:gd name="T14" fmla="*/ 48 w 48"/>
                <a:gd name="T15" fmla="*/ 6 h 19"/>
                <a:gd name="T16" fmla="*/ 48 w 48"/>
                <a:gd name="T17" fmla="*/ 3 h 19"/>
                <a:gd name="T18" fmla="*/ 45 w 48"/>
                <a:gd name="T19" fmla="*/ 0 h 19"/>
                <a:gd name="T20" fmla="*/ 42 w 48"/>
                <a:gd name="T21" fmla="*/ 0 h 19"/>
                <a:gd name="T22" fmla="*/ 29 w 48"/>
                <a:gd name="T23" fmla="*/ 3 h 19"/>
                <a:gd name="T24" fmla="*/ 3 w 48"/>
                <a:gd name="T25" fmla="*/ 1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9"/>
                <a:gd name="T41" fmla="*/ 48 w 48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32" y="13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29" y="3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3489147" y="3520746"/>
              <a:ext cx="63113" cy="22578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7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5 w 48"/>
                <a:gd name="T17" fmla="*/ 0 h 16"/>
                <a:gd name="T18" fmla="*/ 42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3577241" y="3508046"/>
              <a:ext cx="63113" cy="22578"/>
            </a:xfrm>
            <a:custGeom>
              <a:avLst/>
              <a:gdLst>
                <a:gd name="T0" fmla="*/ 3 w 48"/>
                <a:gd name="T1" fmla="*/ 6 h 16"/>
                <a:gd name="T2" fmla="*/ 0 w 48"/>
                <a:gd name="T3" fmla="*/ 9 h 16"/>
                <a:gd name="T4" fmla="*/ 0 w 48"/>
                <a:gd name="T5" fmla="*/ 13 h 16"/>
                <a:gd name="T6" fmla="*/ 3 w 48"/>
                <a:gd name="T7" fmla="*/ 16 h 16"/>
                <a:gd name="T8" fmla="*/ 7 w 48"/>
                <a:gd name="T9" fmla="*/ 16 h 16"/>
                <a:gd name="T10" fmla="*/ 45 w 48"/>
                <a:gd name="T11" fmla="*/ 9 h 16"/>
                <a:gd name="T12" fmla="*/ 48 w 48"/>
                <a:gd name="T13" fmla="*/ 6 h 16"/>
                <a:gd name="T14" fmla="*/ 48 w 48"/>
                <a:gd name="T15" fmla="*/ 3 h 16"/>
                <a:gd name="T16" fmla="*/ 45 w 48"/>
                <a:gd name="T17" fmla="*/ 0 h 16"/>
                <a:gd name="T18" fmla="*/ 42 w 48"/>
                <a:gd name="T19" fmla="*/ 0 h 16"/>
                <a:gd name="T20" fmla="*/ 3 w 48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6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3665336" y="3493934"/>
              <a:ext cx="63113" cy="18345"/>
            </a:xfrm>
            <a:custGeom>
              <a:avLst/>
              <a:gdLst>
                <a:gd name="T0" fmla="*/ 3 w 48"/>
                <a:gd name="T1" fmla="*/ 4 h 13"/>
                <a:gd name="T2" fmla="*/ 0 w 48"/>
                <a:gd name="T3" fmla="*/ 7 h 13"/>
                <a:gd name="T4" fmla="*/ 0 w 48"/>
                <a:gd name="T5" fmla="*/ 10 h 13"/>
                <a:gd name="T6" fmla="*/ 3 w 48"/>
                <a:gd name="T7" fmla="*/ 13 h 13"/>
                <a:gd name="T8" fmla="*/ 7 w 48"/>
                <a:gd name="T9" fmla="*/ 13 h 13"/>
                <a:gd name="T10" fmla="*/ 7 w 48"/>
                <a:gd name="T11" fmla="*/ 13 h 13"/>
                <a:gd name="T12" fmla="*/ 45 w 48"/>
                <a:gd name="T13" fmla="*/ 10 h 13"/>
                <a:gd name="T14" fmla="*/ 48 w 48"/>
                <a:gd name="T15" fmla="*/ 7 h 13"/>
                <a:gd name="T16" fmla="*/ 48 w 48"/>
                <a:gd name="T17" fmla="*/ 4 h 13"/>
                <a:gd name="T18" fmla="*/ 45 w 48"/>
                <a:gd name="T19" fmla="*/ 0 h 13"/>
                <a:gd name="T20" fmla="*/ 42 w 48"/>
                <a:gd name="T21" fmla="*/ 0 h 13"/>
                <a:gd name="T22" fmla="*/ 3 w 48"/>
                <a:gd name="T23" fmla="*/ 4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13"/>
                <a:gd name="T38" fmla="*/ 48 w 48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13">
                  <a:moveTo>
                    <a:pt x="3" y="4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7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3753431" y="3485468"/>
              <a:ext cx="59168" cy="18345"/>
            </a:xfrm>
            <a:custGeom>
              <a:avLst/>
              <a:gdLst>
                <a:gd name="T0" fmla="*/ 3 w 45"/>
                <a:gd name="T1" fmla="*/ 3 h 13"/>
                <a:gd name="T2" fmla="*/ 0 w 45"/>
                <a:gd name="T3" fmla="*/ 6 h 13"/>
                <a:gd name="T4" fmla="*/ 0 w 45"/>
                <a:gd name="T5" fmla="*/ 10 h 13"/>
                <a:gd name="T6" fmla="*/ 3 w 45"/>
                <a:gd name="T7" fmla="*/ 13 h 13"/>
                <a:gd name="T8" fmla="*/ 7 w 45"/>
                <a:gd name="T9" fmla="*/ 13 h 13"/>
                <a:gd name="T10" fmla="*/ 42 w 45"/>
                <a:gd name="T11" fmla="*/ 10 h 13"/>
                <a:gd name="T12" fmla="*/ 45 w 45"/>
                <a:gd name="T13" fmla="*/ 6 h 13"/>
                <a:gd name="T14" fmla="*/ 45 w 45"/>
                <a:gd name="T15" fmla="*/ 3 h 13"/>
                <a:gd name="T16" fmla="*/ 42 w 45"/>
                <a:gd name="T17" fmla="*/ 0 h 13"/>
                <a:gd name="T18" fmla="*/ 38 w 45"/>
                <a:gd name="T19" fmla="*/ 0 h 13"/>
                <a:gd name="T20" fmla="*/ 3 w 45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3"/>
                <a:gd name="T35" fmla="*/ 45 w 45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3">
                  <a:moveTo>
                    <a:pt x="3" y="3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7" y="13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3837581" y="3471356"/>
              <a:ext cx="63113" cy="22578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1 w 48"/>
                <a:gd name="T11" fmla="*/ 13 h 16"/>
                <a:gd name="T12" fmla="*/ 45 w 48"/>
                <a:gd name="T13" fmla="*/ 10 h 16"/>
                <a:gd name="T14" fmla="*/ 48 w 48"/>
                <a:gd name="T15" fmla="*/ 7 h 16"/>
                <a:gd name="T16" fmla="*/ 48 w 48"/>
                <a:gd name="T17" fmla="*/ 4 h 16"/>
                <a:gd name="T18" fmla="*/ 45 w 48"/>
                <a:gd name="T19" fmla="*/ 0 h 16"/>
                <a:gd name="T20" fmla="*/ 41 w 48"/>
                <a:gd name="T21" fmla="*/ 0 h 16"/>
                <a:gd name="T22" fmla="*/ 38 w 48"/>
                <a:gd name="T23" fmla="*/ 4 h 16"/>
                <a:gd name="T24" fmla="*/ 3 w 48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6"/>
                <a:gd name="T41" fmla="*/ 48 w 48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1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8" y="4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3925676" y="3467123"/>
              <a:ext cx="63113" cy="18345"/>
            </a:xfrm>
            <a:custGeom>
              <a:avLst/>
              <a:gdLst>
                <a:gd name="T0" fmla="*/ 3 w 48"/>
                <a:gd name="T1" fmla="*/ 3 h 13"/>
                <a:gd name="T2" fmla="*/ 0 w 48"/>
                <a:gd name="T3" fmla="*/ 7 h 13"/>
                <a:gd name="T4" fmla="*/ 0 w 48"/>
                <a:gd name="T5" fmla="*/ 10 h 13"/>
                <a:gd name="T6" fmla="*/ 3 w 48"/>
                <a:gd name="T7" fmla="*/ 13 h 13"/>
                <a:gd name="T8" fmla="*/ 6 w 48"/>
                <a:gd name="T9" fmla="*/ 13 h 13"/>
                <a:gd name="T10" fmla="*/ 45 w 48"/>
                <a:gd name="T11" fmla="*/ 10 h 13"/>
                <a:gd name="T12" fmla="*/ 48 w 48"/>
                <a:gd name="T13" fmla="*/ 7 h 13"/>
                <a:gd name="T14" fmla="*/ 48 w 48"/>
                <a:gd name="T15" fmla="*/ 3 h 13"/>
                <a:gd name="T16" fmla="*/ 45 w 48"/>
                <a:gd name="T17" fmla="*/ 0 h 13"/>
                <a:gd name="T18" fmla="*/ 41 w 48"/>
                <a:gd name="T19" fmla="*/ 0 h 13"/>
                <a:gd name="T20" fmla="*/ 3 w 48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3" y="3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4013771" y="3467123"/>
              <a:ext cx="63113" cy="14111"/>
            </a:xfrm>
            <a:custGeom>
              <a:avLst/>
              <a:gdLst>
                <a:gd name="T0" fmla="*/ 6 w 48"/>
                <a:gd name="T1" fmla="*/ 0 h 10"/>
                <a:gd name="T2" fmla="*/ 3 w 48"/>
                <a:gd name="T3" fmla="*/ 0 h 10"/>
                <a:gd name="T4" fmla="*/ 0 w 48"/>
                <a:gd name="T5" fmla="*/ 3 h 10"/>
                <a:gd name="T6" fmla="*/ 0 w 48"/>
                <a:gd name="T7" fmla="*/ 7 h 10"/>
                <a:gd name="T8" fmla="*/ 3 w 48"/>
                <a:gd name="T9" fmla="*/ 10 h 10"/>
                <a:gd name="T10" fmla="*/ 41 w 48"/>
                <a:gd name="T11" fmla="*/ 10 h 10"/>
                <a:gd name="T12" fmla="*/ 45 w 48"/>
                <a:gd name="T13" fmla="*/ 10 h 10"/>
                <a:gd name="T14" fmla="*/ 48 w 48"/>
                <a:gd name="T15" fmla="*/ 7 h 10"/>
                <a:gd name="T16" fmla="*/ 48 w 48"/>
                <a:gd name="T17" fmla="*/ 3 h 10"/>
                <a:gd name="T18" fmla="*/ 45 w 48"/>
                <a:gd name="T19" fmla="*/ 0 h 10"/>
                <a:gd name="T20" fmla="*/ 6 w 48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0"/>
                <a:gd name="T35" fmla="*/ 48 w 48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0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0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4101866" y="3467123"/>
              <a:ext cx="63113" cy="14111"/>
            </a:xfrm>
            <a:custGeom>
              <a:avLst/>
              <a:gdLst>
                <a:gd name="T0" fmla="*/ 6 w 48"/>
                <a:gd name="T1" fmla="*/ 0 h 10"/>
                <a:gd name="T2" fmla="*/ 3 w 48"/>
                <a:gd name="T3" fmla="*/ 0 h 10"/>
                <a:gd name="T4" fmla="*/ 0 w 48"/>
                <a:gd name="T5" fmla="*/ 3 h 10"/>
                <a:gd name="T6" fmla="*/ 0 w 48"/>
                <a:gd name="T7" fmla="*/ 7 h 10"/>
                <a:gd name="T8" fmla="*/ 3 w 48"/>
                <a:gd name="T9" fmla="*/ 10 h 10"/>
                <a:gd name="T10" fmla="*/ 41 w 48"/>
                <a:gd name="T11" fmla="*/ 10 h 10"/>
                <a:gd name="T12" fmla="*/ 45 w 48"/>
                <a:gd name="T13" fmla="*/ 10 h 10"/>
                <a:gd name="T14" fmla="*/ 48 w 48"/>
                <a:gd name="T15" fmla="*/ 7 h 10"/>
                <a:gd name="T16" fmla="*/ 48 w 48"/>
                <a:gd name="T17" fmla="*/ 3 h 10"/>
                <a:gd name="T18" fmla="*/ 45 w 48"/>
                <a:gd name="T19" fmla="*/ 0 h 10"/>
                <a:gd name="T20" fmla="*/ 6 w 48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0"/>
                <a:gd name="T35" fmla="*/ 48 w 48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0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0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4189960" y="3467123"/>
              <a:ext cx="63113" cy="18345"/>
            </a:xfrm>
            <a:custGeom>
              <a:avLst/>
              <a:gdLst>
                <a:gd name="T0" fmla="*/ 6 w 48"/>
                <a:gd name="T1" fmla="*/ 0 h 13"/>
                <a:gd name="T2" fmla="*/ 3 w 48"/>
                <a:gd name="T3" fmla="*/ 0 h 13"/>
                <a:gd name="T4" fmla="*/ 0 w 48"/>
                <a:gd name="T5" fmla="*/ 3 h 13"/>
                <a:gd name="T6" fmla="*/ 0 w 48"/>
                <a:gd name="T7" fmla="*/ 7 h 13"/>
                <a:gd name="T8" fmla="*/ 3 w 48"/>
                <a:gd name="T9" fmla="*/ 10 h 13"/>
                <a:gd name="T10" fmla="*/ 41 w 48"/>
                <a:gd name="T11" fmla="*/ 13 h 13"/>
                <a:gd name="T12" fmla="*/ 45 w 48"/>
                <a:gd name="T13" fmla="*/ 13 h 13"/>
                <a:gd name="T14" fmla="*/ 48 w 48"/>
                <a:gd name="T15" fmla="*/ 10 h 13"/>
                <a:gd name="T16" fmla="*/ 48 w 48"/>
                <a:gd name="T17" fmla="*/ 7 h 13"/>
                <a:gd name="T18" fmla="*/ 45 w 48"/>
                <a:gd name="T19" fmla="*/ 3 h 13"/>
                <a:gd name="T20" fmla="*/ 6 w 48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3"/>
                  </a:lnTo>
                  <a:lnTo>
                    <a:pt x="45" y="13"/>
                  </a:lnTo>
                  <a:lnTo>
                    <a:pt x="48" y="10"/>
                  </a:lnTo>
                  <a:lnTo>
                    <a:pt x="48" y="7"/>
                  </a:lnTo>
                  <a:lnTo>
                    <a:pt x="45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4278055" y="3471356"/>
              <a:ext cx="63113" cy="22578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4 h 16"/>
                <a:gd name="T6" fmla="*/ 0 w 48"/>
                <a:gd name="T7" fmla="*/ 7 h 16"/>
                <a:gd name="T8" fmla="*/ 3 w 48"/>
                <a:gd name="T9" fmla="*/ 10 h 16"/>
                <a:gd name="T10" fmla="*/ 41 w 48"/>
                <a:gd name="T11" fmla="*/ 16 h 16"/>
                <a:gd name="T12" fmla="*/ 45 w 48"/>
                <a:gd name="T13" fmla="*/ 16 h 16"/>
                <a:gd name="T14" fmla="*/ 48 w 48"/>
                <a:gd name="T15" fmla="*/ 13 h 16"/>
                <a:gd name="T16" fmla="*/ 48 w 48"/>
                <a:gd name="T17" fmla="*/ 10 h 16"/>
                <a:gd name="T18" fmla="*/ 45 w 48"/>
                <a:gd name="T19" fmla="*/ 7 h 16"/>
                <a:gd name="T20" fmla="*/ 6 w 48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6"/>
                  </a:lnTo>
                  <a:lnTo>
                    <a:pt x="45" y="16"/>
                  </a:lnTo>
                  <a:lnTo>
                    <a:pt x="48" y="13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4366150" y="3485468"/>
              <a:ext cx="63113" cy="18345"/>
            </a:xfrm>
            <a:custGeom>
              <a:avLst/>
              <a:gdLst>
                <a:gd name="T0" fmla="*/ 6 w 48"/>
                <a:gd name="T1" fmla="*/ 0 h 13"/>
                <a:gd name="T2" fmla="*/ 3 w 48"/>
                <a:gd name="T3" fmla="*/ 0 h 13"/>
                <a:gd name="T4" fmla="*/ 0 w 48"/>
                <a:gd name="T5" fmla="*/ 3 h 13"/>
                <a:gd name="T6" fmla="*/ 0 w 48"/>
                <a:gd name="T7" fmla="*/ 6 h 13"/>
                <a:gd name="T8" fmla="*/ 3 w 48"/>
                <a:gd name="T9" fmla="*/ 10 h 13"/>
                <a:gd name="T10" fmla="*/ 41 w 48"/>
                <a:gd name="T11" fmla="*/ 13 h 13"/>
                <a:gd name="T12" fmla="*/ 45 w 48"/>
                <a:gd name="T13" fmla="*/ 13 h 13"/>
                <a:gd name="T14" fmla="*/ 48 w 48"/>
                <a:gd name="T15" fmla="*/ 10 h 13"/>
                <a:gd name="T16" fmla="*/ 48 w 48"/>
                <a:gd name="T17" fmla="*/ 6 h 13"/>
                <a:gd name="T18" fmla="*/ 45 w 48"/>
                <a:gd name="T19" fmla="*/ 3 h 13"/>
                <a:gd name="T20" fmla="*/ 6 w 48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41" y="13"/>
                  </a:lnTo>
                  <a:lnTo>
                    <a:pt x="45" y="13"/>
                  </a:lnTo>
                  <a:lnTo>
                    <a:pt x="48" y="10"/>
                  </a:lnTo>
                  <a:lnTo>
                    <a:pt x="48" y="6"/>
                  </a:lnTo>
                  <a:lnTo>
                    <a:pt x="45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4454245" y="3493934"/>
              <a:ext cx="63113" cy="22578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4 h 16"/>
                <a:gd name="T6" fmla="*/ 0 w 48"/>
                <a:gd name="T7" fmla="*/ 7 h 16"/>
                <a:gd name="T8" fmla="*/ 3 w 48"/>
                <a:gd name="T9" fmla="*/ 10 h 16"/>
                <a:gd name="T10" fmla="*/ 41 w 48"/>
                <a:gd name="T11" fmla="*/ 16 h 16"/>
                <a:gd name="T12" fmla="*/ 45 w 48"/>
                <a:gd name="T13" fmla="*/ 16 h 16"/>
                <a:gd name="T14" fmla="*/ 48 w 48"/>
                <a:gd name="T15" fmla="*/ 13 h 16"/>
                <a:gd name="T16" fmla="*/ 48 w 48"/>
                <a:gd name="T17" fmla="*/ 10 h 16"/>
                <a:gd name="T18" fmla="*/ 45 w 48"/>
                <a:gd name="T19" fmla="*/ 7 h 16"/>
                <a:gd name="T20" fmla="*/ 6 w 48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6"/>
                  </a:lnTo>
                  <a:lnTo>
                    <a:pt x="45" y="16"/>
                  </a:lnTo>
                  <a:lnTo>
                    <a:pt x="48" y="13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4542339" y="3512279"/>
              <a:ext cx="59168" cy="22578"/>
            </a:xfrm>
            <a:custGeom>
              <a:avLst/>
              <a:gdLst>
                <a:gd name="T0" fmla="*/ 6 w 45"/>
                <a:gd name="T1" fmla="*/ 0 h 16"/>
                <a:gd name="T2" fmla="*/ 3 w 45"/>
                <a:gd name="T3" fmla="*/ 0 h 16"/>
                <a:gd name="T4" fmla="*/ 0 w 45"/>
                <a:gd name="T5" fmla="*/ 3 h 16"/>
                <a:gd name="T6" fmla="*/ 0 w 45"/>
                <a:gd name="T7" fmla="*/ 6 h 16"/>
                <a:gd name="T8" fmla="*/ 3 w 45"/>
                <a:gd name="T9" fmla="*/ 10 h 16"/>
                <a:gd name="T10" fmla="*/ 38 w 45"/>
                <a:gd name="T11" fmla="*/ 16 h 16"/>
                <a:gd name="T12" fmla="*/ 41 w 45"/>
                <a:gd name="T13" fmla="*/ 16 h 16"/>
                <a:gd name="T14" fmla="*/ 45 w 45"/>
                <a:gd name="T15" fmla="*/ 13 h 16"/>
                <a:gd name="T16" fmla="*/ 45 w 45"/>
                <a:gd name="T17" fmla="*/ 10 h 16"/>
                <a:gd name="T18" fmla="*/ 41 w 45"/>
                <a:gd name="T19" fmla="*/ 6 h 16"/>
                <a:gd name="T20" fmla="*/ 6 w 45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6"/>
                <a:gd name="T35" fmla="*/ 45 w 45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8" y="16"/>
                  </a:lnTo>
                  <a:lnTo>
                    <a:pt x="41" y="16"/>
                  </a:lnTo>
                  <a:lnTo>
                    <a:pt x="45" y="13"/>
                  </a:lnTo>
                  <a:lnTo>
                    <a:pt x="45" y="10"/>
                  </a:lnTo>
                  <a:lnTo>
                    <a:pt x="41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4626490" y="3530623"/>
              <a:ext cx="63113" cy="26811"/>
            </a:xfrm>
            <a:custGeom>
              <a:avLst/>
              <a:gdLst>
                <a:gd name="T0" fmla="*/ 6 w 48"/>
                <a:gd name="T1" fmla="*/ 0 h 19"/>
                <a:gd name="T2" fmla="*/ 3 w 48"/>
                <a:gd name="T3" fmla="*/ 0 h 19"/>
                <a:gd name="T4" fmla="*/ 0 w 48"/>
                <a:gd name="T5" fmla="*/ 3 h 19"/>
                <a:gd name="T6" fmla="*/ 0 w 48"/>
                <a:gd name="T7" fmla="*/ 6 h 19"/>
                <a:gd name="T8" fmla="*/ 3 w 48"/>
                <a:gd name="T9" fmla="*/ 9 h 19"/>
                <a:gd name="T10" fmla="*/ 41 w 48"/>
                <a:gd name="T11" fmla="*/ 19 h 19"/>
                <a:gd name="T12" fmla="*/ 44 w 48"/>
                <a:gd name="T13" fmla="*/ 19 h 19"/>
                <a:gd name="T14" fmla="*/ 48 w 48"/>
                <a:gd name="T15" fmla="*/ 16 h 19"/>
                <a:gd name="T16" fmla="*/ 48 w 48"/>
                <a:gd name="T17" fmla="*/ 13 h 19"/>
                <a:gd name="T18" fmla="*/ 44 w 48"/>
                <a:gd name="T19" fmla="*/ 9 h 19"/>
                <a:gd name="T20" fmla="*/ 6 w 48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41" y="19"/>
                  </a:lnTo>
                  <a:lnTo>
                    <a:pt x="44" y="19"/>
                  </a:lnTo>
                  <a:lnTo>
                    <a:pt x="48" y="16"/>
                  </a:lnTo>
                  <a:lnTo>
                    <a:pt x="48" y="13"/>
                  </a:lnTo>
                  <a:lnTo>
                    <a:pt x="44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4714585" y="3553201"/>
              <a:ext cx="57853" cy="26811"/>
            </a:xfrm>
            <a:custGeom>
              <a:avLst/>
              <a:gdLst>
                <a:gd name="T0" fmla="*/ 6 w 44"/>
                <a:gd name="T1" fmla="*/ 0 h 19"/>
                <a:gd name="T2" fmla="*/ 3 w 44"/>
                <a:gd name="T3" fmla="*/ 0 h 19"/>
                <a:gd name="T4" fmla="*/ 0 w 44"/>
                <a:gd name="T5" fmla="*/ 3 h 19"/>
                <a:gd name="T6" fmla="*/ 0 w 44"/>
                <a:gd name="T7" fmla="*/ 6 h 19"/>
                <a:gd name="T8" fmla="*/ 3 w 44"/>
                <a:gd name="T9" fmla="*/ 9 h 19"/>
                <a:gd name="T10" fmla="*/ 38 w 44"/>
                <a:gd name="T11" fmla="*/ 19 h 19"/>
                <a:gd name="T12" fmla="*/ 41 w 44"/>
                <a:gd name="T13" fmla="*/ 19 h 19"/>
                <a:gd name="T14" fmla="*/ 44 w 44"/>
                <a:gd name="T15" fmla="*/ 16 h 19"/>
                <a:gd name="T16" fmla="*/ 44 w 44"/>
                <a:gd name="T17" fmla="*/ 13 h 19"/>
                <a:gd name="T18" fmla="*/ 41 w 44"/>
                <a:gd name="T19" fmla="*/ 9 h 19"/>
                <a:gd name="T20" fmla="*/ 6 w 44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9"/>
                <a:gd name="T35" fmla="*/ 44 w 44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4" y="16"/>
                  </a:lnTo>
                  <a:lnTo>
                    <a:pt x="44" y="13"/>
                  </a:lnTo>
                  <a:lnTo>
                    <a:pt x="41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4798735" y="3580013"/>
              <a:ext cx="57853" cy="26811"/>
            </a:xfrm>
            <a:custGeom>
              <a:avLst/>
              <a:gdLst>
                <a:gd name="T0" fmla="*/ 6 w 44"/>
                <a:gd name="T1" fmla="*/ 0 h 19"/>
                <a:gd name="T2" fmla="*/ 3 w 44"/>
                <a:gd name="T3" fmla="*/ 0 h 19"/>
                <a:gd name="T4" fmla="*/ 0 w 44"/>
                <a:gd name="T5" fmla="*/ 3 h 19"/>
                <a:gd name="T6" fmla="*/ 0 w 44"/>
                <a:gd name="T7" fmla="*/ 6 h 19"/>
                <a:gd name="T8" fmla="*/ 3 w 44"/>
                <a:gd name="T9" fmla="*/ 10 h 19"/>
                <a:gd name="T10" fmla="*/ 38 w 44"/>
                <a:gd name="T11" fmla="*/ 19 h 19"/>
                <a:gd name="T12" fmla="*/ 41 w 44"/>
                <a:gd name="T13" fmla="*/ 19 h 19"/>
                <a:gd name="T14" fmla="*/ 44 w 44"/>
                <a:gd name="T15" fmla="*/ 16 h 19"/>
                <a:gd name="T16" fmla="*/ 44 w 44"/>
                <a:gd name="T17" fmla="*/ 13 h 19"/>
                <a:gd name="T18" fmla="*/ 41 w 44"/>
                <a:gd name="T19" fmla="*/ 10 h 19"/>
                <a:gd name="T20" fmla="*/ 6 w 44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9"/>
                <a:gd name="T35" fmla="*/ 44 w 44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4" y="16"/>
                  </a:lnTo>
                  <a:lnTo>
                    <a:pt x="44" y="13"/>
                  </a:lnTo>
                  <a:lnTo>
                    <a:pt x="41" y="1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4881570" y="3606824"/>
              <a:ext cx="59168" cy="31045"/>
            </a:xfrm>
            <a:custGeom>
              <a:avLst/>
              <a:gdLst>
                <a:gd name="T0" fmla="*/ 7 w 45"/>
                <a:gd name="T1" fmla="*/ 0 h 22"/>
                <a:gd name="T2" fmla="*/ 3 w 45"/>
                <a:gd name="T3" fmla="*/ 0 h 22"/>
                <a:gd name="T4" fmla="*/ 0 w 45"/>
                <a:gd name="T5" fmla="*/ 3 h 22"/>
                <a:gd name="T6" fmla="*/ 0 w 45"/>
                <a:gd name="T7" fmla="*/ 6 h 22"/>
                <a:gd name="T8" fmla="*/ 3 w 45"/>
                <a:gd name="T9" fmla="*/ 10 h 22"/>
                <a:gd name="T10" fmla="*/ 32 w 45"/>
                <a:gd name="T11" fmla="*/ 19 h 22"/>
                <a:gd name="T12" fmla="*/ 39 w 45"/>
                <a:gd name="T13" fmla="*/ 22 h 22"/>
                <a:gd name="T14" fmla="*/ 42 w 45"/>
                <a:gd name="T15" fmla="*/ 22 h 22"/>
                <a:gd name="T16" fmla="*/ 45 w 45"/>
                <a:gd name="T17" fmla="*/ 19 h 22"/>
                <a:gd name="T18" fmla="*/ 45 w 45"/>
                <a:gd name="T19" fmla="*/ 16 h 22"/>
                <a:gd name="T20" fmla="*/ 42 w 45"/>
                <a:gd name="T21" fmla="*/ 13 h 22"/>
                <a:gd name="T22" fmla="*/ 35 w 45"/>
                <a:gd name="T23" fmla="*/ 10 h 22"/>
                <a:gd name="T24" fmla="*/ 7 w 45"/>
                <a:gd name="T25" fmla="*/ 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2"/>
                <a:gd name="T41" fmla="*/ 45 w 45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2">
                  <a:moveTo>
                    <a:pt x="7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2" y="19"/>
                  </a:lnTo>
                  <a:lnTo>
                    <a:pt x="39" y="22"/>
                  </a:lnTo>
                  <a:lnTo>
                    <a:pt x="42" y="22"/>
                  </a:lnTo>
                  <a:lnTo>
                    <a:pt x="45" y="19"/>
                  </a:lnTo>
                  <a:lnTo>
                    <a:pt x="45" y="16"/>
                  </a:lnTo>
                  <a:lnTo>
                    <a:pt x="42" y="13"/>
                  </a:lnTo>
                  <a:lnTo>
                    <a:pt x="35" y="1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4965720" y="3637869"/>
              <a:ext cx="59168" cy="32456"/>
            </a:xfrm>
            <a:custGeom>
              <a:avLst/>
              <a:gdLst>
                <a:gd name="T0" fmla="*/ 6 w 45"/>
                <a:gd name="T1" fmla="*/ 0 h 23"/>
                <a:gd name="T2" fmla="*/ 3 w 45"/>
                <a:gd name="T3" fmla="*/ 0 h 23"/>
                <a:gd name="T4" fmla="*/ 0 w 45"/>
                <a:gd name="T5" fmla="*/ 4 h 23"/>
                <a:gd name="T6" fmla="*/ 0 w 45"/>
                <a:gd name="T7" fmla="*/ 7 h 23"/>
                <a:gd name="T8" fmla="*/ 3 w 45"/>
                <a:gd name="T9" fmla="*/ 10 h 23"/>
                <a:gd name="T10" fmla="*/ 38 w 45"/>
                <a:gd name="T11" fmla="*/ 23 h 23"/>
                <a:gd name="T12" fmla="*/ 42 w 45"/>
                <a:gd name="T13" fmla="*/ 23 h 23"/>
                <a:gd name="T14" fmla="*/ 45 w 45"/>
                <a:gd name="T15" fmla="*/ 20 h 23"/>
                <a:gd name="T16" fmla="*/ 45 w 45"/>
                <a:gd name="T17" fmla="*/ 16 h 23"/>
                <a:gd name="T18" fmla="*/ 42 w 45"/>
                <a:gd name="T19" fmla="*/ 13 h 23"/>
                <a:gd name="T20" fmla="*/ 6 w 45"/>
                <a:gd name="T21" fmla="*/ 0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3"/>
                <a:gd name="T35" fmla="*/ 45 w 4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3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3"/>
                  </a:lnTo>
                  <a:lnTo>
                    <a:pt x="42" y="23"/>
                  </a:lnTo>
                  <a:lnTo>
                    <a:pt x="45" y="20"/>
                  </a:lnTo>
                  <a:lnTo>
                    <a:pt x="45" y="16"/>
                  </a:lnTo>
                  <a:lnTo>
                    <a:pt x="42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045926" y="3670324"/>
              <a:ext cx="63113" cy="35278"/>
            </a:xfrm>
            <a:custGeom>
              <a:avLst/>
              <a:gdLst>
                <a:gd name="T0" fmla="*/ 6 w 48"/>
                <a:gd name="T1" fmla="*/ 0 h 25"/>
                <a:gd name="T2" fmla="*/ 3 w 48"/>
                <a:gd name="T3" fmla="*/ 0 h 25"/>
                <a:gd name="T4" fmla="*/ 0 w 48"/>
                <a:gd name="T5" fmla="*/ 3 h 25"/>
                <a:gd name="T6" fmla="*/ 0 w 48"/>
                <a:gd name="T7" fmla="*/ 6 h 25"/>
                <a:gd name="T8" fmla="*/ 3 w 48"/>
                <a:gd name="T9" fmla="*/ 9 h 25"/>
                <a:gd name="T10" fmla="*/ 22 w 48"/>
                <a:gd name="T11" fmla="*/ 16 h 25"/>
                <a:gd name="T12" fmla="*/ 41 w 48"/>
                <a:gd name="T13" fmla="*/ 25 h 25"/>
                <a:gd name="T14" fmla="*/ 44 w 48"/>
                <a:gd name="T15" fmla="*/ 25 h 25"/>
                <a:gd name="T16" fmla="*/ 48 w 48"/>
                <a:gd name="T17" fmla="*/ 22 h 25"/>
                <a:gd name="T18" fmla="*/ 48 w 48"/>
                <a:gd name="T19" fmla="*/ 19 h 25"/>
                <a:gd name="T20" fmla="*/ 44 w 48"/>
                <a:gd name="T21" fmla="*/ 16 h 25"/>
                <a:gd name="T22" fmla="*/ 25 w 48"/>
                <a:gd name="T23" fmla="*/ 6 h 25"/>
                <a:gd name="T24" fmla="*/ 6 w 48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25"/>
                <a:gd name="T41" fmla="*/ 48 w 48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25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22" y="16"/>
                  </a:lnTo>
                  <a:lnTo>
                    <a:pt x="41" y="25"/>
                  </a:lnTo>
                  <a:lnTo>
                    <a:pt x="44" y="25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6"/>
                  </a:lnTo>
                  <a:lnTo>
                    <a:pt x="25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5130076" y="3705602"/>
              <a:ext cx="57853" cy="36689"/>
            </a:xfrm>
            <a:custGeom>
              <a:avLst/>
              <a:gdLst>
                <a:gd name="T0" fmla="*/ 6 w 44"/>
                <a:gd name="T1" fmla="*/ 0 h 26"/>
                <a:gd name="T2" fmla="*/ 3 w 44"/>
                <a:gd name="T3" fmla="*/ 0 h 26"/>
                <a:gd name="T4" fmla="*/ 0 w 44"/>
                <a:gd name="T5" fmla="*/ 3 h 26"/>
                <a:gd name="T6" fmla="*/ 0 w 44"/>
                <a:gd name="T7" fmla="*/ 7 h 26"/>
                <a:gd name="T8" fmla="*/ 3 w 44"/>
                <a:gd name="T9" fmla="*/ 10 h 26"/>
                <a:gd name="T10" fmla="*/ 38 w 44"/>
                <a:gd name="T11" fmla="*/ 26 h 26"/>
                <a:gd name="T12" fmla="*/ 41 w 44"/>
                <a:gd name="T13" fmla="*/ 26 h 26"/>
                <a:gd name="T14" fmla="*/ 44 w 44"/>
                <a:gd name="T15" fmla="*/ 23 h 26"/>
                <a:gd name="T16" fmla="*/ 44 w 44"/>
                <a:gd name="T17" fmla="*/ 19 h 26"/>
                <a:gd name="T18" fmla="*/ 41 w 44"/>
                <a:gd name="T19" fmla="*/ 16 h 26"/>
                <a:gd name="T20" fmla="*/ 6 w 44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6"/>
                <a:gd name="T35" fmla="*/ 44 w 44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6"/>
                  </a:lnTo>
                  <a:lnTo>
                    <a:pt x="41" y="26"/>
                  </a:lnTo>
                  <a:lnTo>
                    <a:pt x="44" y="23"/>
                  </a:lnTo>
                  <a:lnTo>
                    <a:pt x="44" y="19"/>
                  </a:lnTo>
                  <a:lnTo>
                    <a:pt x="41" y="1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5208967" y="3742292"/>
              <a:ext cx="59168" cy="35278"/>
            </a:xfrm>
            <a:custGeom>
              <a:avLst/>
              <a:gdLst>
                <a:gd name="T0" fmla="*/ 6 w 45"/>
                <a:gd name="T1" fmla="*/ 0 h 25"/>
                <a:gd name="T2" fmla="*/ 3 w 45"/>
                <a:gd name="T3" fmla="*/ 0 h 25"/>
                <a:gd name="T4" fmla="*/ 0 w 45"/>
                <a:gd name="T5" fmla="*/ 3 h 25"/>
                <a:gd name="T6" fmla="*/ 0 w 45"/>
                <a:gd name="T7" fmla="*/ 6 h 25"/>
                <a:gd name="T8" fmla="*/ 3 w 45"/>
                <a:gd name="T9" fmla="*/ 9 h 25"/>
                <a:gd name="T10" fmla="*/ 6 w 45"/>
                <a:gd name="T11" fmla="*/ 9 h 25"/>
                <a:gd name="T12" fmla="*/ 38 w 45"/>
                <a:gd name="T13" fmla="*/ 25 h 25"/>
                <a:gd name="T14" fmla="*/ 42 w 45"/>
                <a:gd name="T15" fmla="*/ 25 h 25"/>
                <a:gd name="T16" fmla="*/ 45 w 45"/>
                <a:gd name="T17" fmla="*/ 22 h 25"/>
                <a:gd name="T18" fmla="*/ 45 w 45"/>
                <a:gd name="T19" fmla="*/ 19 h 25"/>
                <a:gd name="T20" fmla="*/ 42 w 45"/>
                <a:gd name="T21" fmla="*/ 16 h 25"/>
                <a:gd name="T22" fmla="*/ 10 w 45"/>
                <a:gd name="T23" fmla="*/ 0 h 25"/>
                <a:gd name="T24" fmla="*/ 6 w 45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5"/>
                <a:gd name="T41" fmla="*/ 45 w 45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5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6" y="9"/>
                  </a:lnTo>
                  <a:lnTo>
                    <a:pt x="38" y="25"/>
                  </a:lnTo>
                  <a:lnTo>
                    <a:pt x="42" y="25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2" y="16"/>
                  </a:lnTo>
                  <a:lnTo>
                    <a:pt x="1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5289173" y="3777570"/>
              <a:ext cx="57853" cy="36689"/>
            </a:xfrm>
            <a:custGeom>
              <a:avLst/>
              <a:gdLst>
                <a:gd name="T0" fmla="*/ 6 w 44"/>
                <a:gd name="T1" fmla="*/ 0 h 26"/>
                <a:gd name="T2" fmla="*/ 3 w 44"/>
                <a:gd name="T3" fmla="*/ 0 h 26"/>
                <a:gd name="T4" fmla="*/ 0 w 44"/>
                <a:gd name="T5" fmla="*/ 3 h 26"/>
                <a:gd name="T6" fmla="*/ 0 w 44"/>
                <a:gd name="T7" fmla="*/ 7 h 26"/>
                <a:gd name="T8" fmla="*/ 3 w 44"/>
                <a:gd name="T9" fmla="*/ 10 h 26"/>
                <a:gd name="T10" fmla="*/ 38 w 44"/>
                <a:gd name="T11" fmla="*/ 26 h 26"/>
                <a:gd name="T12" fmla="*/ 41 w 44"/>
                <a:gd name="T13" fmla="*/ 26 h 26"/>
                <a:gd name="T14" fmla="*/ 44 w 44"/>
                <a:gd name="T15" fmla="*/ 23 h 26"/>
                <a:gd name="T16" fmla="*/ 44 w 44"/>
                <a:gd name="T17" fmla="*/ 19 h 26"/>
                <a:gd name="T18" fmla="*/ 41 w 44"/>
                <a:gd name="T19" fmla="*/ 16 h 26"/>
                <a:gd name="T20" fmla="*/ 6 w 44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6"/>
                <a:gd name="T35" fmla="*/ 44 w 44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6"/>
                  </a:lnTo>
                  <a:lnTo>
                    <a:pt x="41" y="26"/>
                  </a:lnTo>
                  <a:lnTo>
                    <a:pt x="44" y="23"/>
                  </a:lnTo>
                  <a:lnTo>
                    <a:pt x="44" y="19"/>
                  </a:lnTo>
                  <a:lnTo>
                    <a:pt x="41" y="1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5335193" y="3750758"/>
              <a:ext cx="151207" cy="135468"/>
            </a:xfrm>
            <a:custGeom>
              <a:avLst/>
              <a:gdLst>
                <a:gd name="T0" fmla="*/ 0 w 115"/>
                <a:gd name="T1" fmla="*/ 96 h 96"/>
                <a:gd name="T2" fmla="*/ 115 w 115"/>
                <a:gd name="T3" fmla="*/ 89 h 96"/>
                <a:gd name="T4" fmla="*/ 44 w 115"/>
                <a:gd name="T5" fmla="*/ 0 h 96"/>
                <a:gd name="T6" fmla="*/ 0 w 115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"/>
                <a:gd name="T13" fmla="*/ 0 h 96"/>
                <a:gd name="T14" fmla="*/ 115 w 115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" h="96">
                  <a:moveTo>
                    <a:pt x="0" y="96"/>
                  </a:moveTo>
                  <a:lnTo>
                    <a:pt x="115" y="89"/>
                  </a:lnTo>
                  <a:lnTo>
                    <a:pt x="44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2819405" y="4521210"/>
            <a:ext cx="3352809" cy="431801"/>
            <a:chOff x="2819405" y="4216410"/>
            <a:chExt cx="3352809" cy="431801"/>
          </a:xfrm>
        </p:grpSpPr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2819405" y="4616226"/>
              <a:ext cx="60569" cy="31985"/>
            </a:xfrm>
            <a:custGeom>
              <a:avLst/>
              <a:gdLst>
                <a:gd name="T0" fmla="*/ 3 w 45"/>
                <a:gd name="T1" fmla="*/ 12 h 22"/>
                <a:gd name="T2" fmla="*/ 0 w 45"/>
                <a:gd name="T3" fmla="*/ 15 h 22"/>
                <a:gd name="T4" fmla="*/ 0 w 45"/>
                <a:gd name="T5" fmla="*/ 15 h 22"/>
                <a:gd name="T6" fmla="*/ 3 w 45"/>
                <a:gd name="T7" fmla="*/ 19 h 22"/>
                <a:gd name="T8" fmla="*/ 6 w 45"/>
                <a:gd name="T9" fmla="*/ 22 h 22"/>
                <a:gd name="T10" fmla="*/ 42 w 45"/>
                <a:gd name="T11" fmla="*/ 9 h 22"/>
                <a:gd name="T12" fmla="*/ 45 w 45"/>
                <a:gd name="T13" fmla="*/ 6 h 22"/>
                <a:gd name="T14" fmla="*/ 45 w 45"/>
                <a:gd name="T15" fmla="*/ 3 h 22"/>
                <a:gd name="T16" fmla="*/ 42 w 45"/>
                <a:gd name="T17" fmla="*/ 0 h 22"/>
                <a:gd name="T18" fmla="*/ 38 w 45"/>
                <a:gd name="T19" fmla="*/ 0 h 22"/>
                <a:gd name="T20" fmla="*/ 3 w 45"/>
                <a:gd name="T21" fmla="*/ 12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3" y="12"/>
                  </a:moveTo>
                  <a:lnTo>
                    <a:pt x="0" y="15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2905547" y="4592964"/>
              <a:ext cx="60569" cy="27624"/>
            </a:xfrm>
            <a:custGeom>
              <a:avLst/>
              <a:gdLst>
                <a:gd name="T0" fmla="*/ 3 w 45"/>
                <a:gd name="T1" fmla="*/ 9 h 19"/>
                <a:gd name="T2" fmla="*/ 0 w 45"/>
                <a:gd name="T3" fmla="*/ 12 h 19"/>
                <a:gd name="T4" fmla="*/ 0 w 45"/>
                <a:gd name="T5" fmla="*/ 16 h 19"/>
                <a:gd name="T6" fmla="*/ 3 w 45"/>
                <a:gd name="T7" fmla="*/ 19 h 19"/>
                <a:gd name="T8" fmla="*/ 6 w 45"/>
                <a:gd name="T9" fmla="*/ 19 h 19"/>
                <a:gd name="T10" fmla="*/ 41 w 45"/>
                <a:gd name="T11" fmla="*/ 9 h 19"/>
                <a:gd name="T12" fmla="*/ 45 w 45"/>
                <a:gd name="T13" fmla="*/ 6 h 19"/>
                <a:gd name="T14" fmla="*/ 45 w 45"/>
                <a:gd name="T15" fmla="*/ 3 h 19"/>
                <a:gd name="T16" fmla="*/ 41 w 45"/>
                <a:gd name="T17" fmla="*/ 0 h 19"/>
                <a:gd name="T18" fmla="*/ 38 w 45"/>
                <a:gd name="T19" fmla="*/ 0 h 19"/>
                <a:gd name="T20" fmla="*/ 3 w 45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3" y="9"/>
                  </a:moveTo>
                  <a:lnTo>
                    <a:pt x="0" y="12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1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2991689" y="4563886"/>
              <a:ext cx="59223" cy="29078"/>
            </a:xfrm>
            <a:custGeom>
              <a:avLst/>
              <a:gdLst>
                <a:gd name="T0" fmla="*/ 3 w 44"/>
                <a:gd name="T1" fmla="*/ 10 h 20"/>
                <a:gd name="T2" fmla="*/ 0 w 44"/>
                <a:gd name="T3" fmla="*/ 13 h 20"/>
                <a:gd name="T4" fmla="*/ 0 w 44"/>
                <a:gd name="T5" fmla="*/ 16 h 20"/>
                <a:gd name="T6" fmla="*/ 3 w 44"/>
                <a:gd name="T7" fmla="*/ 20 h 20"/>
                <a:gd name="T8" fmla="*/ 6 w 44"/>
                <a:gd name="T9" fmla="*/ 20 h 20"/>
                <a:gd name="T10" fmla="*/ 41 w 44"/>
                <a:gd name="T11" fmla="*/ 10 h 20"/>
                <a:gd name="T12" fmla="*/ 44 w 44"/>
                <a:gd name="T13" fmla="*/ 7 h 20"/>
                <a:gd name="T14" fmla="*/ 44 w 44"/>
                <a:gd name="T15" fmla="*/ 4 h 20"/>
                <a:gd name="T16" fmla="*/ 41 w 44"/>
                <a:gd name="T17" fmla="*/ 0 h 20"/>
                <a:gd name="T18" fmla="*/ 38 w 44"/>
                <a:gd name="T19" fmla="*/ 0 h 20"/>
                <a:gd name="T20" fmla="*/ 3 w 44"/>
                <a:gd name="T21" fmla="*/ 1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0"/>
                <a:gd name="T35" fmla="*/ 44 w 44"/>
                <a:gd name="T36" fmla="*/ 20 h 2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0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41" y="10"/>
                  </a:lnTo>
                  <a:lnTo>
                    <a:pt x="44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3076485" y="4536263"/>
              <a:ext cx="64607" cy="27624"/>
            </a:xfrm>
            <a:custGeom>
              <a:avLst/>
              <a:gdLst>
                <a:gd name="T0" fmla="*/ 4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4 w 48"/>
                <a:gd name="T7" fmla="*/ 19 h 19"/>
                <a:gd name="T8" fmla="*/ 7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4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4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3162627" y="4513001"/>
              <a:ext cx="64607" cy="27624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4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3252807" y="4485377"/>
              <a:ext cx="60569" cy="27624"/>
            </a:xfrm>
            <a:custGeom>
              <a:avLst/>
              <a:gdLst>
                <a:gd name="T0" fmla="*/ 3 w 45"/>
                <a:gd name="T1" fmla="*/ 10 h 19"/>
                <a:gd name="T2" fmla="*/ 0 w 45"/>
                <a:gd name="T3" fmla="*/ 13 h 19"/>
                <a:gd name="T4" fmla="*/ 0 w 45"/>
                <a:gd name="T5" fmla="*/ 16 h 19"/>
                <a:gd name="T6" fmla="*/ 3 w 45"/>
                <a:gd name="T7" fmla="*/ 19 h 19"/>
                <a:gd name="T8" fmla="*/ 7 w 45"/>
                <a:gd name="T9" fmla="*/ 19 h 19"/>
                <a:gd name="T10" fmla="*/ 42 w 45"/>
                <a:gd name="T11" fmla="*/ 10 h 19"/>
                <a:gd name="T12" fmla="*/ 45 w 45"/>
                <a:gd name="T13" fmla="*/ 7 h 19"/>
                <a:gd name="T14" fmla="*/ 45 w 45"/>
                <a:gd name="T15" fmla="*/ 3 h 19"/>
                <a:gd name="T16" fmla="*/ 42 w 45"/>
                <a:gd name="T17" fmla="*/ 0 h 19"/>
                <a:gd name="T18" fmla="*/ 39 w 45"/>
                <a:gd name="T19" fmla="*/ 0 h 19"/>
                <a:gd name="T20" fmla="*/ 3 w 45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3338949" y="4462115"/>
              <a:ext cx="64607" cy="27624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3425091" y="4438853"/>
              <a:ext cx="64607" cy="27624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4 h 19"/>
                <a:gd name="T16" fmla="*/ 45 w 48"/>
                <a:gd name="T17" fmla="*/ 0 h 19"/>
                <a:gd name="T18" fmla="*/ 41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3515271" y="4411229"/>
              <a:ext cx="60569" cy="27624"/>
            </a:xfrm>
            <a:custGeom>
              <a:avLst/>
              <a:gdLst>
                <a:gd name="T0" fmla="*/ 3 w 45"/>
                <a:gd name="T1" fmla="*/ 10 h 19"/>
                <a:gd name="T2" fmla="*/ 0 w 45"/>
                <a:gd name="T3" fmla="*/ 13 h 19"/>
                <a:gd name="T4" fmla="*/ 0 w 45"/>
                <a:gd name="T5" fmla="*/ 16 h 19"/>
                <a:gd name="T6" fmla="*/ 3 w 45"/>
                <a:gd name="T7" fmla="*/ 19 h 19"/>
                <a:gd name="T8" fmla="*/ 6 w 45"/>
                <a:gd name="T9" fmla="*/ 19 h 19"/>
                <a:gd name="T10" fmla="*/ 41 w 45"/>
                <a:gd name="T11" fmla="*/ 10 h 19"/>
                <a:gd name="T12" fmla="*/ 45 w 45"/>
                <a:gd name="T13" fmla="*/ 7 h 19"/>
                <a:gd name="T14" fmla="*/ 45 w 45"/>
                <a:gd name="T15" fmla="*/ 3 h 19"/>
                <a:gd name="T16" fmla="*/ 41 w 45"/>
                <a:gd name="T17" fmla="*/ 0 h 19"/>
                <a:gd name="T18" fmla="*/ 38 w 45"/>
                <a:gd name="T19" fmla="*/ 0 h 19"/>
                <a:gd name="T20" fmla="*/ 3 w 45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1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3601413" y="4392329"/>
              <a:ext cx="64607" cy="23262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4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4 w 48"/>
                <a:gd name="T17" fmla="*/ 0 h 16"/>
                <a:gd name="T18" fmla="*/ 41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3686209" y="4369067"/>
              <a:ext cx="64607" cy="23262"/>
            </a:xfrm>
            <a:custGeom>
              <a:avLst/>
              <a:gdLst>
                <a:gd name="T0" fmla="*/ 4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4 w 48"/>
                <a:gd name="T7" fmla="*/ 16 h 16"/>
                <a:gd name="T8" fmla="*/ 7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5 w 48"/>
                <a:gd name="T17" fmla="*/ 0 h 16"/>
                <a:gd name="T18" fmla="*/ 42 w 48"/>
                <a:gd name="T19" fmla="*/ 0 h 16"/>
                <a:gd name="T20" fmla="*/ 4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4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3776389" y="4347259"/>
              <a:ext cx="64607" cy="27624"/>
            </a:xfrm>
            <a:custGeom>
              <a:avLst/>
              <a:gdLst>
                <a:gd name="T0" fmla="*/ 4 w 48"/>
                <a:gd name="T1" fmla="*/ 9 h 19"/>
                <a:gd name="T2" fmla="*/ 0 w 48"/>
                <a:gd name="T3" fmla="*/ 12 h 19"/>
                <a:gd name="T4" fmla="*/ 0 w 48"/>
                <a:gd name="T5" fmla="*/ 15 h 19"/>
                <a:gd name="T6" fmla="*/ 4 w 48"/>
                <a:gd name="T7" fmla="*/ 19 h 19"/>
                <a:gd name="T8" fmla="*/ 7 w 48"/>
                <a:gd name="T9" fmla="*/ 19 h 19"/>
                <a:gd name="T10" fmla="*/ 45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4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4" y="9"/>
                  </a:moveTo>
                  <a:lnTo>
                    <a:pt x="0" y="12"/>
                  </a:lnTo>
                  <a:lnTo>
                    <a:pt x="0" y="15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3862531" y="4328358"/>
              <a:ext cx="64607" cy="23262"/>
            </a:xfrm>
            <a:custGeom>
              <a:avLst/>
              <a:gdLst>
                <a:gd name="T0" fmla="*/ 3 w 48"/>
                <a:gd name="T1" fmla="*/ 6 h 16"/>
                <a:gd name="T2" fmla="*/ 0 w 48"/>
                <a:gd name="T3" fmla="*/ 9 h 16"/>
                <a:gd name="T4" fmla="*/ 0 w 48"/>
                <a:gd name="T5" fmla="*/ 13 h 16"/>
                <a:gd name="T6" fmla="*/ 3 w 48"/>
                <a:gd name="T7" fmla="*/ 16 h 16"/>
                <a:gd name="T8" fmla="*/ 7 w 48"/>
                <a:gd name="T9" fmla="*/ 16 h 16"/>
                <a:gd name="T10" fmla="*/ 45 w 48"/>
                <a:gd name="T11" fmla="*/ 9 h 16"/>
                <a:gd name="T12" fmla="*/ 48 w 48"/>
                <a:gd name="T13" fmla="*/ 6 h 16"/>
                <a:gd name="T14" fmla="*/ 48 w 48"/>
                <a:gd name="T15" fmla="*/ 3 h 16"/>
                <a:gd name="T16" fmla="*/ 45 w 48"/>
                <a:gd name="T17" fmla="*/ 0 h 16"/>
                <a:gd name="T18" fmla="*/ 42 w 48"/>
                <a:gd name="T19" fmla="*/ 0 h 16"/>
                <a:gd name="T20" fmla="*/ 3 w 48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6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3952711" y="4305096"/>
              <a:ext cx="64607" cy="27624"/>
            </a:xfrm>
            <a:custGeom>
              <a:avLst/>
              <a:gdLst>
                <a:gd name="T0" fmla="*/ 3 w 48"/>
                <a:gd name="T1" fmla="*/ 9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45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9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125"/>
            <p:cNvSpPr>
              <a:spLocks/>
            </p:cNvSpPr>
            <p:nvPr/>
          </p:nvSpPr>
          <p:spPr bwMode="auto">
            <a:xfrm>
              <a:off x="4038853" y="4286196"/>
              <a:ext cx="64607" cy="27624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32 w 48"/>
                <a:gd name="T11" fmla="*/ 13 h 19"/>
                <a:gd name="T12" fmla="*/ 45 w 48"/>
                <a:gd name="T13" fmla="*/ 10 h 19"/>
                <a:gd name="T14" fmla="*/ 48 w 48"/>
                <a:gd name="T15" fmla="*/ 6 h 19"/>
                <a:gd name="T16" fmla="*/ 48 w 48"/>
                <a:gd name="T17" fmla="*/ 3 h 19"/>
                <a:gd name="T18" fmla="*/ 45 w 48"/>
                <a:gd name="T19" fmla="*/ 0 h 19"/>
                <a:gd name="T20" fmla="*/ 42 w 48"/>
                <a:gd name="T21" fmla="*/ 0 h 19"/>
                <a:gd name="T22" fmla="*/ 29 w 48"/>
                <a:gd name="T23" fmla="*/ 3 h 19"/>
                <a:gd name="T24" fmla="*/ 3 w 48"/>
                <a:gd name="T25" fmla="*/ 1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9"/>
                <a:gd name="T41" fmla="*/ 48 w 48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32" y="13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29" y="3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4129033" y="4273111"/>
              <a:ext cx="64607" cy="21808"/>
            </a:xfrm>
            <a:custGeom>
              <a:avLst/>
              <a:gdLst>
                <a:gd name="T0" fmla="*/ 3 w 48"/>
                <a:gd name="T1" fmla="*/ 6 h 15"/>
                <a:gd name="T2" fmla="*/ 0 w 48"/>
                <a:gd name="T3" fmla="*/ 9 h 15"/>
                <a:gd name="T4" fmla="*/ 0 w 48"/>
                <a:gd name="T5" fmla="*/ 12 h 15"/>
                <a:gd name="T6" fmla="*/ 3 w 48"/>
                <a:gd name="T7" fmla="*/ 15 h 15"/>
                <a:gd name="T8" fmla="*/ 6 w 48"/>
                <a:gd name="T9" fmla="*/ 15 h 15"/>
                <a:gd name="T10" fmla="*/ 45 w 48"/>
                <a:gd name="T11" fmla="*/ 9 h 15"/>
                <a:gd name="T12" fmla="*/ 48 w 48"/>
                <a:gd name="T13" fmla="*/ 6 h 15"/>
                <a:gd name="T14" fmla="*/ 48 w 48"/>
                <a:gd name="T15" fmla="*/ 3 h 15"/>
                <a:gd name="T16" fmla="*/ 45 w 48"/>
                <a:gd name="T17" fmla="*/ 0 h 15"/>
                <a:gd name="T18" fmla="*/ 41 w 48"/>
                <a:gd name="T19" fmla="*/ 0 h 15"/>
                <a:gd name="T20" fmla="*/ 3 w 48"/>
                <a:gd name="T21" fmla="*/ 6 h 1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5"/>
                <a:gd name="T35" fmla="*/ 48 w 48"/>
                <a:gd name="T36" fmla="*/ 15 h 1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5">
                  <a:moveTo>
                    <a:pt x="3" y="6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5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4219213" y="4258572"/>
              <a:ext cx="64607" cy="23262"/>
            </a:xfrm>
            <a:custGeom>
              <a:avLst/>
              <a:gdLst>
                <a:gd name="T0" fmla="*/ 3 w 48"/>
                <a:gd name="T1" fmla="*/ 6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5 w 48"/>
                <a:gd name="T11" fmla="*/ 10 h 16"/>
                <a:gd name="T12" fmla="*/ 48 w 48"/>
                <a:gd name="T13" fmla="*/ 6 h 16"/>
                <a:gd name="T14" fmla="*/ 48 w 48"/>
                <a:gd name="T15" fmla="*/ 3 h 16"/>
                <a:gd name="T16" fmla="*/ 45 w 48"/>
                <a:gd name="T17" fmla="*/ 0 h 16"/>
                <a:gd name="T18" fmla="*/ 41 w 48"/>
                <a:gd name="T19" fmla="*/ 0 h 16"/>
                <a:gd name="T20" fmla="*/ 3 w 48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6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4309393" y="4244034"/>
              <a:ext cx="64607" cy="18900"/>
            </a:xfrm>
            <a:custGeom>
              <a:avLst/>
              <a:gdLst>
                <a:gd name="T0" fmla="*/ 3 w 48"/>
                <a:gd name="T1" fmla="*/ 4 h 13"/>
                <a:gd name="T2" fmla="*/ 0 w 48"/>
                <a:gd name="T3" fmla="*/ 7 h 13"/>
                <a:gd name="T4" fmla="*/ 0 w 48"/>
                <a:gd name="T5" fmla="*/ 10 h 13"/>
                <a:gd name="T6" fmla="*/ 3 w 48"/>
                <a:gd name="T7" fmla="*/ 13 h 13"/>
                <a:gd name="T8" fmla="*/ 6 w 48"/>
                <a:gd name="T9" fmla="*/ 13 h 13"/>
                <a:gd name="T10" fmla="*/ 6 w 48"/>
                <a:gd name="T11" fmla="*/ 13 h 13"/>
                <a:gd name="T12" fmla="*/ 45 w 48"/>
                <a:gd name="T13" fmla="*/ 10 h 13"/>
                <a:gd name="T14" fmla="*/ 48 w 48"/>
                <a:gd name="T15" fmla="*/ 7 h 13"/>
                <a:gd name="T16" fmla="*/ 48 w 48"/>
                <a:gd name="T17" fmla="*/ 4 h 13"/>
                <a:gd name="T18" fmla="*/ 45 w 48"/>
                <a:gd name="T19" fmla="*/ 0 h 13"/>
                <a:gd name="T20" fmla="*/ 41 w 48"/>
                <a:gd name="T21" fmla="*/ 0 h 13"/>
                <a:gd name="T22" fmla="*/ 3 w 48"/>
                <a:gd name="T23" fmla="*/ 4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13"/>
                <a:gd name="T38" fmla="*/ 48 w 48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13">
                  <a:moveTo>
                    <a:pt x="3" y="4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4399573" y="4235310"/>
              <a:ext cx="60569" cy="18900"/>
            </a:xfrm>
            <a:custGeom>
              <a:avLst/>
              <a:gdLst>
                <a:gd name="T0" fmla="*/ 3 w 45"/>
                <a:gd name="T1" fmla="*/ 3 h 13"/>
                <a:gd name="T2" fmla="*/ 0 w 45"/>
                <a:gd name="T3" fmla="*/ 6 h 13"/>
                <a:gd name="T4" fmla="*/ 0 w 45"/>
                <a:gd name="T5" fmla="*/ 10 h 13"/>
                <a:gd name="T6" fmla="*/ 3 w 45"/>
                <a:gd name="T7" fmla="*/ 13 h 13"/>
                <a:gd name="T8" fmla="*/ 6 w 45"/>
                <a:gd name="T9" fmla="*/ 13 h 13"/>
                <a:gd name="T10" fmla="*/ 41 w 45"/>
                <a:gd name="T11" fmla="*/ 10 h 13"/>
                <a:gd name="T12" fmla="*/ 45 w 45"/>
                <a:gd name="T13" fmla="*/ 6 h 13"/>
                <a:gd name="T14" fmla="*/ 45 w 45"/>
                <a:gd name="T15" fmla="*/ 3 h 13"/>
                <a:gd name="T16" fmla="*/ 41 w 45"/>
                <a:gd name="T17" fmla="*/ 0 h 13"/>
                <a:gd name="T18" fmla="*/ 38 w 45"/>
                <a:gd name="T19" fmla="*/ 0 h 13"/>
                <a:gd name="T20" fmla="*/ 3 w 45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3"/>
                <a:gd name="T35" fmla="*/ 45 w 45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3">
                  <a:moveTo>
                    <a:pt x="3" y="3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1" y="10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4485715" y="4220772"/>
              <a:ext cx="64607" cy="23262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1 w 48"/>
                <a:gd name="T11" fmla="*/ 13 h 16"/>
                <a:gd name="T12" fmla="*/ 44 w 48"/>
                <a:gd name="T13" fmla="*/ 10 h 16"/>
                <a:gd name="T14" fmla="*/ 48 w 48"/>
                <a:gd name="T15" fmla="*/ 7 h 16"/>
                <a:gd name="T16" fmla="*/ 48 w 48"/>
                <a:gd name="T17" fmla="*/ 4 h 16"/>
                <a:gd name="T18" fmla="*/ 44 w 48"/>
                <a:gd name="T19" fmla="*/ 0 h 16"/>
                <a:gd name="T20" fmla="*/ 41 w 48"/>
                <a:gd name="T21" fmla="*/ 0 h 16"/>
                <a:gd name="T22" fmla="*/ 38 w 48"/>
                <a:gd name="T23" fmla="*/ 4 h 16"/>
                <a:gd name="T24" fmla="*/ 3 w 48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6"/>
                <a:gd name="T41" fmla="*/ 48 w 48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1" y="13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8" y="4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4575895" y="4216410"/>
              <a:ext cx="64607" cy="18900"/>
            </a:xfrm>
            <a:custGeom>
              <a:avLst/>
              <a:gdLst>
                <a:gd name="T0" fmla="*/ 3 w 48"/>
                <a:gd name="T1" fmla="*/ 3 h 13"/>
                <a:gd name="T2" fmla="*/ 0 w 48"/>
                <a:gd name="T3" fmla="*/ 7 h 13"/>
                <a:gd name="T4" fmla="*/ 0 w 48"/>
                <a:gd name="T5" fmla="*/ 10 h 13"/>
                <a:gd name="T6" fmla="*/ 3 w 48"/>
                <a:gd name="T7" fmla="*/ 13 h 13"/>
                <a:gd name="T8" fmla="*/ 6 w 48"/>
                <a:gd name="T9" fmla="*/ 13 h 13"/>
                <a:gd name="T10" fmla="*/ 44 w 48"/>
                <a:gd name="T11" fmla="*/ 10 h 13"/>
                <a:gd name="T12" fmla="*/ 48 w 48"/>
                <a:gd name="T13" fmla="*/ 7 h 13"/>
                <a:gd name="T14" fmla="*/ 48 w 48"/>
                <a:gd name="T15" fmla="*/ 3 h 13"/>
                <a:gd name="T16" fmla="*/ 44 w 48"/>
                <a:gd name="T17" fmla="*/ 0 h 13"/>
                <a:gd name="T18" fmla="*/ 41 w 48"/>
                <a:gd name="T19" fmla="*/ 0 h 13"/>
                <a:gd name="T20" fmla="*/ 3 w 48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3" y="3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4666075" y="4216410"/>
              <a:ext cx="64607" cy="14539"/>
            </a:xfrm>
            <a:custGeom>
              <a:avLst/>
              <a:gdLst>
                <a:gd name="T0" fmla="*/ 6 w 48"/>
                <a:gd name="T1" fmla="*/ 0 h 10"/>
                <a:gd name="T2" fmla="*/ 3 w 48"/>
                <a:gd name="T3" fmla="*/ 0 h 10"/>
                <a:gd name="T4" fmla="*/ 0 w 48"/>
                <a:gd name="T5" fmla="*/ 3 h 10"/>
                <a:gd name="T6" fmla="*/ 0 w 48"/>
                <a:gd name="T7" fmla="*/ 7 h 10"/>
                <a:gd name="T8" fmla="*/ 3 w 48"/>
                <a:gd name="T9" fmla="*/ 10 h 10"/>
                <a:gd name="T10" fmla="*/ 41 w 48"/>
                <a:gd name="T11" fmla="*/ 10 h 10"/>
                <a:gd name="T12" fmla="*/ 44 w 48"/>
                <a:gd name="T13" fmla="*/ 10 h 10"/>
                <a:gd name="T14" fmla="*/ 48 w 48"/>
                <a:gd name="T15" fmla="*/ 7 h 10"/>
                <a:gd name="T16" fmla="*/ 48 w 48"/>
                <a:gd name="T17" fmla="*/ 3 h 10"/>
                <a:gd name="T18" fmla="*/ 44 w 48"/>
                <a:gd name="T19" fmla="*/ 0 h 10"/>
                <a:gd name="T20" fmla="*/ 6 w 48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0"/>
                <a:gd name="T35" fmla="*/ 48 w 48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0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0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4756255" y="4216410"/>
              <a:ext cx="64607" cy="14539"/>
            </a:xfrm>
            <a:custGeom>
              <a:avLst/>
              <a:gdLst>
                <a:gd name="T0" fmla="*/ 6 w 48"/>
                <a:gd name="T1" fmla="*/ 0 h 10"/>
                <a:gd name="T2" fmla="*/ 3 w 48"/>
                <a:gd name="T3" fmla="*/ 0 h 10"/>
                <a:gd name="T4" fmla="*/ 0 w 48"/>
                <a:gd name="T5" fmla="*/ 3 h 10"/>
                <a:gd name="T6" fmla="*/ 0 w 48"/>
                <a:gd name="T7" fmla="*/ 7 h 10"/>
                <a:gd name="T8" fmla="*/ 3 w 48"/>
                <a:gd name="T9" fmla="*/ 10 h 10"/>
                <a:gd name="T10" fmla="*/ 41 w 48"/>
                <a:gd name="T11" fmla="*/ 10 h 10"/>
                <a:gd name="T12" fmla="*/ 44 w 48"/>
                <a:gd name="T13" fmla="*/ 10 h 10"/>
                <a:gd name="T14" fmla="*/ 48 w 48"/>
                <a:gd name="T15" fmla="*/ 7 h 10"/>
                <a:gd name="T16" fmla="*/ 48 w 48"/>
                <a:gd name="T17" fmla="*/ 3 h 10"/>
                <a:gd name="T18" fmla="*/ 44 w 48"/>
                <a:gd name="T19" fmla="*/ 0 h 10"/>
                <a:gd name="T20" fmla="*/ 6 w 48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0"/>
                <a:gd name="T35" fmla="*/ 48 w 48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0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0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4846434" y="4216410"/>
              <a:ext cx="64607" cy="18900"/>
            </a:xfrm>
            <a:custGeom>
              <a:avLst/>
              <a:gdLst>
                <a:gd name="T0" fmla="*/ 6 w 48"/>
                <a:gd name="T1" fmla="*/ 0 h 13"/>
                <a:gd name="T2" fmla="*/ 3 w 48"/>
                <a:gd name="T3" fmla="*/ 0 h 13"/>
                <a:gd name="T4" fmla="*/ 0 w 48"/>
                <a:gd name="T5" fmla="*/ 3 h 13"/>
                <a:gd name="T6" fmla="*/ 0 w 48"/>
                <a:gd name="T7" fmla="*/ 7 h 13"/>
                <a:gd name="T8" fmla="*/ 3 w 48"/>
                <a:gd name="T9" fmla="*/ 10 h 13"/>
                <a:gd name="T10" fmla="*/ 41 w 48"/>
                <a:gd name="T11" fmla="*/ 13 h 13"/>
                <a:gd name="T12" fmla="*/ 44 w 48"/>
                <a:gd name="T13" fmla="*/ 13 h 13"/>
                <a:gd name="T14" fmla="*/ 48 w 48"/>
                <a:gd name="T15" fmla="*/ 10 h 13"/>
                <a:gd name="T16" fmla="*/ 48 w 48"/>
                <a:gd name="T17" fmla="*/ 7 h 13"/>
                <a:gd name="T18" fmla="*/ 44 w 48"/>
                <a:gd name="T19" fmla="*/ 3 h 13"/>
                <a:gd name="T20" fmla="*/ 6 w 48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3"/>
                  </a:lnTo>
                  <a:lnTo>
                    <a:pt x="44" y="13"/>
                  </a:lnTo>
                  <a:lnTo>
                    <a:pt x="48" y="10"/>
                  </a:lnTo>
                  <a:lnTo>
                    <a:pt x="48" y="7"/>
                  </a:lnTo>
                  <a:lnTo>
                    <a:pt x="44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4936614" y="4220772"/>
              <a:ext cx="64607" cy="23262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4 h 16"/>
                <a:gd name="T6" fmla="*/ 0 w 48"/>
                <a:gd name="T7" fmla="*/ 7 h 16"/>
                <a:gd name="T8" fmla="*/ 3 w 48"/>
                <a:gd name="T9" fmla="*/ 10 h 16"/>
                <a:gd name="T10" fmla="*/ 41 w 48"/>
                <a:gd name="T11" fmla="*/ 16 h 16"/>
                <a:gd name="T12" fmla="*/ 44 w 48"/>
                <a:gd name="T13" fmla="*/ 16 h 16"/>
                <a:gd name="T14" fmla="*/ 48 w 48"/>
                <a:gd name="T15" fmla="*/ 13 h 16"/>
                <a:gd name="T16" fmla="*/ 48 w 48"/>
                <a:gd name="T17" fmla="*/ 10 h 16"/>
                <a:gd name="T18" fmla="*/ 44 w 48"/>
                <a:gd name="T19" fmla="*/ 7 h 16"/>
                <a:gd name="T20" fmla="*/ 6 w 48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6"/>
                  </a:lnTo>
                  <a:lnTo>
                    <a:pt x="44" y="16"/>
                  </a:lnTo>
                  <a:lnTo>
                    <a:pt x="48" y="13"/>
                  </a:lnTo>
                  <a:lnTo>
                    <a:pt x="48" y="10"/>
                  </a:lnTo>
                  <a:lnTo>
                    <a:pt x="44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5026794" y="4235310"/>
              <a:ext cx="64607" cy="18900"/>
            </a:xfrm>
            <a:custGeom>
              <a:avLst/>
              <a:gdLst>
                <a:gd name="T0" fmla="*/ 6 w 48"/>
                <a:gd name="T1" fmla="*/ 0 h 13"/>
                <a:gd name="T2" fmla="*/ 3 w 48"/>
                <a:gd name="T3" fmla="*/ 0 h 13"/>
                <a:gd name="T4" fmla="*/ 0 w 48"/>
                <a:gd name="T5" fmla="*/ 3 h 13"/>
                <a:gd name="T6" fmla="*/ 0 w 48"/>
                <a:gd name="T7" fmla="*/ 6 h 13"/>
                <a:gd name="T8" fmla="*/ 3 w 48"/>
                <a:gd name="T9" fmla="*/ 10 h 13"/>
                <a:gd name="T10" fmla="*/ 41 w 48"/>
                <a:gd name="T11" fmla="*/ 13 h 13"/>
                <a:gd name="T12" fmla="*/ 44 w 48"/>
                <a:gd name="T13" fmla="*/ 13 h 13"/>
                <a:gd name="T14" fmla="*/ 48 w 48"/>
                <a:gd name="T15" fmla="*/ 10 h 13"/>
                <a:gd name="T16" fmla="*/ 48 w 48"/>
                <a:gd name="T17" fmla="*/ 6 h 13"/>
                <a:gd name="T18" fmla="*/ 44 w 48"/>
                <a:gd name="T19" fmla="*/ 3 h 13"/>
                <a:gd name="T20" fmla="*/ 6 w 48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41" y="13"/>
                  </a:lnTo>
                  <a:lnTo>
                    <a:pt x="44" y="13"/>
                  </a:lnTo>
                  <a:lnTo>
                    <a:pt x="48" y="10"/>
                  </a:lnTo>
                  <a:lnTo>
                    <a:pt x="48" y="6"/>
                  </a:lnTo>
                  <a:lnTo>
                    <a:pt x="44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5116974" y="4244034"/>
              <a:ext cx="64607" cy="23262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4 h 16"/>
                <a:gd name="T6" fmla="*/ 0 w 48"/>
                <a:gd name="T7" fmla="*/ 7 h 16"/>
                <a:gd name="T8" fmla="*/ 3 w 48"/>
                <a:gd name="T9" fmla="*/ 10 h 16"/>
                <a:gd name="T10" fmla="*/ 41 w 48"/>
                <a:gd name="T11" fmla="*/ 16 h 16"/>
                <a:gd name="T12" fmla="*/ 44 w 48"/>
                <a:gd name="T13" fmla="*/ 16 h 16"/>
                <a:gd name="T14" fmla="*/ 48 w 48"/>
                <a:gd name="T15" fmla="*/ 13 h 16"/>
                <a:gd name="T16" fmla="*/ 48 w 48"/>
                <a:gd name="T17" fmla="*/ 10 h 16"/>
                <a:gd name="T18" fmla="*/ 44 w 48"/>
                <a:gd name="T19" fmla="*/ 7 h 16"/>
                <a:gd name="T20" fmla="*/ 6 w 48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6"/>
                  </a:lnTo>
                  <a:lnTo>
                    <a:pt x="44" y="16"/>
                  </a:lnTo>
                  <a:lnTo>
                    <a:pt x="48" y="13"/>
                  </a:lnTo>
                  <a:lnTo>
                    <a:pt x="48" y="10"/>
                  </a:lnTo>
                  <a:lnTo>
                    <a:pt x="44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5207154" y="4262934"/>
              <a:ext cx="59223" cy="23262"/>
            </a:xfrm>
            <a:custGeom>
              <a:avLst/>
              <a:gdLst>
                <a:gd name="T0" fmla="*/ 6 w 44"/>
                <a:gd name="T1" fmla="*/ 0 h 16"/>
                <a:gd name="T2" fmla="*/ 3 w 44"/>
                <a:gd name="T3" fmla="*/ 0 h 16"/>
                <a:gd name="T4" fmla="*/ 0 w 44"/>
                <a:gd name="T5" fmla="*/ 3 h 16"/>
                <a:gd name="T6" fmla="*/ 0 w 44"/>
                <a:gd name="T7" fmla="*/ 7 h 16"/>
                <a:gd name="T8" fmla="*/ 3 w 44"/>
                <a:gd name="T9" fmla="*/ 10 h 16"/>
                <a:gd name="T10" fmla="*/ 38 w 44"/>
                <a:gd name="T11" fmla="*/ 16 h 16"/>
                <a:gd name="T12" fmla="*/ 41 w 44"/>
                <a:gd name="T13" fmla="*/ 16 h 16"/>
                <a:gd name="T14" fmla="*/ 44 w 44"/>
                <a:gd name="T15" fmla="*/ 13 h 16"/>
                <a:gd name="T16" fmla="*/ 44 w 44"/>
                <a:gd name="T17" fmla="*/ 10 h 16"/>
                <a:gd name="T18" fmla="*/ 41 w 44"/>
                <a:gd name="T19" fmla="*/ 7 h 16"/>
                <a:gd name="T20" fmla="*/ 6 w 44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6"/>
                <a:gd name="T35" fmla="*/ 44 w 44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16"/>
                  </a:lnTo>
                  <a:lnTo>
                    <a:pt x="41" y="16"/>
                  </a:lnTo>
                  <a:lnTo>
                    <a:pt x="44" y="13"/>
                  </a:lnTo>
                  <a:lnTo>
                    <a:pt x="44" y="10"/>
                  </a:lnTo>
                  <a:lnTo>
                    <a:pt x="41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5293296" y="4281834"/>
              <a:ext cx="63261" cy="27624"/>
            </a:xfrm>
            <a:custGeom>
              <a:avLst/>
              <a:gdLst>
                <a:gd name="T0" fmla="*/ 6 w 47"/>
                <a:gd name="T1" fmla="*/ 0 h 19"/>
                <a:gd name="T2" fmla="*/ 3 w 47"/>
                <a:gd name="T3" fmla="*/ 0 h 19"/>
                <a:gd name="T4" fmla="*/ 0 w 47"/>
                <a:gd name="T5" fmla="*/ 3 h 19"/>
                <a:gd name="T6" fmla="*/ 0 w 47"/>
                <a:gd name="T7" fmla="*/ 6 h 19"/>
                <a:gd name="T8" fmla="*/ 3 w 47"/>
                <a:gd name="T9" fmla="*/ 9 h 19"/>
                <a:gd name="T10" fmla="*/ 41 w 47"/>
                <a:gd name="T11" fmla="*/ 19 h 19"/>
                <a:gd name="T12" fmla="*/ 44 w 47"/>
                <a:gd name="T13" fmla="*/ 19 h 19"/>
                <a:gd name="T14" fmla="*/ 47 w 47"/>
                <a:gd name="T15" fmla="*/ 16 h 19"/>
                <a:gd name="T16" fmla="*/ 47 w 47"/>
                <a:gd name="T17" fmla="*/ 13 h 19"/>
                <a:gd name="T18" fmla="*/ 44 w 47"/>
                <a:gd name="T19" fmla="*/ 9 h 19"/>
                <a:gd name="T20" fmla="*/ 6 w 47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9"/>
                <a:gd name="T35" fmla="*/ 47 w 47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41" y="19"/>
                  </a:lnTo>
                  <a:lnTo>
                    <a:pt x="44" y="19"/>
                  </a:lnTo>
                  <a:lnTo>
                    <a:pt x="47" y="16"/>
                  </a:lnTo>
                  <a:lnTo>
                    <a:pt x="47" y="13"/>
                  </a:lnTo>
                  <a:lnTo>
                    <a:pt x="44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5382130" y="4305096"/>
              <a:ext cx="60569" cy="27624"/>
            </a:xfrm>
            <a:custGeom>
              <a:avLst/>
              <a:gdLst>
                <a:gd name="T0" fmla="*/ 7 w 45"/>
                <a:gd name="T1" fmla="*/ 0 h 19"/>
                <a:gd name="T2" fmla="*/ 4 w 45"/>
                <a:gd name="T3" fmla="*/ 0 h 19"/>
                <a:gd name="T4" fmla="*/ 0 w 45"/>
                <a:gd name="T5" fmla="*/ 3 h 19"/>
                <a:gd name="T6" fmla="*/ 0 w 45"/>
                <a:gd name="T7" fmla="*/ 6 h 19"/>
                <a:gd name="T8" fmla="*/ 4 w 45"/>
                <a:gd name="T9" fmla="*/ 9 h 19"/>
                <a:gd name="T10" fmla="*/ 39 w 45"/>
                <a:gd name="T11" fmla="*/ 19 h 19"/>
                <a:gd name="T12" fmla="*/ 42 w 45"/>
                <a:gd name="T13" fmla="*/ 19 h 19"/>
                <a:gd name="T14" fmla="*/ 45 w 45"/>
                <a:gd name="T15" fmla="*/ 16 h 19"/>
                <a:gd name="T16" fmla="*/ 45 w 45"/>
                <a:gd name="T17" fmla="*/ 13 h 19"/>
                <a:gd name="T18" fmla="*/ 42 w 45"/>
                <a:gd name="T19" fmla="*/ 9 h 19"/>
                <a:gd name="T20" fmla="*/ 7 w 45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7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4" y="9"/>
                  </a:lnTo>
                  <a:lnTo>
                    <a:pt x="39" y="19"/>
                  </a:lnTo>
                  <a:lnTo>
                    <a:pt x="42" y="19"/>
                  </a:lnTo>
                  <a:lnTo>
                    <a:pt x="45" y="16"/>
                  </a:lnTo>
                  <a:lnTo>
                    <a:pt x="45" y="13"/>
                  </a:lnTo>
                  <a:lnTo>
                    <a:pt x="42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141"/>
            <p:cNvSpPr>
              <a:spLocks/>
            </p:cNvSpPr>
            <p:nvPr/>
          </p:nvSpPr>
          <p:spPr bwMode="auto">
            <a:xfrm>
              <a:off x="5468272" y="4332720"/>
              <a:ext cx="60569" cy="27624"/>
            </a:xfrm>
            <a:custGeom>
              <a:avLst/>
              <a:gdLst>
                <a:gd name="T0" fmla="*/ 7 w 45"/>
                <a:gd name="T1" fmla="*/ 0 h 19"/>
                <a:gd name="T2" fmla="*/ 3 w 45"/>
                <a:gd name="T3" fmla="*/ 0 h 19"/>
                <a:gd name="T4" fmla="*/ 0 w 45"/>
                <a:gd name="T5" fmla="*/ 3 h 19"/>
                <a:gd name="T6" fmla="*/ 0 w 45"/>
                <a:gd name="T7" fmla="*/ 6 h 19"/>
                <a:gd name="T8" fmla="*/ 3 w 45"/>
                <a:gd name="T9" fmla="*/ 10 h 19"/>
                <a:gd name="T10" fmla="*/ 39 w 45"/>
                <a:gd name="T11" fmla="*/ 19 h 19"/>
                <a:gd name="T12" fmla="*/ 42 w 45"/>
                <a:gd name="T13" fmla="*/ 19 h 19"/>
                <a:gd name="T14" fmla="*/ 45 w 45"/>
                <a:gd name="T15" fmla="*/ 16 h 19"/>
                <a:gd name="T16" fmla="*/ 45 w 45"/>
                <a:gd name="T17" fmla="*/ 13 h 19"/>
                <a:gd name="T18" fmla="*/ 42 w 45"/>
                <a:gd name="T19" fmla="*/ 10 h 19"/>
                <a:gd name="T20" fmla="*/ 7 w 45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7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9" y="19"/>
                  </a:lnTo>
                  <a:lnTo>
                    <a:pt x="42" y="19"/>
                  </a:lnTo>
                  <a:lnTo>
                    <a:pt x="45" y="16"/>
                  </a:lnTo>
                  <a:lnTo>
                    <a:pt x="45" y="13"/>
                  </a:lnTo>
                  <a:lnTo>
                    <a:pt x="42" y="1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142"/>
            <p:cNvSpPr>
              <a:spLocks/>
            </p:cNvSpPr>
            <p:nvPr/>
          </p:nvSpPr>
          <p:spPr bwMode="auto">
            <a:xfrm>
              <a:off x="5554414" y="4360344"/>
              <a:ext cx="60569" cy="31985"/>
            </a:xfrm>
            <a:custGeom>
              <a:avLst/>
              <a:gdLst>
                <a:gd name="T0" fmla="*/ 6 w 45"/>
                <a:gd name="T1" fmla="*/ 0 h 22"/>
                <a:gd name="T2" fmla="*/ 3 w 45"/>
                <a:gd name="T3" fmla="*/ 0 h 22"/>
                <a:gd name="T4" fmla="*/ 0 w 45"/>
                <a:gd name="T5" fmla="*/ 3 h 22"/>
                <a:gd name="T6" fmla="*/ 0 w 45"/>
                <a:gd name="T7" fmla="*/ 6 h 22"/>
                <a:gd name="T8" fmla="*/ 3 w 45"/>
                <a:gd name="T9" fmla="*/ 10 h 22"/>
                <a:gd name="T10" fmla="*/ 32 w 45"/>
                <a:gd name="T11" fmla="*/ 19 h 22"/>
                <a:gd name="T12" fmla="*/ 38 w 45"/>
                <a:gd name="T13" fmla="*/ 22 h 22"/>
                <a:gd name="T14" fmla="*/ 42 w 45"/>
                <a:gd name="T15" fmla="*/ 22 h 22"/>
                <a:gd name="T16" fmla="*/ 45 w 45"/>
                <a:gd name="T17" fmla="*/ 19 h 22"/>
                <a:gd name="T18" fmla="*/ 45 w 45"/>
                <a:gd name="T19" fmla="*/ 16 h 22"/>
                <a:gd name="T20" fmla="*/ 42 w 45"/>
                <a:gd name="T21" fmla="*/ 13 h 22"/>
                <a:gd name="T22" fmla="*/ 35 w 45"/>
                <a:gd name="T23" fmla="*/ 10 h 22"/>
                <a:gd name="T24" fmla="*/ 6 w 45"/>
                <a:gd name="T25" fmla="*/ 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2"/>
                <a:gd name="T41" fmla="*/ 45 w 45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2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2" y="19"/>
                  </a:lnTo>
                  <a:lnTo>
                    <a:pt x="38" y="22"/>
                  </a:lnTo>
                  <a:lnTo>
                    <a:pt x="42" y="22"/>
                  </a:lnTo>
                  <a:lnTo>
                    <a:pt x="45" y="19"/>
                  </a:lnTo>
                  <a:lnTo>
                    <a:pt x="45" y="16"/>
                  </a:lnTo>
                  <a:lnTo>
                    <a:pt x="42" y="13"/>
                  </a:lnTo>
                  <a:lnTo>
                    <a:pt x="35" y="1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143"/>
            <p:cNvSpPr>
              <a:spLocks/>
            </p:cNvSpPr>
            <p:nvPr/>
          </p:nvSpPr>
          <p:spPr bwMode="auto">
            <a:xfrm>
              <a:off x="5640556" y="4392329"/>
              <a:ext cx="60569" cy="33439"/>
            </a:xfrm>
            <a:custGeom>
              <a:avLst/>
              <a:gdLst>
                <a:gd name="T0" fmla="*/ 6 w 45"/>
                <a:gd name="T1" fmla="*/ 0 h 23"/>
                <a:gd name="T2" fmla="*/ 3 w 45"/>
                <a:gd name="T3" fmla="*/ 0 h 23"/>
                <a:gd name="T4" fmla="*/ 0 w 45"/>
                <a:gd name="T5" fmla="*/ 4 h 23"/>
                <a:gd name="T6" fmla="*/ 0 w 45"/>
                <a:gd name="T7" fmla="*/ 7 h 23"/>
                <a:gd name="T8" fmla="*/ 3 w 45"/>
                <a:gd name="T9" fmla="*/ 10 h 23"/>
                <a:gd name="T10" fmla="*/ 38 w 45"/>
                <a:gd name="T11" fmla="*/ 23 h 23"/>
                <a:gd name="T12" fmla="*/ 41 w 45"/>
                <a:gd name="T13" fmla="*/ 23 h 23"/>
                <a:gd name="T14" fmla="*/ 45 w 45"/>
                <a:gd name="T15" fmla="*/ 20 h 23"/>
                <a:gd name="T16" fmla="*/ 45 w 45"/>
                <a:gd name="T17" fmla="*/ 16 h 23"/>
                <a:gd name="T18" fmla="*/ 41 w 45"/>
                <a:gd name="T19" fmla="*/ 13 h 23"/>
                <a:gd name="T20" fmla="*/ 6 w 45"/>
                <a:gd name="T21" fmla="*/ 0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3"/>
                <a:gd name="T35" fmla="*/ 45 w 4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3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3"/>
                  </a:lnTo>
                  <a:lnTo>
                    <a:pt x="41" y="23"/>
                  </a:lnTo>
                  <a:lnTo>
                    <a:pt x="45" y="20"/>
                  </a:lnTo>
                  <a:lnTo>
                    <a:pt x="45" y="16"/>
                  </a:lnTo>
                  <a:lnTo>
                    <a:pt x="41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144"/>
            <p:cNvSpPr>
              <a:spLocks/>
            </p:cNvSpPr>
            <p:nvPr/>
          </p:nvSpPr>
          <p:spPr bwMode="auto">
            <a:xfrm>
              <a:off x="5722660" y="4425768"/>
              <a:ext cx="63261" cy="36347"/>
            </a:xfrm>
            <a:custGeom>
              <a:avLst/>
              <a:gdLst>
                <a:gd name="T0" fmla="*/ 6 w 47"/>
                <a:gd name="T1" fmla="*/ 0 h 25"/>
                <a:gd name="T2" fmla="*/ 3 w 47"/>
                <a:gd name="T3" fmla="*/ 0 h 25"/>
                <a:gd name="T4" fmla="*/ 0 w 47"/>
                <a:gd name="T5" fmla="*/ 3 h 25"/>
                <a:gd name="T6" fmla="*/ 0 w 47"/>
                <a:gd name="T7" fmla="*/ 6 h 25"/>
                <a:gd name="T8" fmla="*/ 3 w 47"/>
                <a:gd name="T9" fmla="*/ 9 h 25"/>
                <a:gd name="T10" fmla="*/ 22 w 47"/>
                <a:gd name="T11" fmla="*/ 16 h 25"/>
                <a:gd name="T12" fmla="*/ 41 w 47"/>
                <a:gd name="T13" fmla="*/ 25 h 25"/>
                <a:gd name="T14" fmla="*/ 44 w 47"/>
                <a:gd name="T15" fmla="*/ 25 h 25"/>
                <a:gd name="T16" fmla="*/ 47 w 47"/>
                <a:gd name="T17" fmla="*/ 22 h 25"/>
                <a:gd name="T18" fmla="*/ 47 w 47"/>
                <a:gd name="T19" fmla="*/ 19 h 25"/>
                <a:gd name="T20" fmla="*/ 44 w 47"/>
                <a:gd name="T21" fmla="*/ 16 h 25"/>
                <a:gd name="T22" fmla="*/ 25 w 47"/>
                <a:gd name="T23" fmla="*/ 6 h 25"/>
                <a:gd name="T24" fmla="*/ 6 w 47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"/>
                <a:gd name="T40" fmla="*/ 0 h 25"/>
                <a:gd name="T41" fmla="*/ 47 w 47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" h="25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22" y="16"/>
                  </a:lnTo>
                  <a:lnTo>
                    <a:pt x="41" y="25"/>
                  </a:lnTo>
                  <a:lnTo>
                    <a:pt x="44" y="25"/>
                  </a:lnTo>
                  <a:lnTo>
                    <a:pt x="47" y="22"/>
                  </a:lnTo>
                  <a:lnTo>
                    <a:pt x="47" y="19"/>
                  </a:lnTo>
                  <a:lnTo>
                    <a:pt x="44" y="16"/>
                  </a:lnTo>
                  <a:lnTo>
                    <a:pt x="25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5807456" y="4462115"/>
              <a:ext cx="60569" cy="37801"/>
            </a:xfrm>
            <a:custGeom>
              <a:avLst/>
              <a:gdLst>
                <a:gd name="T0" fmla="*/ 7 w 45"/>
                <a:gd name="T1" fmla="*/ 0 h 26"/>
                <a:gd name="T2" fmla="*/ 3 w 45"/>
                <a:gd name="T3" fmla="*/ 0 h 26"/>
                <a:gd name="T4" fmla="*/ 0 w 45"/>
                <a:gd name="T5" fmla="*/ 3 h 26"/>
                <a:gd name="T6" fmla="*/ 0 w 45"/>
                <a:gd name="T7" fmla="*/ 7 h 26"/>
                <a:gd name="T8" fmla="*/ 3 w 45"/>
                <a:gd name="T9" fmla="*/ 10 h 26"/>
                <a:gd name="T10" fmla="*/ 39 w 45"/>
                <a:gd name="T11" fmla="*/ 26 h 26"/>
                <a:gd name="T12" fmla="*/ 42 w 45"/>
                <a:gd name="T13" fmla="*/ 26 h 26"/>
                <a:gd name="T14" fmla="*/ 45 w 45"/>
                <a:gd name="T15" fmla="*/ 23 h 26"/>
                <a:gd name="T16" fmla="*/ 45 w 45"/>
                <a:gd name="T17" fmla="*/ 19 h 26"/>
                <a:gd name="T18" fmla="*/ 42 w 45"/>
                <a:gd name="T19" fmla="*/ 16 h 26"/>
                <a:gd name="T20" fmla="*/ 7 w 45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6"/>
                <a:gd name="T35" fmla="*/ 45 w 45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6">
                  <a:moveTo>
                    <a:pt x="7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9" y="26"/>
                  </a:lnTo>
                  <a:lnTo>
                    <a:pt x="42" y="26"/>
                  </a:lnTo>
                  <a:lnTo>
                    <a:pt x="45" y="23"/>
                  </a:lnTo>
                  <a:lnTo>
                    <a:pt x="45" y="19"/>
                  </a:lnTo>
                  <a:lnTo>
                    <a:pt x="42" y="1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5889560" y="4499916"/>
              <a:ext cx="60569" cy="36347"/>
            </a:xfrm>
            <a:custGeom>
              <a:avLst/>
              <a:gdLst>
                <a:gd name="T0" fmla="*/ 6 w 45"/>
                <a:gd name="T1" fmla="*/ 0 h 25"/>
                <a:gd name="T2" fmla="*/ 3 w 45"/>
                <a:gd name="T3" fmla="*/ 0 h 25"/>
                <a:gd name="T4" fmla="*/ 0 w 45"/>
                <a:gd name="T5" fmla="*/ 3 h 25"/>
                <a:gd name="T6" fmla="*/ 0 w 45"/>
                <a:gd name="T7" fmla="*/ 6 h 25"/>
                <a:gd name="T8" fmla="*/ 3 w 45"/>
                <a:gd name="T9" fmla="*/ 9 h 25"/>
                <a:gd name="T10" fmla="*/ 6 w 45"/>
                <a:gd name="T11" fmla="*/ 9 h 25"/>
                <a:gd name="T12" fmla="*/ 38 w 45"/>
                <a:gd name="T13" fmla="*/ 25 h 25"/>
                <a:gd name="T14" fmla="*/ 41 w 45"/>
                <a:gd name="T15" fmla="*/ 25 h 25"/>
                <a:gd name="T16" fmla="*/ 45 w 45"/>
                <a:gd name="T17" fmla="*/ 22 h 25"/>
                <a:gd name="T18" fmla="*/ 45 w 45"/>
                <a:gd name="T19" fmla="*/ 19 h 25"/>
                <a:gd name="T20" fmla="*/ 41 w 45"/>
                <a:gd name="T21" fmla="*/ 16 h 25"/>
                <a:gd name="T22" fmla="*/ 9 w 45"/>
                <a:gd name="T23" fmla="*/ 0 h 25"/>
                <a:gd name="T24" fmla="*/ 6 w 45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5"/>
                <a:gd name="T41" fmla="*/ 45 w 45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5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6" y="9"/>
                  </a:lnTo>
                  <a:lnTo>
                    <a:pt x="38" y="25"/>
                  </a:lnTo>
                  <a:lnTo>
                    <a:pt x="41" y="25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1" y="16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147"/>
            <p:cNvSpPr>
              <a:spLocks/>
            </p:cNvSpPr>
            <p:nvPr/>
          </p:nvSpPr>
          <p:spPr bwMode="auto">
            <a:xfrm>
              <a:off x="5971665" y="4536263"/>
              <a:ext cx="59223" cy="37801"/>
            </a:xfrm>
            <a:custGeom>
              <a:avLst/>
              <a:gdLst>
                <a:gd name="T0" fmla="*/ 6 w 44"/>
                <a:gd name="T1" fmla="*/ 0 h 26"/>
                <a:gd name="T2" fmla="*/ 3 w 44"/>
                <a:gd name="T3" fmla="*/ 0 h 26"/>
                <a:gd name="T4" fmla="*/ 0 w 44"/>
                <a:gd name="T5" fmla="*/ 3 h 26"/>
                <a:gd name="T6" fmla="*/ 0 w 44"/>
                <a:gd name="T7" fmla="*/ 7 h 26"/>
                <a:gd name="T8" fmla="*/ 3 w 44"/>
                <a:gd name="T9" fmla="*/ 10 h 26"/>
                <a:gd name="T10" fmla="*/ 38 w 44"/>
                <a:gd name="T11" fmla="*/ 26 h 26"/>
                <a:gd name="T12" fmla="*/ 41 w 44"/>
                <a:gd name="T13" fmla="*/ 26 h 26"/>
                <a:gd name="T14" fmla="*/ 44 w 44"/>
                <a:gd name="T15" fmla="*/ 23 h 26"/>
                <a:gd name="T16" fmla="*/ 44 w 44"/>
                <a:gd name="T17" fmla="*/ 19 h 26"/>
                <a:gd name="T18" fmla="*/ 41 w 44"/>
                <a:gd name="T19" fmla="*/ 16 h 26"/>
                <a:gd name="T20" fmla="*/ 6 w 44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6"/>
                <a:gd name="T35" fmla="*/ 44 w 44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6"/>
                  </a:lnTo>
                  <a:lnTo>
                    <a:pt x="41" y="26"/>
                  </a:lnTo>
                  <a:lnTo>
                    <a:pt x="44" y="23"/>
                  </a:lnTo>
                  <a:lnTo>
                    <a:pt x="44" y="19"/>
                  </a:lnTo>
                  <a:lnTo>
                    <a:pt x="41" y="1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148"/>
            <p:cNvSpPr>
              <a:spLocks/>
            </p:cNvSpPr>
            <p:nvPr/>
          </p:nvSpPr>
          <p:spPr bwMode="auto">
            <a:xfrm>
              <a:off x="6018774" y="4508639"/>
              <a:ext cx="153440" cy="139572"/>
            </a:xfrm>
            <a:custGeom>
              <a:avLst/>
              <a:gdLst>
                <a:gd name="T0" fmla="*/ 0 w 114"/>
                <a:gd name="T1" fmla="*/ 96 h 96"/>
                <a:gd name="T2" fmla="*/ 114 w 114"/>
                <a:gd name="T3" fmla="*/ 89 h 96"/>
                <a:gd name="T4" fmla="*/ 44 w 114"/>
                <a:gd name="T5" fmla="*/ 0 h 96"/>
                <a:gd name="T6" fmla="*/ 0 w 114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4"/>
                <a:gd name="T13" fmla="*/ 0 h 96"/>
                <a:gd name="T14" fmla="*/ 114 w 114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4" h="96">
                  <a:moveTo>
                    <a:pt x="0" y="96"/>
                  </a:moveTo>
                  <a:lnTo>
                    <a:pt x="114" y="89"/>
                  </a:lnTo>
                  <a:lnTo>
                    <a:pt x="44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3428999" y="5291137"/>
            <a:ext cx="3276597" cy="423862"/>
            <a:chOff x="3428999" y="4986337"/>
            <a:chExt cx="3276597" cy="423862"/>
          </a:xfrm>
        </p:grpSpPr>
        <p:sp>
          <p:nvSpPr>
            <p:cNvPr id="155" name="Freeform 150"/>
            <p:cNvSpPr>
              <a:spLocks/>
            </p:cNvSpPr>
            <p:nvPr/>
          </p:nvSpPr>
          <p:spPr bwMode="auto">
            <a:xfrm>
              <a:off x="3428999" y="5377375"/>
              <a:ext cx="59192" cy="32824"/>
            </a:xfrm>
            <a:custGeom>
              <a:avLst/>
              <a:gdLst>
                <a:gd name="T0" fmla="*/ 3 w 45"/>
                <a:gd name="T1" fmla="*/ 13 h 23"/>
                <a:gd name="T2" fmla="*/ 0 w 45"/>
                <a:gd name="T3" fmla="*/ 16 h 23"/>
                <a:gd name="T4" fmla="*/ 0 w 45"/>
                <a:gd name="T5" fmla="*/ 16 h 23"/>
                <a:gd name="T6" fmla="*/ 3 w 45"/>
                <a:gd name="T7" fmla="*/ 19 h 23"/>
                <a:gd name="T8" fmla="*/ 6 w 45"/>
                <a:gd name="T9" fmla="*/ 23 h 23"/>
                <a:gd name="T10" fmla="*/ 41 w 45"/>
                <a:gd name="T11" fmla="*/ 10 h 23"/>
                <a:gd name="T12" fmla="*/ 45 w 45"/>
                <a:gd name="T13" fmla="*/ 7 h 23"/>
                <a:gd name="T14" fmla="*/ 45 w 45"/>
                <a:gd name="T15" fmla="*/ 3 h 23"/>
                <a:gd name="T16" fmla="*/ 41 w 45"/>
                <a:gd name="T17" fmla="*/ 0 h 23"/>
                <a:gd name="T18" fmla="*/ 38 w 45"/>
                <a:gd name="T19" fmla="*/ 0 h 23"/>
                <a:gd name="T20" fmla="*/ 3 w 45"/>
                <a:gd name="T21" fmla="*/ 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3"/>
                <a:gd name="T35" fmla="*/ 45 w 4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3">
                  <a:moveTo>
                    <a:pt x="3" y="13"/>
                  </a:moveTo>
                  <a:lnTo>
                    <a:pt x="0" y="16"/>
                  </a:lnTo>
                  <a:lnTo>
                    <a:pt x="3" y="19"/>
                  </a:lnTo>
                  <a:lnTo>
                    <a:pt x="6" y="23"/>
                  </a:lnTo>
                  <a:lnTo>
                    <a:pt x="41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151"/>
            <p:cNvSpPr>
              <a:spLocks/>
            </p:cNvSpPr>
            <p:nvPr/>
          </p:nvSpPr>
          <p:spPr bwMode="auto">
            <a:xfrm>
              <a:off x="3513183" y="5354540"/>
              <a:ext cx="57876" cy="27116"/>
            </a:xfrm>
            <a:custGeom>
              <a:avLst/>
              <a:gdLst>
                <a:gd name="T0" fmla="*/ 3 w 44"/>
                <a:gd name="T1" fmla="*/ 10 h 19"/>
                <a:gd name="T2" fmla="*/ 0 w 44"/>
                <a:gd name="T3" fmla="*/ 13 h 19"/>
                <a:gd name="T4" fmla="*/ 0 w 44"/>
                <a:gd name="T5" fmla="*/ 16 h 19"/>
                <a:gd name="T6" fmla="*/ 3 w 44"/>
                <a:gd name="T7" fmla="*/ 19 h 19"/>
                <a:gd name="T8" fmla="*/ 6 w 44"/>
                <a:gd name="T9" fmla="*/ 19 h 19"/>
                <a:gd name="T10" fmla="*/ 41 w 44"/>
                <a:gd name="T11" fmla="*/ 10 h 19"/>
                <a:gd name="T12" fmla="*/ 44 w 44"/>
                <a:gd name="T13" fmla="*/ 7 h 19"/>
                <a:gd name="T14" fmla="*/ 44 w 44"/>
                <a:gd name="T15" fmla="*/ 4 h 19"/>
                <a:gd name="T16" fmla="*/ 41 w 44"/>
                <a:gd name="T17" fmla="*/ 0 h 19"/>
                <a:gd name="T18" fmla="*/ 38 w 44"/>
                <a:gd name="T19" fmla="*/ 0 h 19"/>
                <a:gd name="T20" fmla="*/ 3 w 44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9"/>
                <a:gd name="T35" fmla="*/ 44 w 44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1" y="10"/>
                  </a:lnTo>
                  <a:lnTo>
                    <a:pt x="44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152"/>
            <p:cNvSpPr>
              <a:spLocks/>
            </p:cNvSpPr>
            <p:nvPr/>
          </p:nvSpPr>
          <p:spPr bwMode="auto">
            <a:xfrm>
              <a:off x="3596052" y="5327425"/>
              <a:ext cx="59192" cy="27116"/>
            </a:xfrm>
            <a:custGeom>
              <a:avLst/>
              <a:gdLst>
                <a:gd name="T0" fmla="*/ 4 w 45"/>
                <a:gd name="T1" fmla="*/ 10 h 19"/>
                <a:gd name="T2" fmla="*/ 0 w 45"/>
                <a:gd name="T3" fmla="*/ 13 h 19"/>
                <a:gd name="T4" fmla="*/ 0 w 45"/>
                <a:gd name="T5" fmla="*/ 16 h 19"/>
                <a:gd name="T6" fmla="*/ 4 w 45"/>
                <a:gd name="T7" fmla="*/ 19 h 19"/>
                <a:gd name="T8" fmla="*/ 7 w 45"/>
                <a:gd name="T9" fmla="*/ 19 h 19"/>
                <a:gd name="T10" fmla="*/ 42 w 45"/>
                <a:gd name="T11" fmla="*/ 10 h 19"/>
                <a:gd name="T12" fmla="*/ 45 w 45"/>
                <a:gd name="T13" fmla="*/ 7 h 19"/>
                <a:gd name="T14" fmla="*/ 45 w 45"/>
                <a:gd name="T15" fmla="*/ 3 h 19"/>
                <a:gd name="T16" fmla="*/ 42 w 45"/>
                <a:gd name="T17" fmla="*/ 0 h 19"/>
                <a:gd name="T18" fmla="*/ 39 w 45"/>
                <a:gd name="T19" fmla="*/ 0 h 19"/>
                <a:gd name="T20" fmla="*/ 4 w 45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4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3680235" y="5300309"/>
              <a:ext cx="63138" cy="27116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45 w 48"/>
                <a:gd name="T11" fmla="*/ 10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3764419" y="5277475"/>
              <a:ext cx="63138" cy="27116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5 w 48"/>
                <a:gd name="T11" fmla="*/ 10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155"/>
            <p:cNvSpPr>
              <a:spLocks/>
            </p:cNvSpPr>
            <p:nvPr/>
          </p:nvSpPr>
          <p:spPr bwMode="auto">
            <a:xfrm>
              <a:off x="3852549" y="5250359"/>
              <a:ext cx="59192" cy="27116"/>
            </a:xfrm>
            <a:custGeom>
              <a:avLst/>
              <a:gdLst>
                <a:gd name="T0" fmla="*/ 3 w 45"/>
                <a:gd name="T1" fmla="*/ 10 h 19"/>
                <a:gd name="T2" fmla="*/ 0 w 45"/>
                <a:gd name="T3" fmla="*/ 13 h 19"/>
                <a:gd name="T4" fmla="*/ 0 w 45"/>
                <a:gd name="T5" fmla="*/ 16 h 19"/>
                <a:gd name="T6" fmla="*/ 3 w 45"/>
                <a:gd name="T7" fmla="*/ 19 h 19"/>
                <a:gd name="T8" fmla="*/ 6 w 45"/>
                <a:gd name="T9" fmla="*/ 19 h 19"/>
                <a:gd name="T10" fmla="*/ 42 w 45"/>
                <a:gd name="T11" fmla="*/ 10 h 19"/>
                <a:gd name="T12" fmla="*/ 45 w 45"/>
                <a:gd name="T13" fmla="*/ 6 h 19"/>
                <a:gd name="T14" fmla="*/ 45 w 45"/>
                <a:gd name="T15" fmla="*/ 3 h 19"/>
                <a:gd name="T16" fmla="*/ 42 w 45"/>
                <a:gd name="T17" fmla="*/ 0 h 19"/>
                <a:gd name="T18" fmla="*/ 38 w 45"/>
                <a:gd name="T19" fmla="*/ 0 h 19"/>
                <a:gd name="T20" fmla="*/ 3 w 45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156"/>
            <p:cNvSpPr>
              <a:spLocks/>
            </p:cNvSpPr>
            <p:nvPr/>
          </p:nvSpPr>
          <p:spPr bwMode="auto">
            <a:xfrm>
              <a:off x="3936733" y="5227524"/>
              <a:ext cx="63138" cy="27116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5 w 48"/>
                <a:gd name="T11" fmla="*/ 10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1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157"/>
            <p:cNvSpPr>
              <a:spLocks/>
            </p:cNvSpPr>
            <p:nvPr/>
          </p:nvSpPr>
          <p:spPr bwMode="auto">
            <a:xfrm>
              <a:off x="4020917" y="5204690"/>
              <a:ext cx="63138" cy="27116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4 w 48"/>
                <a:gd name="T11" fmla="*/ 10 h 19"/>
                <a:gd name="T12" fmla="*/ 48 w 48"/>
                <a:gd name="T13" fmla="*/ 6 h 19"/>
                <a:gd name="T14" fmla="*/ 48 w 48"/>
                <a:gd name="T15" fmla="*/ 3 h 19"/>
                <a:gd name="T16" fmla="*/ 44 w 48"/>
                <a:gd name="T17" fmla="*/ 0 h 19"/>
                <a:gd name="T18" fmla="*/ 41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4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158"/>
            <p:cNvSpPr>
              <a:spLocks/>
            </p:cNvSpPr>
            <p:nvPr/>
          </p:nvSpPr>
          <p:spPr bwMode="auto">
            <a:xfrm>
              <a:off x="4109047" y="5177574"/>
              <a:ext cx="57876" cy="27116"/>
            </a:xfrm>
            <a:custGeom>
              <a:avLst/>
              <a:gdLst>
                <a:gd name="T0" fmla="*/ 3 w 44"/>
                <a:gd name="T1" fmla="*/ 10 h 19"/>
                <a:gd name="T2" fmla="*/ 0 w 44"/>
                <a:gd name="T3" fmla="*/ 13 h 19"/>
                <a:gd name="T4" fmla="*/ 0 w 44"/>
                <a:gd name="T5" fmla="*/ 16 h 19"/>
                <a:gd name="T6" fmla="*/ 3 w 44"/>
                <a:gd name="T7" fmla="*/ 19 h 19"/>
                <a:gd name="T8" fmla="*/ 6 w 44"/>
                <a:gd name="T9" fmla="*/ 19 h 19"/>
                <a:gd name="T10" fmla="*/ 41 w 44"/>
                <a:gd name="T11" fmla="*/ 10 h 19"/>
                <a:gd name="T12" fmla="*/ 44 w 44"/>
                <a:gd name="T13" fmla="*/ 6 h 19"/>
                <a:gd name="T14" fmla="*/ 44 w 44"/>
                <a:gd name="T15" fmla="*/ 3 h 19"/>
                <a:gd name="T16" fmla="*/ 41 w 44"/>
                <a:gd name="T17" fmla="*/ 0 h 19"/>
                <a:gd name="T18" fmla="*/ 38 w 44"/>
                <a:gd name="T19" fmla="*/ 0 h 19"/>
                <a:gd name="T20" fmla="*/ 3 w 44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9"/>
                <a:gd name="T35" fmla="*/ 44 w 44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1" y="10"/>
                  </a:lnTo>
                  <a:lnTo>
                    <a:pt x="44" y="6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159"/>
            <p:cNvSpPr>
              <a:spLocks/>
            </p:cNvSpPr>
            <p:nvPr/>
          </p:nvSpPr>
          <p:spPr bwMode="auto">
            <a:xfrm>
              <a:off x="4191916" y="5159022"/>
              <a:ext cx="63138" cy="22834"/>
            </a:xfrm>
            <a:custGeom>
              <a:avLst/>
              <a:gdLst>
                <a:gd name="T0" fmla="*/ 4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4 w 48"/>
                <a:gd name="T7" fmla="*/ 16 h 16"/>
                <a:gd name="T8" fmla="*/ 7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3 h 16"/>
                <a:gd name="T16" fmla="*/ 45 w 48"/>
                <a:gd name="T17" fmla="*/ 0 h 16"/>
                <a:gd name="T18" fmla="*/ 42 w 48"/>
                <a:gd name="T19" fmla="*/ 0 h 16"/>
                <a:gd name="T20" fmla="*/ 4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4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160"/>
            <p:cNvSpPr>
              <a:spLocks/>
            </p:cNvSpPr>
            <p:nvPr/>
          </p:nvSpPr>
          <p:spPr bwMode="auto">
            <a:xfrm>
              <a:off x="4276100" y="5136187"/>
              <a:ext cx="63138" cy="22834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7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3 h 16"/>
                <a:gd name="T16" fmla="*/ 45 w 48"/>
                <a:gd name="T17" fmla="*/ 0 h 16"/>
                <a:gd name="T18" fmla="*/ 42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161"/>
            <p:cNvSpPr>
              <a:spLocks/>
            </p:cNvSpPr>
            <p:nvPr/>
          </p:nvSpPr>
          <p:spPr bwMode="auto">
            <a:xfrm>
              <a:off x="4364230" y="5113353"/>
              <a:ext cx="63138" cy="27116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162"/>
            <p:cNvSpPr>
              <a:spLocks/>
            </p:cNvSpPr>
            <p:nvPr/>
          </p:nvSpPr>
          <p:spPr bwMode="auto">
            <a:xfrm>
              <a:off x="4448414" y="5096227"/>
              <a:ext cx="63138" cy="21407"/>
            </a:xfrm>
            <a:custGeom>
              <a:avLst/>
              <a:gdLst>
                <a:gd name="T0" fmla="*/ 3 w 48"/>
                <a:gd name="T1" fmla="*/ 6 h 15"/>
                <a:gd name="T2" fmla="*/ 0 w 48"/>
                <a:gd name="T3" fmla="*/ 9 h 15"/>
                <a:gd name="T4" fmla="*/ 0 w 48"/>
                <a:gd name="T5" fmla="*/ 12 h 15"/>
                <a:gd name="T6" fmla="*/ 3 w 48"/>
                <a:gd name="T7" fmla="*/ 15 h 15"/>
                <a:gd name="T8" fmla="*/ 6 w 48"/>
                <a:gd name="T9" fmla="*/ 15 h 15"/>
                <a:gd name="T10" fmla="*/ 45 w 48"/>
                <a:gd name="T11" fmla="*/ 9 h 15"/>
                <a:gd name="T12" fmla="*/ 48 w 48"/>
                <a:gd name="T13" fmla="*/ 6 h 15"/>
                <a:gd name="T14" fmla="*/ 48 w 48"/>
                <a:gd name="T15" fmla="*/ 3 h 15"/>
                <a:gd name="T16" fmla="*/ 45 w 48"/>
                <a:gd name="T17" fmla="*/ 0 h 15"/>
                <a:gd name="T18" fmla="*/ 42 w 48"/>
                <a:gd name="T19" fmla="*/ 0 h 15"/>
                <a:gd name="T20" fmla="*/ 3 w 48"/>
                <a:gd name="T21" fmla="*/ 6 h 1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5"/>
                <a:gd name="T35" fmla="*/ 48 w 48"/>
                <a:gd name="T36" fmla="*/ 15 h 1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5">
                  <a:moveTo>
                    <a:pt x="3" y="6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5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163"/>
            <p:cNvSpPr>
              <a:spLocks/>
            </p:cNvSpPr>
            <p:nvPr/>
          </p:nvSpPr>
          <p:spPr bwMode="auto">
            <a:xfrm>
              <a:off x="4536544" y="5073393"/>
              <a:ext cx="63138" cy="27116"/>
            </a:xfrm>
            <a:custGeom>
              <a:avLst/>
              <a:gdLst>
                <a:gd name="T0" fmla="*/ 3 w 48"/>
                <a:gd name="T1" fmla="*/ 9 h 19"/>
                <a:gd name="T2" fmla="*/ 0 w 48"/>
                <a:gd name="T3" fmla="*/ 12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5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9"/>
                  </a:moveTo>
                  <a:lnTo>
                    <a:pt x="0" y="12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164"/>
            <p:cNvSpPr>
              <a:spLocks/>
            </p:cNvSpPr>
            <p:nvPr/>
          </p:nvSpPr>
          <p:spPr bwMode="auto">
            <a:xfrm>
              <a:off x="4620728" y="5054840"/>
              <a:ext cx="63138" cy="27116"/>
            </a:xfrm>
            <a:custGeom>
              <a:avLst/>
              <a:gdLst>
                <a:gd name="T0" fmla="*/ 3 w 48"/>
                <a:gd name="T1" fmla="*/ 9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32 w 48"/>
                <a:gd name="T11" fmla="*/ 13 h 19"/>
                <a:gd name="T12" fmla="*/ 44 w 48"/>
                <a:gd name="T13" fmla="*/ 9 h 19"/>
                <a:gd name="T14" fmla="*/ 48 w 48"/>
                <a:gd name="T15" fmla="*/ 6 h 19"/>
                <a:gd name="T16" fmla="*/ 48 w 48"/>
                <a:gd name="T17" fmla="*/ 3 h 19"/>
                <a:gd name="T18" fmla="*/ 44 w 48"/>
                <a:gd name="T19" fmla="*/ 0 h 19"/>
                <a:gd name="T20" fmla="*/ 41 w 48"/>
                <a:gd name="T21" fmla="*/ 0 h 19"/>
                <a:gd name="T22" fmla="*/ 29 w 48"/>
                <a:gd name="T23" fmla="*/ 3 h 19"/>
                <a:gd name="T24" fmla="*/ 3 w 48"/>
                <a:gd name="T25" fmla="*/ 9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9"/>
                <a:gd name="T41" fmla="*/ 48 w 48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9">
                  <a:moveTo>
                    <a:pt x="3" y="9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32" y="13"/>
                  </a:lnTo>
                  <a:lnTo>
                    <a:pt x="44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29" y="3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165"/>
            <p:cNvSpPr>
              <a:spLocks/>
            </p:cNvSpPr>
            <p:nvPr/>
          </p:nvSpPr>
          <p:spPr bwMode="auto">
            <a:xfrm>
              <a:off x="4708858" y="5040569"/>
              <a:ext cx="63138" cy="22834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4 w 48"/>
                <a:gd name="T11" fmla="*/ 10 h 16"/>
                <a:gd name="T12" fmla="*/ 48 w 48"/>
                <a:gd name="T13" fmla="*/ 7 h 16"/>
                <a:gd name="T14" fmla="*/ 48 w 48"/>
                <a:gd name="T15" fmla="*/ 3 h 16"/>
                <a:gd name="T16" fmla="*/ 44 w 48"/>
                <a:gd name="T17" fmla="*/ 0 h 16"/>
                <a:gd name="T18" fmla="*/ 41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166"/>
            <p:cNvSpPr>
              <a:spLocks/>
            </p:cNvSpPr>
            <p:nvPr/>
          </p:nvSpPr>
          <p:spPr bwMode="auto">
            <a:xfrm>
              <a:off x="4796988" y="5027724"/>
              <a:ext cx="63138" cy="22834"/>
            </a:xfrm>
            <a:custGeom>
              <a:avLst/>
              <a:gdLst>
                <a:gd name="T0" fmla="*/ 3 w 48"/>
                <a:gd name="T1" fmla="*/ 6 h 16"/>
                <a:gd name="T2" fmla="*/ 0 w 48"/>
                <a:gd name="T3" fmla="*/ 9 h 16"/>
                <a:gd name="T4" fmla="*/ 0 w 48"/>
                <a:gd name="T5" fmla="*/ 12 h 16"/>
                <a:gd name="T6" fmla="*/ 3 w 48"/>
                <a:gd name="T7" fmla="*/ 16 h 16"/>
                <a:gd name="T8" fmla="*/ 6 w 48"/>
                <a:gd name="T9" fmla="*/ 16 h 16"/>
                <a:gd name="T10" fmla="*/ 44 w 48"/>
                <a:gd name="T11" fmla="*/ 9 h 16"/>
                <a:gd name="T12" fmla="*/ 48 w 48"/>
                <a:gd name="T13" fmla="*/ 6 h 16"/>
                <a:gd name="T14" fmla="*/ 48 w 48"/>
                <a:gd name="T15" fmla="*/ 3 h 16"/>
                <a:gd name="T16" fmla="*/ 44 w 48"/>
                <a:gd name="T17" fmla="*/ 0 h 16"/>
                <a:gd name="T18" fmla="*/ 41 w 48"/>
                <a:gd name="T19" fmla="*/ 0 h 16"/>
                <a:gd name="T20" fmla="*/ 3 w 48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6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4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167"/>
            <p:cNvSpPr>
              <a:spLocks/>
            </p:cNvSpPr>
            <p:nvPr/>
          </p:nvSpPr>
          <p:spPr bwMode="auto">
            <a:xfrm>
              <a:off x="4885118" y="5013453"/>
              <a:ext cx="63138" cy="18553"/>
            </a:xfrm>
            <a:custGeom>
              <a:avLst/>
              <a:gdLst>
                <a:gd name="T0" fmla="*/ 3 w 48"/>
                <a:gd name="T1" fmla="*/ 3 h 13"/>
                <a:gd name="T2" fmla="*/ 0 w 48"/>
                <a:gd name="T3" fmla="*/ 7 h 13"/>
                <a:gd name="T4" fmla="*/ 0 w 48"/>
                <a:gd name="T5" fmla="*/ 10 h 13"/>
                <a:gd name="T6" fmla="*/ 3 w 48"/>
                <a:gd name="T7" fmla="*/ 13 h 13"/>
                <a:gd name="T8" fmla="*/ 6 w 48"/>
                <a:gd name="T9" fmla="*/ 13 h 13"/>
                <a:gd name="T10" fmla="*/ 6 w 48"/>
                <a:gd name="T11" fmla="*/ 13 h 13"/>
                <a:gd name="T12" fmla="*/ 44 w 48"/>
                <a:gd name="T13" fmla="*/ 10 h 13"/>
                <a:gd name="T14" fmla="*/ 48 w 48"/>
                <a:gd name="T15" fmla="*/ 7 h 13"/>
                <a:gd name="T16" fmla="*/ 48 w 48"/>
                <a:gd name="T17" fmla="*/ 3 h 13"/>
                <a:gd name="T18" fmla="*/ 44 w 48"/>
                <a:gd name="T19" fmla="*/ 0 h 13"/>
                <a:gd name="T20" fmla="*/ 41 w 48"/>
                <a:gd name="T21" fmla="*/ 0 h 13"/>
                <a:gd name="T22" fmla="*/ 3 w 48"/>
                <a:gd name="T23" fmla="*/ 3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13"/>
                <a:gd name="T38" fmla="*/ 48 w 48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13">
                  <a:moveTo>
                    <a:pt x="3" y="3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68"/>
            <p:cNvSpPr>
              <a:spLocks/>
            </p:cNvSpPr>
            <p:nvPr/>
          </p:nvSpPr>
          <p:spPr bwMode="auto">
            <a:xfrm>
              <a:off x="4973248" y="5004890"/>
              <a:ext cx="57876" cy="18553"/>
            </a:xfrm>
            <a:custGeom>
              <a:avLst/>
              <a:gdLst>
                <a:gd name="T0" fmla="*/ 3 w 44"/>
                <a:gd name="T1" fmla="*/ 3 h 13"/>
                <a:gd name="T2" fmla="*/ 0 w 44"/>
                <a:gd name="T3" fmla="*/ 6 h 13"/>
                <a:gd name="T4" fmla="*/ 0 w 44"/>
                <a:gd name="T5" fmla="*/ 9 h 13"/>
                <a:gd name="T6" fmla="*/ 3 w 44"/>
                <a:gd name="T7" fmla="*/ 13 h 13"/>
                <a:gd name="T8" fmla="*/ 6 w 44"/>
                <a:gd name="T9" fmla="*/ 13 h 13"/>
                <a:gd name="T10" fmla="*/ 41 w 44"/>
                <a:gd name="T11" fmla="*/ 9 h 13"/>
                <a:gd name="T12" fmla="*/ 44 w 44"/>
                <a:gd name="T13" fmla="*/ 6 h 13"/>
                <a:gd name="T14" fmla="*/ 44 w 44"/>
                <a:gd name="T15" fmla="*/ 3 h 13"/>
                <a:gd name="T16" fmla="*/ 41 w 44"/>
                <a:gd name="T17" fmla="*/ 0 h 13"/>
                <a:gd name="T18" fmla="*/ 38 w 44"/>
                <a:gd name="T19" fmla="*/ 0 h 13"/>
                <a:gd name="T20" fmla="*/ 3 w 44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3"/>
                <a:gd name="T35" fmla="*/ 44 w 44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3">
                  <a:moveTo>
                    <a:pt x="3" y="3"/>
                  </a:moveTo>
                  <a:lnTo>
                    <a:pt x="0" y="6"/>
                  </a:lnTo>
                  <a:lnTo>
                    <a:pt x="0" y="9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1" y="9"/>
                  </a:lnTo>
                  <a:lnTo>
                    <a:pt x="44" y="6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69"/>
            <p:cNvSpPr>
              <a:spLocks/>
            </p:cNvSpPr>
            <p:nvPr/>
          </p:nvSpPr>
          <p:spPr bwMode="auto">
            <a:xfrm>
              <a:off x="5057432" y="4990618"/>
              <a:ext cx="61823" cy="22834"/>
            </a:xfrm>
            <a:custGeom>
              <a:avLst/>
              <a:gdLst>
                <a:gd name="T0" fmla="*/ 3 w 47"/>
                <a:gd name="T1" fmla="*/ 7 h 16"/>
                <a:gd name="T2" fmla="*/ 0 w 47"/>
                <a:gd name="T3" fmla="*/ 10 h 16"/>
                <a:gd name="T4" fmla="*/ 0 w 47"/>
                <a:gd name="T5" fmla="*/ 13 h 16"/>
                <a:gd name="T6" fmla="*/ 3 w 47"/>
                <a:gd name="T7" fmla="*/ 16 h 16"/>
                <a:gd name="T8" fmla="*/ 6 w 47"/>
                <a:gd name="T9" fmla="*/ 16 h 16"/>
                <a:gd name="T10" fmla="*/ 41 w 47"/>
                <a:gd name="T11" fmla="*/ 13 h 16"/>
                <a:gd name="T12" fmla="*/ 44 w 47"/>
                <a:gd name="T13" fmla="*/ 10 h 16"/>
                <a:gd name="T14" fmla="*/ 47 w 47"/>
                <a:gd name="T15" fmla="*/ 7 h 16"/>
                <a:gd name="T16" fmla="*/ 47 w 47"/>
                <a:gd name="T17" fmla="*/ 3 h 16"/>
                <a:gd name="T18" fmla="*/ 44 w 47"/>
                <a:gd name="T19" fmla="*/ 0 h 16"/>
                <a:gd name="T20" fmla="*/ 41 w 47"/>
                <a:gd name="T21" fmla="*/ 0 h 16"/>
                <a:gd name="T22" fmla="*/ 38 w 47"/>
                <a:gd name="T23" fmla="*/ 3 h 16"/>
                <a:gd name="T24" fmla="*/ 3 w 47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"/>
                <a:gd name="T40" fmla="*/ 0 h 16"/>
                <a:gd name="T41" fmla="*/ 47 w 47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1" y="13"/>
                  </a:lnTo>
                  <a:lnTo>
                    <a:pt x="44" y="10"/>
                  </a:lnTo>
                  <a:lnTo>
                    <a:pt x="47" y="7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70"/>
            <p:cNvSpPr>
              <a:spLocks/>
            </p:cNvSpPr>
            <p:nvPr/>
          </p:nvSpPr>
          <p:spPr bwMode="auto">
            <a:xfrm>
              <a:off x="5145562" y="4986337"/>
              <a:ext cx="61823" cy="18553"/>
            </a:xfrm>
            <a:custGeom>
              <a:avLst/>
              <a:gdLst>
                <a:gd name="T0" fmla="*/ 3 w 47"/>
                <a:gd name="T1" fmla="*/ 3 h 13"/>
                <a:gd name="T2" fmla="*/ 0 w 47"/>
                <a:gd name="T3" fmla="*/ 6 h 13"/>
                <a:gd name="T4" fmla="*/ 0 w 47"/>
                <a:gd name="T5" fmla="*/ 10 h 13"/>
                <a:gd name="T6" fmla="*/ 3 w 47"/>
                <a:gd name="T7" fmla="*/ 13 h 13"/>
                <a:gd name="T8" fmla="*/ 6 w 47"/>
                <a:gd name="T9" fmla="*/ 13 h 13"/>
                <a:gd name="T10" fmla="*/ 44 w 47"/>
                <a:gd name="T11" fmla="*/ 10 h 13"/>
                <a:gd name="T12" fmla="*/ 47 w 47"/>
                <a:gd name="T13" fmla="*/ 6 h 13"/>
                <a:gd name="T14" fmla="*/ 47 w 47"/>
                <a:gd name="T15" fmla="*/ 3 h 13"/>
                <a:gd name="T16" fmla="*/ 44 w 47"/>
                <a:gd name="T17" fmla="*/ 0 h 13"/>
                <a:gd name="T18" fmla="*/ 41 w 47"/>
                <a:gd name="T19" fmla="*/ 0 h 13"/>
                <a:gd name="T20" fmla="*/ 3 w 47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3"/>
                <a:gd name="T35" fmla="*/ 47 w 47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3">
                  <a:moveTo>
                    <a:pt x="3" y="3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4" y="10"/>
                  </a:lnTo>
                  <a:lnTo>
                    <a:pt x="47" y="6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71"/>
            <p:cNvSpPr>
              <a:spLocks/>
            </p:cNvSpPr>
            <p:nvPr/>
          </p:nvSpPr>
          <p:spPr bwMode="auto">
            <a:xfrm>
              <a:off x="5233692" y="4986337"/>
              <a:ext cx="61823" cy="14271"/>
            </a:xfrm>
            <a:custGeom>
              <a:avLst/>
              <a:gdLst>
                <a:gd name="T0" fmla="*/ 6 w 47"/>
                <a:gd name="T1" fmla="*/ 0 h 10"/>
                <a:gd name="T2" fmla="*/ 3 w 47"/>
                <a:gd name="T3" fmla="*/ 0 h 10"/>
                <a:gd name="T4" fmla="*/ 0 w 47"/>
                <a:gd name="T5" fmla="*/ 3 h 10"/>
                <a:gd name="T6" fmla="*/ 0 w 47"/>
                <a:gd name="T7" fmla="*/ 6 h 10"/>
                <a:gd name="T8" fmla="*/ 3 w 47"/>
                <a:gd name="T9" fmla="*/ 10 h 10"/>
                <a:gd name="T10" fmla="*/ 41 w 47"/>
                <a:gd name="T11" fmla="*/ 10 h 10"/>
                <a:gd name="T12" fmla="*/ 44 w 47"/>
                <a:gd name="T13" fmla="*/ 10 h 10"/>
                <a:gd name="T14" fmla="*/ 47 w 47"/>
                <a:gd name="T15" fmla="*/ 6 h 10"/>
                <a:gd name="T16" fmla="*/ 47 w 47"/>
                <a:gd name="T17" fmla="*/ 3 h 10"/>
                <a:gd name="T18" fmla="*/ 44 w 47"/>
                <a:gd name="T19" fmla="*/ 0 h 10"/>
                <a:gd name="T20" fmla="*/ 6 w 47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0"/>
                <a:gd name="T35" fmla="*/ 47 w 47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0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41" y="10"/>
                  </a:lnTo>
                  <a:lnTo>
                    <a:pt x="44" y="10"/>
                  </a:lnTo>
                  <a:lnTo>
                    <a:pt x="47" y="6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172"/>
            <p:cNvSpPr>
              <a:spLocks/>
            </p:cNvSpPr>
            <p:nvPr/>
          </p:nvSpPr>
          <p:spPr bwMode="auto">
            <a:xfrm>
              <a:off x="5321822" y="4986337"/>
              <a:ext cx="61823" cy="14271"/>
            </a:xfrm>
            <a:custGeom>
              <a:avLst/>
              <a:gdLst>
                <a:gd name="T0" fmla="*/ 6 w 47"/>
                <a:gd name="T1" fmla="*/ 0 h 10"/>
                <a:gd name="T2" fmla="*/ 3 w 47"/>
                <a:gd name="T3" fmla="*/ 0 h 10"/>
                <a:gd name="T4" fmla="*/ 0 w 47"/>
                <a:gd name="T5" fmla="*/ 3 h 10"/>
                <a:gd name="T6" fmla="*/ 0 w 47"/>
                <a:gd name="T7" fmla="*/ 6 h 10"/>
                <a:gd name="T8" fmla="*/ 3 w 47"/>
                <a:gd name="T9" fmla="*/ 10 h 10"/>
                <a:gd name="T10" fmla="*/ 41 w 47"/>
                <a:gd name="T11" fmla="*/ 10 h 10"/>
                <a:gd name="T12" fmla="*/ 44 w 47"/>
                <a:gd name="T13" fmla="*/ 10 h 10"/>
                <a:gd name="T14" fmla="*/ 47 w 47"/>
                <a:gd name="T15" fmla="*/ 6 h 10"/>
                <a:gd name="T16" fmla="*/ 47 w 47"/>
                <a:gd name="T17" fmla="*/ 3 h 10"/>
                <a:gd name="T18" fmla="*/ 44 w 47"/>
                <a:gd name="T19" fmla="*/ 0 h 10"/>
                <a:gd name="T20" fmla="*/ 6 w 47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0"/>
                <a:gd name="T35" fmla="*/ 47 w 47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0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41" y="10"/>
                  </a:lnTo>
                  <a:lnTo>
                    <a:pt x="44" y="10"/>
                  </a:lnTo>
                  <a:lnTo>
                    <a:pt x="47" y="6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73"/>
            <p:cNvSpPr>
              <a:spLocks/>
            </p:cNvSpPr>
            <p:nvPr/>
          </p:nvSpPr>
          <p:spPr bwMode="auto">
            <a:xfrm>
              <a:off x="5409952" y="4986337"/>
              <a:ext cx="61823" cy="18553"/>
            </a:xfrm>
            <a:custGeom>
              <a:avLst/>
              <a:gdLst>
                <a:gd name="T0" fmla="*/ 6 w 47"/>
                <a:gd name="T1" fmla="*/ 0 h 13"/>
                <a:gd name="T2" fmla="*/ 3 w 47"/>
                <a:gd name="T3" fmla="*/ 0 h 13"/>
                <a:gd name="T4" fmla="*/ 0 w 47"/>
                <a:gd name="T5" fmla="*/ 3 h 13"/>
                <a:gd name="T6" fmla="*/ 0 w 47"/>
                <a:gd name="T7" fmla="*/ 6 h 13"/>
                <a:gd name="T8" fmla="*/ 3 w 47"/>
                <a:gd name="T9" fmla="*/ 10 h 13"/>
                <a:gd name="T10" fmla="*/ 41 w 47"/>
                <a:gd name="T11" fmla="*/ 13 h 13"/>
                <a:gd name="T12" fmla="*/ 44 w 47"/>
                <a:gd name="T13" fmla="*/ 13 h 13"/>
                <a:gd name="T14" fmla="*/ 47 w 47"/>
                <a:gd name="T15" fmla="*/ 10 h 13"/>
                <a:gd name="T16" fmla="*/ 47 w 47"/>
                <a:gd name="T17" fmla="*/ 6 h 13"/>
                <a:gd name="T18" fmla="*/ 44 w 47"/>
                <a:gd name="T19" fmla="*/ 3 h 13"/>
                <a:gd name="T20" fmla="*/ 6 w 47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3"/>
                <a:gd name="T35" fmla="*/ 47 w 47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41" y="13"/>
                  </a:lnTo>
                  <a:lnTo>
                    <a:pt x="44" y="13"/>
                  </a:lnTo>
                  <a:lnTo>
                    <a:pt x="47" y="10"/>
                  </a:lnTo>
                  <a:lnTo>
                    <a:pt x="47" y="6"/>
                  </a:lnTo>
                  <a:lnTo>
                    <a:pt x="44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174"/>
            <p:cNvSpPr>
              <a:spLocks/>
            </p:cNvSpPr>
            <p:nvPr/>
          </p:nvSpPr>
          <p:spPr bwMode="auto">
            <a:xfrm>
              <a:off x="5498083" y="4990618"/>
              <a:ext cx="61823" cy="22834"/>
            </a:xfrm>
            <a:custGeom>
              <a:avLst/>
              <a:gdLst>
                <a:gd name="T0" fmla="*/ 6 w 47"/>
                <a:gd name="T1" fmla="*/ 0 h 16"/>
                <a:gd name="T2" fmla="*/ 3 w 47"/>
                <a:gd name="T3" fmla="*/ 0 h 16"/>
                <a:gd name="T4" fmla="*/ 0 w 47"/>
                <a:gd name="T5" fmla="*/ 3 h 16"/>
                <a:gd name="T6" fmla="*/ 0 w 47"/>
                <a:gd name="T7" fmla="*/ 7 h 16"/>
                <a:gd name="T8" fmla="*/ 3 w 47"/>
                <a:gd name="T9" fmla="*/ 10 h 16"/>
                <a:gd name="T10" fmla="*/ 41 w 47"/>
                <a:gd name="T11" fmla="*/ 16 h 16"/>
                <a:gd name="T12" fmla="*/ 44 w 47"/>
                <a:gd name="T13" fmla="*/ 16 h 16"/>
                <a:gd name="T14" fmla="*/ 47 w 47"/>
                <a:gd name="T15" fmla="*/ 13 h 16"/>
                <a:gd name="T16" fmla="*/ 47 w 47"/>
                <a:gd name="T17" fmla="*/ 10 h 16"/>
                <a:gd name="T18" fmla="*/ 44 w 47"/>
                <a:gd name="T19" fmla="*/ 7 h 16"/>
                <a:gd name="T20" fmla="*/ 6 w 47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6"/>
                <a:gd name="T35" fmla="*/ 47 w 47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6"/>
                  </a:lnTo>
                  <a:lnTo>
                    <a:pt x="44" y="16"/>
                  </a:lnTo>
                  <a:lnTo>
                    <a:pt x="47" y="13"/>
                  </a:lnTo>
                  <a:lnTo>
                    <a:pt x="47" y="10"/>
                  </a:lnTo>
                  <a:lnTo>
                    <a:pt x="44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75"/>
            <p:cNvSpPr>
              <a:spLocks/>
            </p:cNvSpPr>
            <p:nvPr/>
          </p:nvSpPr>
          <p:spPr bwMode="auto">
            <a:xfrm>
              <a:off x="5586213" y="5004890"/>
              <a:ext cx="61823" cy="18553"/>
            </a:xfrm>
            <a:custGeom>
              <a:avLst/>
              <a:gdLst>
                <a:gd name="T0" fmla="*/ 6 w 47"/>
                <a:gd name="T1" fmla="*/ 0 h 13"/>
                <a:gd name="T2" fmla="*/ 3 w 47"/>
                <a:gd name="T3" fmla="*/ 0 h 13"/>
                <a:gd name="T4" fmla="*/ 0 w 47"/>
                <a:gd name="T5" fmla="*/ 3 h 13"/>
                <a:gd name="T6" fmla="*/ 0 w 47"/>
                <a:gd name="T7" fmla="*/ 6 h 13"/>
                <a:gd name="T8" fmla="*/ 3 w 47"/>
                <a:gd name="T9" fmla="*/ 9 h 13"/>
                <a:gd name="T10" fmla="*/ 41 w 47"/>
                <a:gd name="T11" fmla="*/ 13 h 13"/>
                <a:gd name="T12" fmla="*/ 44 w 47"/>
                <a:gd name="T13" fmla="*/ 13 h 13"/>
                <a:gd name="T14" fmla="*/ 47 w 47"/>
                <a:gd name="T15" fmla="*/ 9 h 13"/>
                <a:gd name="T16" fmla="*/ 47 w 47"/>
                <a:gd name="T17" fmla="*/ 6 h 13"/>
                <a:gd name="T18" fmla="*/ 44 w 47"/>
                <a:gd name="T19" fmla="*/ 3 h 13"/>
                <a:gd name="T20" fmla="*/ 6 w 47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3"/>
                <a:gd name="T35" fmla="*/ 47 w 47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41" y="13"/>
                  </a:lnTo>
                  <a:lnTo>
                    <a:pt x="44" y="13"/>
                  </a:lnTo>
                  <a:lnTo>
                    <a:pt x="47" y="9"/>
                  </a:lnTo>
                  <a:lnTo>
                    <a:pt x="47" y="6"/>
                  </a:lnTo>
                  <a:lnTo>
                    <a:pt x="44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176"/>
            <p:cNvSpPr>
              <a:spLocks/>
            </p:cNvSpPr>
            <p:nvPr/>
          </p:nvSpPr>
          <p:spPr bwMode="auto">
            <a:xfrm>
              <a:off x="5674343" y="5013453"/>
              <a:ext cx="61823" cy="22834"/>
            </a:xfrm>
            <a:custGeom>
              <a:avLst/>
              <a:gdLst>
                <a:gd name="T0" fmla="*/ 6 w 47"/>
                <a:gd name="T1" fmla="*/ 0 h 16"/>
                <a:gd name="T2" fmla="*/ 3 w 47"/>
                <a:gd name="T3" fmla="*/ 0 h 16"/>
                <a:gd name="T4" fmla="*/ 0 w 47"/>
                <a:gd name="T5" fmla="*/ 3 h 16"/>
                <a:gd name="T6" fmla="*/ 0 w 47"/>
                <a:gd name="T7" fmla="*/ 7 h 16"/>
                <a:gd name="T8" fmla="*/ 3 w 47"/>
                <a:gd name="T9" fmla="*/ 10 h 16"/>
                <a:gd name="T10" fmla="*/ 41 w 47"/>
                <a:gd name="T11" fmla="*/ 16 h 16"/>
                <a:gd name="T12" fmla="*/ 44 w 47"/>
                <a:gd name="T13" fmla="*/ 16 h 16"/>
                <a:gd name="T14" fmla="*/ 47 w 47"/>
                <a:gd name="T15" fmla="*/ 13 h 16"/>
                <a:gd name="T16" fmla="*/ 47 w 47"/>
                <a:gd name="T17" fmla="*/ 10 h 16"/>
                <a:gd name="T18" fmla="*/ 44 w 47"/>
                <a:gd name="T19" fmla="*/ 7 h 16"/>
                <a:gd name="T20" fmla="*/ 6 w 47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6"/>
                <a:gd name="T35" fmla="*/ 47 w 47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6"/>
                  </a:lnTo>
                  <a:lnTo>
                    <a:pt x="44" y="16"/>
                  </a:lnTo>
                  <a:lnTo>
                    <a:pt x="47" y="13"/>
                  </a:lnTo>
                  <a:lnTo>
                    <a:pt x="47" y="10"/>
                  </a:lnTo>
                  <a:lnTo>
                    <a:pt x="44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177"/>
            <p:cNvSpPr>
              <a:spLocks/>
            </p:cNvSpPr>
            <p:nvPr/>
          </p:nvSpPr>
          <p:spPr bwMode="auto">
            <a:xfrm>
              <a:off x="5762473" y="5032006"/>
              <a:ext cx="57876" cy="22834"/>
            </a:xfrm>
            <a:custGeom>
              <a:avLst/>
              <a:gdLst>
                <a:gd name="T0" fmla="*/ 6 w 44"/>
                <a:gd name="T1" fmla="*/ 0 h 16"/>
                <a:gd name="T2" fmla="*/ 3 w 44"/>
                <a:gd name="T3" fmla="*/ 0 h 16"/>
                <a:gd name="T4" fmla="*/ 0 w 44"/>
                <a:gd name="T5" fmla="*/ 3 h 16"/>
                <a:gd name="T6" fmla="*/ 0 w 44"/>
                <a:gd name="T7" fmla="*/ 6 h 16"/>
                <a:gd name="T8" fmla="*/ 3 w 44"/>
                <a:gd name="T9" fmla="*/ 9 h 16"/>
                <a:gd name="T10" fmla="*/ 38 w 44"/>
                <a:gd name="T11" fmla="*/ 16 h 16"/>
                <a:gd name="T12" fmla="*/ 41 w 44"/>
                <a:gd name="T13" fmla="*/ 16 h 16"/>
                <a:gd name="T14" fmla="*/ 44 w 44"/>
                <a:gd name="T15" fmla="*/ 13 h 16"/>
                <a:gd name="T16" fmla="*/ 44 w 44"/>
                <a:gd name="T17" fmla="*/ 9 h 16"/>
                <a:gd name="T18" fmla="*/ 41 w 44"/>
                <a:gd name="T19" fmla="*/ 6 h 16"/>
                <a:gd name="T20" fmla="*/ 6 w 44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6"/>
                <a:gd name="T35" fmla="*/ 44 w 44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8" y="16"/>
                  </a:lnTo>
                  <a:lnTo>
                    <a:pt x="41" y="16"/>
                  </a:lnTo>
                  <a:lnTo>
                    <a:pt x="44" y="13"/>
                  </a:lnTo>
                  <a:lnTo>
                    <a:pt x="44" y="9"/>
                  </a:lnTo>
                  <a:lnTo>
                    <a:pt x="41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178"/>
            <p:cNvSpPr>
              <a:spLocks/>
            </p:cNvSpPr>
            <p:nvPr/>
          </p:nvSpPr>
          <p:spPr bwMode="auto">
            <a:xfrm>
              <a:off x="5845341" y="5050559"/>
              <a:ext cx="63138" cy="27116"/>
            </a:xfrm>
            <a:custGeom>
              <a:avLst/>
              <a:gdLst>
                <a:gd name="T0" fmla="*/ 7 w 48"/>
                <a:gd name="T1" fmla="*/ 0 h 19"/>
                <a:gd name="T2" fmla="*/ 3 w 48"/>
                <a:gd name="T3" fmla="*/ 0 h 19"/>
                <a:gd name="T4" fmla="*/ 0 w 48"/>
                <a:gd name="T5" fmla="*/ 3 h 19"/>
                <a:gd name="T6" fmla="*/ 0 w 48"/>
                <a:gd name="T7" fmla="*/ 6 h 19"/>
                <a:gd name="T8" fmla="*/ 3 w 48"/>
                <a:gd name="T9" fmla="*/ 9 h 19"/>
                <a:gd name="T10" fmla="*/ 42 w 48"/>
                <a:gd name="T11" fmla="*/ 19 h 19"/>
                <a:gd name="T12" fmla="*/ 45 w 48"/>
                <a:gd name="T13" fmla="*/ 19 h 19"/>
                <a:gd name="T14" fmla="*/ 48 w 48"/>
                <a:gd name="T15" fmla="*/ 16 h 19"/>
                <a:gd name="T16" fmla="*/ 48 w 48"/>
                <a:gd name="T17" fmla="*/ 12 h 19"/>
                <a:gd name="T18" fmla="*/ 45 w 48"/>
                <a:gd name="T19" fmla="*/ 9 h 19"/>
                <a:gd name="T20" fmla="*/ 7 w 48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7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42" y="19"/>
                  </a:lnTo>
                  <a:lnTo>
                    <a:pt x="45" y="19"/>
                  </a:lnTo>
                  <a:lnTo>
                    <a:pt x="48" y="16"/>
                  </a:lnTo>
                  <a:lnTo>
                    <a:pt x="48" y="12"/>
                  </a:lnTo>
                  <a:lnTo>
                    <a:pt x="45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179"/>
            <p:cNvSpPr>
              <a:spLocks/>
            </p:cNvSpPr>
            <p:nvPr/>
          </p:nvSpPr>
          <p:spPr bwMode="auto">
            <a:xfrm>
              <a:off x="5933471" y="5073393"/>
              <a:ext cx="59192" cy="27116"/>
            </a:xfrm>
            <a:custGeom>
              <a:avLst/>
              <a:gdLst>
                <a:gd name="T0" fmla="*/ 7 w 45"/>
                <a:gd name="T1" fmla="*/ 0 h 19"/>
                <a:gd name="T2" fmla="*/ 3 w 45"/>
                <a:gd name="T3" fmla="*/ 0 h 19"/>
                <a:gd name="T4" fmla="*/ 0 w 45"/>
                <a:gd name="T5" fmla="*/ 3 h 19"/>
                <a:gd name="T6" fmla="*/ 0 w 45"/>
                <a:gd name="T7" fmla="*/ 6 h 19"/>
                <a:gd name="T8" fmla="*/ 3 w 45"/>
                <a:gd name="T9" fmla="*/ 9 h 19"/>
                <a:gd name="T10" fmla="*/ 39 w 45"/>
                <a:gd name="T11" fmla="*/ 19 h 19"/>
                <a:gd name="T12" fmla="*/ 42 w 45"/>
                <a:gd name="T13" fmla="*/ 19 h 19"/>
                <a:gd name="T14" fmla="*/ 45 w 45"/>
                <a:gd name="T15" fmla="*/ 16 h 19"/>
                <a:gd name="T16" fmla="*/ 45 w 45"/>
                <a:gd name="T17" fmla="*/ 12 h 19"/>
                <a:gd name="T18" fmla="*/ 42 w 45"/>
                <a:gd name="T19" fmla="*/ 9 h 19"/>
                <a:gd name="T20" fmla="*/ 7 w 45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7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9" y="19"/>
                  </a:lnTo>
                  <a:lnTo>
                    <a:pt x="42" y="19"/>
                  </a:lnTo>
                  <a:lnTo>
                    <a:pt x="45" y="16"/>
                  </a:lnTo>
                  <a:lnTo>
                    <a:pt x="45" y="12"/>
                  </a:lnTo>
                  <a:lnTo>
                    <a:pt x="42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180"/>
            <p:cNvSpPr>
              <a:spLocks/>
            </p:cNvSpPr>
            <p:nvPr/>
          </p:nvSpPr>
          <p:spPr bwMode="auto">
            <a:xfrm>
              <a:off x="6017655" y="5100509"/>
              <a:ext cx="59192" cy="27116"/>
            </a:xfrm>
            <a:custGeom>
              <a:avLst/>
              <a:gdLst>
                <a:gd name="T0" fmla="*/ 6 w 45"/>
                <a:gd name="T1" fmla="*/ 0 h 19"/>
                <a:gd name="T2" fmla="*/ 3 w 45"/>
                <a:gd name="T3" fmla="*/ 0 h 19"/>
                <a:gd name="T4" fmla="*/ 0 w 45"/>
                <a:gd name="T5" fmla="*/ 3 h 19"/>
                <a:gd name="T6" fmla="*/ 0 w 45"/>
                <a:gd name="T7" fmla="*/ 6 h 19"/>
                <a:gd name="T8" fmla="*/ 3 w 45"/>
                <a:gd name="T9" fmla="*/ 9 h 19"/>
                <a:gd name="T10" fmla="*/ 38 w 45"/>
                <a:gd name="T11" fmla="*/ 19 h 19"/>
                <a:gd name="T12" fmla="*/ 42 w 45"/>
                <a:gd name="T13" fmla="*/ 19 h 19"/>
                <a:gd name="T14" fmla="*/ 45 w 45"/>
                <a:gd name="T15" fmla="*/ 16 h 19"/>
                <a:gd name="T16" fmla="*/ 45 w 45"/>
                <a:gd name="T17" fmla="*/ 12 h 19"/>
                <a:gd name="T18" fmla="*/ 42 w 45"/>
                <a:gd name="T19" fmla="*/ 9 h 19"/>
                <a:gd name="T20" fmla="*/ 6 w 45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8" y="19"/>
                  </a:lnTo>
                  <a:lnTo>
                    <a:pt x="42" y="19"/>
                  </a:lnTo>
                  <a:lnTo>
                    <a:pt x="45" y="16"/>
                  </a:lnTo>
                  <a:lnTo>
                    <a:pt x="45" y="12"/>
                  </a:lnTo>
                  <a:lnTo>
                    <a:pt x="42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181"/>
            <p:cNvSpPr>
              <a:spLocks/>
            </p:cNvSpPr>
            <p:nvPr/>
          </p:nvSpPr>
          <p:spPr bwMode="auto">
            <a:xfrm>
              <a:off x="6101839" y="5127624"/>
              <a:ext cx="59192" cy="31397"/>
            </a:xfrm>
            <a:custGeom>
              <a:avLst/>
              <a:gdLst>
                <a:gd name="T0" fmla="*/ 6 w 45"/>
                <a:gd name="T1" fmla="*/ 0 h 22"/>
                <a:gd name="T2" fmla="*/ 3 w 45"/>
                <a:gd name="T3" fmla="*/ 0 h 22"/>
                <a:gd name="T4" fmla="*/ 0 w 45"/>
                <a:gd name="T5" fmla="*/ 3 h 22"/>
                <a:gd name="T6" fmla="*/ 0 w 45"/>
                <a:gd name="T7" fmla="*/ 6 h 22"/>
                <a:gd name="T8" fmla="*/ 3 w 45"/>
                <a:gd name="T9" fmla="*/ 9 h 22"/>
                <a:gd name="T10" fmla="*/ 32 w 45"/>
                <a:gd name="T11" fmla="*/ 19 h 22"/>
                <a:gd name="T12" fmla="*/ 38 w 45"/>
                <a:gd name="T13" fmla="*/ 22 h 22"/>
                <a:gd name="T14" fmla="*/ 41 w 45"/>
                <a:gd name="T15" fmla="*/ 22 h 22"/>
                <a:gd name="T16" fmla="*/ 45 w 45"/>
                <a:gd name="T17" fmla="*/ 19 h 22"/>
                <a:gd name="T18" fmla="*/ 45 w 45"/>
                <a:gd name="T19" fmla="*/ 16 h 22"/>
                <a:gd name="T20" fmla="*/ 41 w 45"/>
                <a:gd name="T21" fmla="*/ 13 h 22"/>
                <a:gd name="T22" fmla="*/ 35 w 45"/>
                <a:gd name="T23" fmla="*/ 9 h 22"/>
                <a:gd name="T24" fmla="*/ 6 w 45"/>
                <a:gd name="T25" fmla="*/ 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2"/>
                <a:gd name="T41" fmla="*/ 45 w 45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2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2" y="19"/>
                  </a:lnTo>
                  <a:lnTo>
                    <a:pt x="38" y="22"/>
                  </a:lnTo>
                  <a:lnTo>
                    <a:pt x="41" y="22"/>
                  </a:lnTo>
                  <a:lnTo>
                    <a:pt x="45" y="19"/>
                  </a:lnTo>
                  <a:lnTo>
                    <a:pt x="45" y="16"/>
                  </a:lnTo>
                  <a:lnTo>
                    <a:pt x="41" y="13"/>
                  </a:lnTo>
                  <a:lnTo>
                    <a:pt x="35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182"/>
            <p:cNvSpPr>
              <a:spLocks/>
            </p:cNvSpPr>
            <p:nvPr/>
          </p:nvSpPr>
          <p:spPr bwMode="auto">
            <a:xfrm>
              <a:off x="6186023" y="5159022"/>
              <a:ext cx="57876" cy="32824"/>
            </a:xfrm>
            <a:custGeom>
              <a:avLst/>
              <a:gdLst>
                <a:gd name="T0" fmla="*/ 6 w 44"/>
                <a:gd name="T1" fmla="*/ 0 h 23"/>
                <a:gd name="T2" fmla="*/ 3 w 44"/>
                <a:gd name="T3" fmla="*/ 0 h 23"/>
                <a:gd name="T4" fmla="*/ 0 w 44"/>
                <a:gd name="T5" fmla="*/ 3 h 23"/>
                <a:gd name="T6" fmla="*/ 0 w 44"/>
                <a:gd name="T7" fmla="*/ 7 h 23"/>
                <a:gd name="T8" fmla="*/ 3 w 44"/>
                <a:gd name="T9" fmla="*/ 10 h 23"/>
                <a:gd name="T10" fmla="*/ 38 w 44"/>
                <a:gd name="T11" fmla="*/ 23 h 23"/>
                <a:gd name="T12" fmla="*/ 41 w 44"/>
                <a:gd name="T13" fmla="*/ 23 h 23"/>
                <a:gd name="T14" fmla="*/ 44 w 44"/>
                <a:gd name="T15" fmla="*/ 19 h 23"/>
                <a:gd name="T16" fmla="*/ 44 w 44"/>
                <a:gd name="T17" fmla="*/ 16 h 23"/>
                <a:gd name="T18" fmla="*/ 41 w 44"/>
                <a:gd name="T19" fmla="*/ 13 h 23"/>
                <a:gd name="T20" fmla="*/ 6 w 44"/>
                <a:gd name="T21" fmla="*/ 0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3"/>
                <a:gd name="T35" fmla="*/ 44 w 44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3"/>
                  </a:lnTo>
                  <a:lnTo>
                    <a:pt x="41" y="23"/>
                  </a:lnTo>
                  <a:lnTo>
                    <a:pt x="44" y="19"/>
                  </a:lnTo>
                  <a:lnTo>
                    <a:pt x="44" y="16"/>
                  </a:lnTo>
                  <a:lnTo>
                    <a:pt x="41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183"/>
            <p:cNvSpPr>
              <a:spLocks/>
            </p:cNvSpPr>
            <p:nvPr/>
          </p:nvSpPr>
          <p:spPr bwMode="auto">
            <a:xfrm>
              <a:off x="6264946" y="5191846"/>
              <a:ext cx="63138" cy="35679"/>
            </a:xfrm>
            <a:custGeom>
              <a:avLst/>
              <a:gdLst>
                <a:gd name="T0" fmla="*/ 7 w 48"/>
                <a:gd name="T1" fmla="*/ 0 h 25"/>
                <a:gd name="T2" fmla="*/ 3 w 48"/>
                <a:gd name="T3" fmla="*/ 0 h 25"/>
                <a:gd name="T4" fmla="*/ 0 w 48"/>
                <a:gd name="T5" fmla="*/ 3 h 25"/>
                <a:gd name="T6" fmla="*/ 0 w 48"/>
                <a:gd name="T7" fmla="*/ 6 h 25"/>
                <a:gd name="T8" fmla="*/ 3 w 48"/>
                <a:gd name="T9" fmla="*/ 9 h 25"/>
                <a:gd name="T10" fmla="*/ 23 w 48"/>
                <a:gd name="T11" fmla="*/ 15 h 25"/>
                <a:gd name="T12" fmla="*/ 42 w 48"/>
                <a:gd name="T13" fmla="*/ 25 h 25"/>
                <a:gd name="T14" fmla="*/ 45 w 48"/>
                <a:gd name="T15" fmla="*/ 25 h 25"/>
                <a:gd name="T16" fmla="*/ 48 w 48"/>
                <a:gd name="T17" fmla="*/ 22 h 25"/>
                <a:gd name="T18" fmla="*/ 48 w 48"/>
                <a:gd name="T19" fmla="*/ 19 h 25"/>
                <a:gd name="T20" fmla="*/ 45 w 48"/>
                <a:gd name="T21" fmla="*/ 15 h 25"/>
                <a:gd name="T22" fmla="*/ 26 w 48"/>
                <a:gd name="T23" fmla="*/ 6 h 25"/>
                <a:gd name="T24" fmla="*/ 7 w 48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25"/>
                <a:gd name="T41" fmla="*/ 48 w 48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25">
                  <a:moveTo>
                    <a:pt x="7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23" y="15"/>
                  </a:lnTo>
                  <a:lnTo>
                    <a:pt x="42" y="25"/>
                  </a:lnTo>
                  <a:lnTo>
                    <a:pt x="45" y="25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5" y="15"/>
                  </a:lnTo>
                  <a:lnTo>
                    <a:pt x="26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184"/>
            <p:cNvSpPr>
              <a:spLocks/>
            </p:cNvSpPr>
            <p:nvPr/>
          </p:nvSpPr>
          <p:spPr bwMode="auto">
            <a:xfrm>
              <a:off x="6349130" y="5227524"/>
              <a:ext cx="59192" cy="37106"/>
            </a:xfrm>
            <a:custGeom>
              <a:avLst/>
              <a:gdLst>
                <a:gd name="T0" fmla="*/ 6 w 45"/>
                <a:gd name="T1" fmla="*/ 0 h 26"/>
                <a:gd name="T2" fmla="*/ 3 w 45"/>
                <a:gd name="T3" fmla="*/ 0 h 26"/>
                <a:gd name="T4" fmla="*/ 0 w 45"/>
                <a:gd name="T5" fmla="*/ 3 h 26"/>
                <a:gd name="T6" fmla="*/ 0 w 45"/>
                <a:gd name="T7" fmla="*/ 6 h 26"/>
                <a:gd name="T8" fmla="*/ 3 w 45"/>
                <a:gd name="T9" fmla="*/ 10 h 26"/>
                <a:gd name="T10" fmla="*/ 38 w 45"/>
                <a:gd name="T11" fmla="*/ 26 h 26"/>
                <a:gd name="T12" fmla="*/ 42 w 45"/>
                <a:gd name="T13" fmla="*/ 26 h 26"/>
                <a:gd name="T14" fmla="*/ 45 w 45"/>
                <a:gd name="T15" fmla="*/ 22 h 26"/>
                <a:gd name="T16" fmla="*/ 45 w 45"/>
                <a:gd name="T17" fmla="*/ 19 h 26"/>
                <a:gd name="T18" fmla="*/ 42 w 45"/>
                <a:gd name="T19" fmla="*/ 16 h 26"/>
                <a:gd name="T20" fmla="*/ 6 w 45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6"/>
                <a:gd name="T35" fmla="*/ 45 w 45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2" y="1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Freeform 185"/>
            <p:cNvSpPr>
              <a:spLocks/>
            </p:cNvSpPr>
            <p:nvPr/>
          </p:nvSpPr>
          <p:spPr bwMode="auto">
            <a:xfrm>
              <a:off x="6429367" y="5264630"/>
              <a:ext cx="57876" cy="35679"/>
            </a:xfrm>
            <a:custGeom>
              <a:avLst/>
              <a:gdLst>
                <a:gd name="T0" fmla="*/ 6 w 44"/>
                <a:gd name="T1" fmla="*/ 0 h 25"/>
                <a:gd name="T2" fmla="*/ 3 w 44"/>
                <a:gd name="T3" fmla="*/ 0 h 25"/>
                <a:gd name="T4" fmla="*/ 0 w 44"/>
                <a:gd name="T5" fmla="*/ 3 h 25"/>
                <a:gd name="T6" fmla="*/ 0 w 44"/>
                <a:gd name="T7" fmla="*/ 6 h 25"/>
                <a:gd name="T8" fmla="*/ 3 w 44"/>
                <a:gd name="T9" fmla="*/ 9 h 25"/>
                <a:gd name="T10" fmla="*/ 6 w 44"/>
                <a:gd name="T11" fmla="*/ 9 h 25"/>
                <a:gd name="T12" fmla="*/ 38 w 44"/>
                <a:gd name="T13" fmla="*/ 25 h 25"/>
                <a:gd name="T14" fmla="*/ 41 w 44"/>
                <a:gd name="T15" fmla="*/ 25 h 25"/>
                <a:gd name="T16" fmla="*/ 44 w 44"/>
                <a:gd name="T17" fmla="*/ 22 h 25"/>
                <a:gd name="T18" fmla="*/ 44 w 44"/>
                <a:gd name="T19" fmla="*/ 19 h 25"/>
                <a:gd name="T20" fmla="*/ 41 w 44"/>
                <a:gd name="T21" fmla="*/ 15 h 25"/>
                <a:gd name="T22" fmla="*/ 9 w 44"/>
                <a:gd name="T23" fmla="*/ 0 h 25"/>
                <a:gd name="T24" fmla="*/ 6 w 44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25"/>
                <a:gd name="T41" fmla="*/ 44 w 44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25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6" y="9"/>
                  </a:lnTo>
                  <a:lnTo>
                    <a:pt x="38" y="25"/>
                  </a:lnTo>
                  <a:lnTo>
                    <a:pt x="41" y="25"/>
                  </a:lnTo>
                  <a:lnTo>
                    <a:pt x="44" y="22"/>
                  </a:lnTo>
                  <a:lnTo>
                    <a:pt x="44" y="19"/>
                  </a:lnTo>
                  <a:lnTo>
                    <a:pt x="41" y="15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Freeform 186"/>
            <p:cNvSpPr>
              <a:spLocks/>
            </p:cNvSpPr>
            <p:nvPr/>
          </p:nvSpPr>
          <p:spPr bwMode="auto">
            <a:xfrm>
              <a:off x="6508290" y="5300309"/>
              <a:ext cx="59192" cy="37106"/>
            </a:xfrm>
            <a:custGeom>
              <a:avLst/>
              <a:gdLst>
                <a:gd name="T0" fmla="*/ 7 w 45"/>
                <a:gd name="T1" fmla="*/ 0 h 26"/>
                <a:gd name="T2" fmla="*/ 4 w 45"/>
                <a:gd name="T3" fmla="*/ 0 h 26"/>
                <a:gd name="T4" fmla="*/ 0 w 45"/>
                <a:gd name="T5" fmla="*/ 3 h 26"/>
                <a:gd name="T6" fmla="*/ 0 w 45"/>
                <a:gd name="T7" fmla="*/ 6 h 26"/>
                <a:gd name="T8" fmla="*/ 4 w 45"/>
                <a:gd name="T9" fmla="*/ 10 h 26"/>
                <a:gd name="T10" fmla="*/ 39 w 45"/>
                <a:gd name="T11" fmla="*/ 26 h 26"/>
                <a:gd name="T12" fmla="*/ 42 w 45"/>
                <a:gd name="T13" fmla="*/ 26 h 26"/>
                <a:gd name="T14" fmla="*/ 45 w 45"/>
                <a:gd name="T15" fmla="*/ 22 h 26"/>
                <a:gd name="T16" fmla="*/ 45 w 45"/>
                <a:gd name="T17" fmla="*/ 19 h 26"/>
                <a:gd name="T18" fmla="*/ 42 w 45"/>
                <a:gd name="T19" fmla="*/ 16 h 26"/>
                <a:gd name="T20" fmla="*/ 7 w 45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6"/>
                <a:gd name="T35" fmla="*/ 45 w 45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6">
                  <a:moveTo>
                    <a:pt x="7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4" y="10"/>
                  </a:lnTo>
                  <a:lnTo>
                    <a:pt x="39" y="26"/>
                  </a:lnTo>
                  <a:lnTo>
                    <a:pt x="42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2" y="1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Freeform 187"/>
            <p:cNvSpPr>
              <a:spLocks/>
            </p:cNvSpPr>
            <p:nvPr/>
          </p:nvSpPr>
          <p:spPr bwMode="auto">
            <a:xfrm>
              <a:off x="6554328" y="5273193"/>
              <a:ext cx="151268" cy="137006"/>
            </a:xfrm>
            <a:custGeom>
              <a:avLst/>
              <a:gdLst>
                <a:gd name="T0" fmla="*/ 0 w 115"/>
                <a:gd name="T1" fmla="*/ 96 h 96"/>
                <a:gd name="T2" fmla="*/ 115 w 115"/>
                <a:gd name="T3" fmla="*/ 89 h 96"/>
                <a:gd name="T4" fmla="*/ 45 w 115"/>
                <a:gd name="T5" fmla="*/ 0 h 96"/>
                <a:gd name="T6" fmla="*/ 0 w 115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"/>
                <a:gd name="T13" fmla="*/ 0 h 96"/>
                <a:gd name="T14" fmla="*/ 115 w 115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" h="96">
                  <a:moveTo>
                    <a:pt x="0" y="96"/>
                  </a:moveTo>
                  <a:lnTo>
                    <a:pt x="115" y="89"/>
                  </a:lnTo>
                  <a:lnTo>
                    <a:pt x="45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3724281" y="3165494"/>
            <a:ext cx="1524003" cy="317502"/>
            <a:chOff x="3724281" y="2860694"/>
            <a:chExt cx="1524003" cy="317502"/>
          </a:xfrm>
        </p:grpSpPr>
        <p:sp>
          <p:nvSpPr>
            <p:cNvPr id="194" name="Freeform 189"/>
            <p:cNvSpPr>
              <a:spLocks/>
            </p:cNvSpPr>
            <p:nvPr/>
          </p:nvSpPr>
          <p:spPr bwMode="auto">
            <a:xfrm>
              <a:off x="3724281" y="3138508"/>
              <a:ext cx="65088" cy="39688"/>
            </a:xfrm>
            <a:custGeom>
              <a:avLst/>
              <a:gdLst>
                <a:gd name="T0" fmla="*/ 3 w 41"/>
                <a:gd name="T1" fmla="*/ 16 h 25"/>
                <a:gd name="T2" fmla="*/ 0 w 41"/>
                <a:gd name="T3" fmla="*/ 19 h 25"/>
                <a:gd name="T4" fmla="*/ 0 w 41"/>
                <a:gd name="T5" fmla="*/ 19 h 25"/>
                <a:gd name="T6" fmla="*/ 3 w 41"/>
                <a:gd name="T7" fmla="*/ 22 h 25"/>
                <a:gd name="T8" fmla="*/ 6 w 41"/>
                <a:gd name="T9" fmla="*/ 25 h 25"/>
                <a:gd name="T10" fmla="*/ 38 w 41"/>
                <a:gd name="T11" fmla="*/ 9 h 25"/>
                <a:gd name="T12" fmla="*/ 41 w 41"/>
                <a:gd name="T13" fmla="*/ 6 h 25"/>
                <a:gd name="T14" fmla="*/ 41 w 41"/>
                <a:gd name="T15" fmla="*/ 3 h 25"/>
                <a:gd name="T16" fmla="*/ 38 w 41"/>
                <a:gd name="T17" fmla="*/ 0 h 25"/>
                <a:gd name="T18" fmla="*/ 35 w 41"/>
                <a:gd name="T19" fmla="*/ 0 h 25"/>
                <a:gd name="T20" fmla="*/ 3 w 41"/>
                <a:gd name="T21" fmla="*/ 16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"/>
                <a:gd name="T34" fmla="*/ 0 h 25"/>
                <a:gd name="T35" fmla="*/ 41 w 41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" h="25">
                  <a:moveTo>
                    <a:pt x="3" y="16"/>
                  </a:moveTo>
                  <a:lnTo>
                    <a:pt x="0" y="19"/>
                  </a:lnTo>
                  <a:lnTo>
                    <a:pt x="3" y="22"/>
                  </a:lnTo>
                  <a:lnTo>
                    <a:pt x="6" y="25"/>
                  </a:lnTo>
                  <a:lnTo>
                    <a:pt x="38" y="9"/>
                  </a:lnTo>
                  <a:lnTo>
                    <a:pt x="41" y="6"/>
                  </a:lnTo>
                  <a:lnTo>
                    <a:pt x="41" y="3"/>
                  </a:lnTo>
                  <a:lnTo>
                    <a:pt x="38" y="0"/>
                  </a:lnTo>
                  <a:lnTo>
                    <a:pt x="35" y="0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" name="Freeform 190"/>
            <p:cNvSpPr>
              <a:spLocks/>
            </p:cNvSpPr>
            <p:nvPr/>
          </p:nvSpPr>
          <p:spPr bwMode="auto">
            <a:xfrm>
              <a:off x="3819531" y="3092470"/>
              <a:ext cx="71438" cy="41275"/>
            </a:xfrm>
            <a:custGeom>
              <a:avLst/>
              <a:gdLst>
                <a:gd name="T0" fmla="*/ 3 w 45"/>
                <a:gd name="T1" fmla="*/ 16 h 26"/>
                <a:gd name="T2" fmla="*/ 0 w 45"/>
                <a:gd name="T3" fmla="*/ 19 h 26"/>
                <a:gd name="T4" fmla="*/ 0 w 45"/>
                <a:gd name="T5" fmla="*/ 23 h 26"/>
                <a:gd name="T6" fmla="*/ 3 w 45"/>
                <a:gd name="T7" fmla="*/ 26 h 26"/>
                <a:gd name="T8" fmla="*/ 7 w 45"/>
                <a:gd name="T9" fmla="*/ 26 h 26"/>
                <a:gd name="T10" fmla="*/ 42 w 45"/>
                <a:gd name="T11" fmla="*/ 10 h 26"/>
                <a:gd name="T12" fmla="*/ 45 w 45"/>
                <a:gd name="T13" fmla="*/ 7 h 26"/>
                <a:gd name="T14" fmla="*/ 45 w 45"/>
                <a:gd name="T15" fmla="*/ 3 h 26"/>
                <a:gd name="T16" fmla="*/ 42 w 45"/>
                <a:gd name="T17" fmla="*/ 0 h 26"/>
                <a:gd name="T18" fmla="*/ 39 w 45"/>
                <a:gd name="T19" fmla="*/ 0 h 26"/>
                <a:gd name="T20" fmla="*/ 3 w 45"/>
                <a:gd name="T21" fmla="*/ 16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6"/>
                <a:gd name="T35" fmla="*/ 45 w 45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6">
                  <a:moveTo>
                    <a:pt x="3" y="16"/>
                  </a:moveTo>
                  <a:lnTo>
                    <a:pt x="0" y="19"/>
                  </a:lnTo>
                  <a:lnTo>
                    <a:pt x="0" y="23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6" name="Freeform 191"/>
            <p:cNvSpPr>
              <a:spLocks/>
            </p:cNvSpPr>
            <p:nvPr/>
          </p:nvSpPr>
          <p:spPr bwMode="auto">
            <a:xfrm>
              <a:off x="3916369" y="3048020"/>
              <a:ext cx="71438" cy="39688"/>
            </a:xfrm>
            <a:custGeom>
              <a:avLst/>
              <a:gdLst>
                <a:gd name="T0" fmla="*/ 3 w 45"/>
                <a:gd name="T1" fmla="*/ 15 h 25"/>
                <a:gd name="T2" fmla="*/ 0 w 45"/>
                <a:gd name="T3" fmla="*/ 19 h 25"/>
                <a:gd name="T4" fmla="*/ 0 w 45"/>
                <a:gd name="T5" fmla="*/ 22 h 25"/>
                <a:gd name="T6" fmla="*/ 3 w 45"/>
                <a:gd name="T7" fmla="*/ 25 h 25"/>
                <a:gd name="T8" fmla="*/ 6 w 45"/>
                <a:gd name="T9" fmla="*/ 25 h 25"/>
                <a:gd name="T10" fmla="*/ 38 w 45"/>
                <a:gd name="T11" fmla="*/ 12 h 25"/>
                <a:gd name="T12" fmla="*/ 41 w 45"/>
                <a:gd name="T13" fmla="*/ 9 h 25"/>
                <a:gd name="T14" fmla="*/ 45 w 45"/>
                <a:gd name="T15" fmla="*/ 6 h 25"/>
                <a:gd name="T16" fmla="*/ 45 w 45"/>
                <a:gd name="T17" fmla="*/ 3 h 25"/>
                <a:gd name="T18" fmla="*/ 41 w 45"/>
                <a:gd name="T19" fmla="*/ 0 h 25"/>
                <a:gd name="T20" fmla="*/ 38 w 45"/>
                <a:gd name="T21" fmla="*/ 0 h 25"/>
                <a:gd name="T22" fmla="*/ 35 w 45"/>
                <a:gd name="T23" fmla="*/ 3 h 25"/>
                <a:gd name="T24" fmla="*/ 3 w 45"/>
                <a:gd name="T25" fmla="*/ 15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5"/>
                <a:gd name="T41" fmla="*/ 45 w 45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5">
                  <a:moveTo>
                    <a:pt x="3" y="15"/>
                  </a:moveTo>
                  <a:lnTo>
                    <a:pt x="0" y="19"/>
                  </a:lnTo>
                  <a:lnTo>
                    <a:pt x="0" y="22"/>
                  </a:lnTo>
                  <a:lnTo>
                    <a:pt x="3" y="25"/>
                  </a:lnTo>
                  <a:lnTo>
                    <a:pt x="6" y="25"/>
                  </a:lnTo>
                  <a:lnTo>
                    <a:pt x="38" y="12"/>
                  </a:lnTo>
                  <a:lnTo>
                    <a:pt x="41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5" y="3"/>
                  </a:lnTo>
                  <a:lnTo>
                    <a:pt x="3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7" name="Freeform 192"/>
            <p:cNvSpPr>
              <a:spLocks/>
            </p:cNvSpPr>
            <p:nvPr/>
          </p:nvSpPr>
          <p:spPr bwMode="auto">
            <a:xfrm>
              <a:off x="4013207" y="3006745"/>
              <a:ext cx="69850" cy="41275"/>
            </a:xfrm>
            <a:custGeom>
              <a:avLst/>
              <a:gdLst>
                <a:gd name="T0" fmla="*/ 3 w 44"/>
                <a:gd name="T1" fmla="*/ 16 h 26"/>
                <a:gd name="T2" fmla="*/ 0 w 44"/>
                <a:gd name="T3" fmla="*/ 19 h 26"/>
                <a:gd name="T4" fmla="*/ 0 w 44"/>
                <a:gd name="T5" fmla="*/ 22 h 26"/>
                <a:gd name="T6" fmla="*/ 3 w 44"/>
                <a:gd name="T7" fmla="*/ 26 h 26"/>
                <a:gd name="T8" fmla="*/ 6 w 44"/>
                <a:gd name="T9" fmla="*/ 26 h 26"/>
                <a:gd name="T10" fmla="*/ 41 w 44"/>
                <a:gd name="T11" fmla="*/ 10 h 26"/>
                <a:gd name="T12" fmla="*/ 44 w 44"/>
                <a:gd name="T13" fmla="*/ 6 h 26"/>
                <a:gd name="T14" fmla="*/ 44 w 44"/>
                <a:gd name="T15" fmla="*/ 3 h 26"/>
                <a:gd name="T16" fmla="*/ 41 w 44"/>
                <a:gd name="T17" fmla="*/ 0 h 26"/>
                <a:gd name="T18" fmla="*/ 38 w 44"/>
                <a:gd name="T19" fmla="*/ 0 h 26"/>
                <a:gd name="T20" fmla="*/ 3 w 44"/>
                <a:gd name="T21" fmla="*/ 16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6"/>
                <a:gd name="T35" fmla="*/ 44 w 44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6">
                  <a:moveTo>
                    <a:pt x="3" y="16"/>
                  </a:moveTo>
                  <a:lnTo>
                    <a:pt x="0" y="19"/>
                  </a:lnTo>
                  <a:lnTo>
                    <a:pt x="0" y="22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41" y="10"/>
                  </a:lnTo>
                  <a:lnTo>
                    <a:pt x="44" y="6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8" name="Freeform 193"/>
            <p:cNvSpPr>
              <a:spLocks/>
            </p:cNvSpPr>
            <p:nvPr/>
          </p:nvSpPr>
          <p:spPr bwMode="auto">
            <a:xfrm>
              <a:off x="4108457" y="2965470"/>
              <a:ext cx="76200" cy="41275"/>
            </a:xfrm>
            <a:custGeom>
              <a:avLst/>
              <a:gdLst>
                <a:gd name="T0" fmla="*/ 3 w 48"/>
                <a:gd name="T1" fmla="*/ 16 h 26"/>
                <a:gd name="T2" fmla="*/ 0 w 48"/>
                <a:gd name="T3" fmla="*/ 20 h 26"/>
                <a:gd name="T4" fmla="*/ 0 w 48"/>
                <a:gd name="T5" fmla="*/ 23 h 26"/>
                <a:gd name="T6" fmla="*/ 3 w 48"/>
                <a:gd name="T7" fmla="*/ 26 h 26"/>
                <a:gd name="T8" fmla="*/ 6 w 48"/>
                <a:gd name="T9" fmla="*/ 26 h 26"/>
                <a:gd name="T10" fmla="*/ 45 w 48"/>
                <a:gd name="T11" fmla="*/ 10 h 26"/>
                <a:gd name="T12" fmla="*/ 48 w 48"/>
                <a:gd name="T13" fmla="*/ 7 h 26"/>
                <a:gd name="T14" fmla="*/ 48 w 48"/>
                <a:gd name="T15" fmla="*/ 4 h 26"/>
                <a:gd name="T16" fmla="*/ 45 w 48"/>
                <a:gd name="T17" fmla="*/ 0 h 26"/>
                <a:gd name="T18" fmla="*/ 42 w 48"/>
                <a:gd name="T19" fmla="*/ 0 h 26"/>
                <a:gd name="T20" fmla="*/ 3 w 48"/>
                <a:gd name="T21" fmla="*/ 16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26"/>
                <a:gd name="T35" fmla="*/ 48 w 48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26">
                  <a:moveTo>
                    <a:pt x="3" y="16"/>
                  </a:moveTo>
                  <a:lnTo>
                    <a:pt x="0" y="20"/>
                  </a:lnTo>
                  <a:lnTo>
                    <a:pt x="0" y="23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9" name="Freeform 194"/>
            <p:cNvSpPr>
              <a:spLocks/>
            </p:cNvSpPr>
            <p:nvPr/>
          </p:nvSpPr>
          <p:spPr bwMode="auto">
            <a:xfrm>
              <a:off x="4210057" y="2930544"/>
              <a:ext cx="71438" cy="34925"/>
            </a:xfrm>
            <a:custGeom>
              <a:avLst/>
              <a:gdLst>
                <a:gd name="T0" fmla="*/ 3 w 45"/>
                <a:gd name="T1" fmla="*/ 13 h 22"/>
                <a:gd name="T2" fmla="*/ 0 w 45"/>
                <a:gd name="T3" fmla="*/ 16 h 22"/>
                <a:gd name="T4" fmla="*/ 0 w 45"/>
                <a:gd name="T5" fmla="*/ 19 h 22"/>
                <a:gd name="T6" fmla="*/ 3 w 45"/>
                <a:gd name="T7" fmla="*/ 22 h 22"/>
                <a:gd name="T8" fmla="*/ 6 w 45"/>
                <a:gd name="T9" fmla="*/ 22 h 22"/>
                <a:gd name="T10" fmla="*/ 41 w 45"/>
                <a:gd name="T11" fmla="*/ 10 h 22"/>
                <a:gd name="T12" fmla="*/ 45 w 45"/>
                <a:gd name="T13" fmla="*/ 7 h 22"/>
                <a:gd name="T14" fmla="*/ 45 w 45"/>
                <a:gd name="T15" fmla="*/ 3 h 22"/>
                <a:gd name="T16" fmla="*/ 41 w 45"/>
                <a:gd name="T17" fmla="*/ 0 h 22"/>
                <a:gd name="T18" fmla="*/ 38 w 45"/>
                <a:gd name="T19" fmla="*/ 0 h 22"/>
                <a:gd name="T20" fmla="*/ 3 w 45"/>
                <a:gd name="T21" fmla="*/ 13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3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6" y="22"/>
                  </a:lnTo>
                  <a:lnTo>
                    <a:pt x="41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0" name="Freeform 195"/>
            <p:cNvSpPr>
              <a:spLocks/>
            </p:cNvSpPr>
            <p:nvPr/>
          </p:nvSpPr>
          <p:spPr bwMode="auto">
            <a:xfrm>
              <a:off x="4311657" y="2900382"/>
              <a:ext cx="69850" cy="30163"/>
            </a:xfrm>
            <a:custGeom>
              <a:avLst/>
              <a:gdLst>
                <a:gd name="T0" fmla="*/ 3 w 44"/>
                <a:gd name="T1" fmla="*/ 10 h 19"/>
                <a:gd name="T2" fmla="*/ 0 w 44"/>
                <a:gd name="T3" fmla="*/ 13 h 19"/>
                <a:gd name="T4" fmla="*/ 0 w 44"/>
                <a:gd name="T5" fmla="*/ 16 h 19"/>
                <a:gd name="T6" fmla="*/ 3 w 44"/>
                <a:gd name="T7" fmla="*/ 19 h 19"/>
                <a:gd name="T8" fmla="*/ 6 w 44"/>
                <a:gd name="T9" fmla="*/ 19 h 19"/>
                <a:gd name="T10" fmla="*/ 12 w 44"/>
                <a:gd name="T11" fmla="*/ 19 h 19"/>
                <a:gd name="T12" fmla="*/ 41 w 44"/>
                <a:gd name="T13" fmla="*/ 10 h 19"/>
                <a:gd name="T14" fmla="*/ 44 w 44"/>
                <a:gd name="T15" fmla="*/ 6 h 19"/>
                <a:gd name="T16" fmla="*/ 44 w 44"/>
                <a:gd name="T17" fmla="*/ 3 h 19"/>
                <a:gd name="T18" fmla="*/ 41 w 44"/>
                <a:gd name="T19" fmla="*/ 0 h 19"/>
                <a:gd name="T20" fmla="*/ 38 w 44"/>
                <a:gd name="T21" fmla="*/ 0 h 19"/>
                <a:gd name="T22" fmla="*/ 9 w 44"/>
                <a:gd name="T23" fmla="*/ 10 h 19"/>
                <a:gd name="T24" fmla="*/ 3 w 44"/>
                <a:gd name="T25" fmla="*/ 1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19"/>
                <a:gd name="T41" fmla="*/ 44 w 44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12" y="19"/>
                  </a:lnTo>
                  <a:lnTo>
                    <a:pt x="41" y="10"/>
                  </a:lnTo>
                  <a:lnTo>
                    <a:pt x="44" y="6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9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1" name="Freeform 196"/>
            <p:cNvSpPr>
              <a:spLocks/>
            </p:cNvSpPr>
            <p:nvPr/>
          </p:nvSpPr>
          <p:spPr bwMode="auto">
            <a:xfrm>
              <a:off x="4413257" y="2874982"/>
              <a:ext cx="74613" cy="30163"/>
            </a:xfrm>
            <a:custGeom>
              <a:avLst/>
              <a:gdLst>
                <a:gd name="T0" fmla="*/ 3 w 47"/>
                <a:gd name="T1" fmla="*/ 10 h 19"/>
                <a:gd name="T2" fmla="*/ 0 w 47"/>
                <a:gd name="T3" fmla="*/ 13 h 19"/>
                <a:gd name="T4" fmla="*/ 0 w 47"/>
                <a:gd name="T5" fmla="*/ 16 h 19"/>
                <a:gd name="T6" fmla="*/ 3 w 47"/>
                <a:gd name="T7" fmla="*/ 19 h 19"/>
                <a:gd name="T8" fmla="*/ 6 w 47"/>
                <a:gd name="T9" fmla="*/ 19 h 19"/>
                <a:gd name="T10" fmla="*/ 15 w 47"/>
                <a:gd name="T11" fmla="*/ 16 h 19"/>
                <a:gd name="T12" fmla="*/ 44 w 47"/>
                <a:gd name="T13" fmla="*/ 10 h 19"/>
                <a:gd name="T14" fmla="*/ 47 w 47"/>
                <a:gd name="T15" fmla="*/ 6 h 19"/>
                <a:gd name="T16" fmla="*/ 47 w 47"/>
                <a:gd name="T17" fmla="*/ 3 h 19"/>
                <a:gd name="T18" fmla="*/ 44 w 47"/>
                <a:gd name="T19" fmla="*/ 0 h 19"/>
                <a:gd name="T20" fmla="*/ 41 w 47"/>
                <a:gd name="T21" fmla="*/ 0 h 19"/>
                <a:gd name="T22" fmla="*/ 12 w 47"/>
                <a:gd name="T23" fmla="*/ 6 h 19"/>
                <a:gd name="T24" fmla="*/ 3 w 47"/>
                <a:gd name="T25" fmla="*/ 1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"/>
                <a:gd name="T40" fmla="*/ 0 h 19"/>
                <a:gd name="T41" fmla="*/ 47 w 47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15" y="16"/>
                  </a:lnTo>
                  <a:lnTo>
                    <a:pt x="44" y="10"/>
                  </a:lnTo>
                  <a:lnTo>
                    <a:pt x="47" y="6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12" y="6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2" name="Freeform 197"/>
            <p:cNvSpPr>
              <a:spLocks/>
            </p:cNvSpPr>
            <p:nvPr/>
          </p:nvSpPr>
          <p:spPr bwMode="auto">
            <a:xfrm>
              <a:off x="4519620" y="2860694"/>
              <a:ext cx="74613" cy="23813"/>
            </a:xfrm>
            <a:custGeom>
              <a:avLst/>
              <a:gdLst>
                <a:gd name="T0" fmla="*/ 3 w 47"/>
                <a:gd name="T1" fmla="*/ 6 h 15"/>
                <a:gd name="T2" fmla="*/ 0 w 47"/>
                <a:gd name="T3" fmla="*/ 9 h 15"/>
                <a:gd name="T4" fmla="*/ 0 w 47"/>
                <a:gd name="T5" fmla="*/ 12 h 15"/>
                <a:gd name="T6" fmla="*/ 3 w 47"/>
                <a:gd name="T7" fmla="*/ 15 h 15"/>
                <a:gd name="T8" fmla="*/ 6 w 47"/>
                <a:gd name="T9" fmla="*/ 15 h 15"/>
                <a:gd name="T10" fmla="*/ 15 w 47"/>
                <a:gd name="T11" fmla="*/ 12 h 15"/>
                <a:gd name="T12" fmla="*/ 15 w 47"/>
                <a:gd name="T13" fmla="*/ 6 h 15"/>
                <a:gd name="T14" fmla="*/ 12 w 47"/>
                <a:gd name="T15" fmla="*/ 12 h 15"/>
                <a:gd name="T16" fmla="*/ 41 w 47"/>
                <a:gd name="T17" fmla="*/ 9 h 15"/>
                <a:gd name="T18" fmla="*/ 44 w 47"/>
                <a:gd name="T19" fmla="*/ 9 h 15"/>
                <a:gd name="T20" fmla="*/ 47 w 47"/>
                <a:gd name="T21" fmla="*/ 6 h 15"/>
                <a:gd name="T22" fmla="*/ 47 w 47"/>
                <a:gd name="T23" fmla="*/ 3 h 15"/>
                <a:gd name="T24" fmla="*/ 44 w 47"/>
                <a:gd name="T25" fmla="*/ 0 h 15"/>
                <a:gd name="T26" fmla="*/ 15 w 47"/>
                <a:gd name="T27" fmla="*/ 3 h 15"/>
                <a:gd name="T28" fmla="*/ 12 w 47"/>
                <a:gd name="T29" fmla="*/ 3 h 15"/>
                <a:gd name="T30" fmla="*/ 3 w 47"/>
                <a:gd name="T31" fmla="*/ 6 h 1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7"/>
                <a:gd name="T49" fmla="*/ 0 h 15"/>
                <a:gd name="T50" fmla="*/ 47 w 47"/>
                <a:gd name="T51" fmla="*/ 15 h 1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7" h="15">
                  <a:moveTo>
                    <a:pt x="3" y="6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6" y="15"/>
                  </a:lnTo>
                  <a:lnTo>
                    <a:pt x="15" y="12"/>
                  </a:lnTo>
                  <a:lnTo>
                    <a:pt x="15" y="6"/>
                  </a:lnTo>
                  <a:lnTo>
                    <a:pt x="12" y="12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7" y="6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15" y="3"/>
                  </a:lnTo>
                  <a:lnTo>
                    <a:pt x="12" y="3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3" name="Freeform 198"/>
            <p:cNvSpPr>
              <a:spLocks/>
            </p:cNvSpPr>
            <p:nvPr/>
          </p:nvSpPr>
          <p:spPr bwMode="auto">
            <a:xfrm>
              <a:off x="4624395" y="2860694"/>
              <a:ext cx="71438" cy="14288"/>
            </a:xfrm>
            <a:custGeom>
              <a:avLst/>
              <a:gdLst>
                <a:gd name="T0" fmla="*/ 7 w 45"/>
                <a:gd name="T1" fmla="*/ 0 h 9"/>
                <a:gd name="T2" fmla="*/ 4 w 45"/>
                <a:gd name="T3" fmla="*/ 0 h 9"/>
                <a:gd name="T4" fmla="*/ 0 w 45"/>
                <a:gd name="T5" fmla="*/ 3 h 9"/>
                <a:gd name="T6" fmla="*/ 0 w 45"/>
                <a:gd name="T7" fmla="*/ 6 h 9"/>
                <a:gd name="T8" fmla="*/ 4 w 45"/>
                <a:gd name="T9" fmla="*/ 9 h 9"/>
                <a:gd name="T10" fmla="*/ 10 w 45"/>
                <a:gd name="T11" fmla="*/ 9 h 9"/>
                <a:gd name="T12" fmla="*/ 39 w 45"/>
                <a:gd name="T13" fmla="*/ 9 h 9"/>
                <a:gd name="T14" fmla="*/ 42 w 45"/>
                <a:gd name="T15" fmla="*/ 9 h 9"/>
                <a:gd name="T16" fmla="*/ 45 w 45"/>
                <a:gd name="T17" fmla="*/ 6 h 9"/>
                <a:gd name="T18" fmla="*/ 45 w 45"/>
                <a:gd name="T19" fmla="*/ 3 h 9"/>
                <a:gd name="T20" fmla="*/ 42 w 45"/>
                <a:gd name="T21" fmla="*/ 0 h 9"/>
                <a:gd name="T22" fmla="*/ 13 w 45"/>
                <a:gd name="T23" fmla="*/ 0 h 9"/>
                <a:gd name="T24" fmla="*/ 7 w 45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9"/>
                <a:gd name="T41" fmla="*/ 45 w 45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9">
                  <a:moveTo>
                    <a:pt x="7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4" y="9"/>
                  </a:lnTo>
                  <a:lnTo>
                    <a:pt x="10" y="9"/>
                  </a:lnTo>
                  <a:lnTo>
                    <a:pt x="39" y="9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1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" name="Freeform 199"/>
            <p:cNvSpPr>
              <a:spLocks/>
            </p:cNvSpPr>
            <p:nvPr/>
          </p:nvSpPr>
          <p:spPr bwMode="auto">
            <a:xfrm>
              <a:off x="4725995" y="2865457"/>
              <a:ext cx="76200" cy="30163"/>
            </a:xfrm>
            <a:custGeom>
              <a:avLst/>
              <a:gdLst>
                <a:gd name="T0" fmla="*/ 7 w 48"/>
                <a:gd name="T1" fmla="*/ 0 h 19"/>
                <a:gd name="T2" fmla="*/ 3 w 48"/>
                <a:gd name="T3" fmla="*/ 0 h 19"/>
                <a:gd name="T4" fmla="*/ 0 w 48"/>
                <a:gd name="T5" fmla="*/ 3 h 19"/>
                <a:gd name="T6" fmla="*/ 0 w 48"/>
                <a:gd name="T7" fmla="*/ 6 h 19"/>
                <a:gd name="T8" fmla="*/ 3 w 48"/>
                <a:gd name="T9" fmla="*/ 9 h 19"/>
                <a:gd name="T10" fmla="*/ 29 w 48"/>
                <a:gd name="T11" fmla="*/ 16 h 19"/>
                <a:gd name="T12" fmla="*/ 42 w 48"/>
                <a:gd name="T13" fmla="*/ 19 h 19"/>
                <a:gd name="T14" fmla="*/ 45 w 48"/>
                <a:gd name="T15" fmla="*/ 19 h 19"/>
                <a:gd name="T16" fmla="*/ 48 w 48"/>
                <a:gd name="T17" fmla="*/ 16 h 19"/>
                <a:gd name="T18" fmla="*/ 48 w 48"/>
                <a:gd name="T19" fmla="*/ 12 h 19"/>
                <a:gd name="T20" fmla="*/ 45 w 48"/>
                <a:gd name="T21" fmla="*/ 9 h 19"/>
                <a:gd name="T22" fmla="*/ 32 w 48"/>
                <a:gd name="T23" fmla="*/ 6 h 19"/>
                <a:gd name="T24" fmla="*/ 7 w 48"/>
                <a:gd name="T25" fmla="*/ 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9"/>
                <a:gd name="T41" fmla="*/ 48 w 48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9">
                  <a:moveTo>
                    <a:pt x="7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29" y="16"/>
                  </a:lnTo>
                  <a:lnTo>
                    <a:pt x="42" y="19"/>
                  </a:lnTo>
                  <a:lnTo>
                    <a:pt x="45" y="19"/>
                  </a:lnTo>
                  <a:lnTo>
                    <a:pt x="48" y="16"/>
                  </a:lnTo>
                  <a:lnTo>
                    <a:pt x="48" y="12"/>
                  </a:lnTo>
                  <a:lnTo>
                    <a:pt x="45" y="9"/>
                  </a:lnTo>
                  <a:lnTo>
                    <a:pt x="32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" name="Freeform 200"/>
            <p:cNvSpPr>
              <a:spLocks/>
            </p:cNvSpPr>
            <p:nvPr/>
          </p:nvSpPr>
          <p:spPr bwMode="auto">
            <a:xfrm>
              <a:off x="4832358" y="2890857"/>
              <a:ext cx="71438" cy="34925"/>
            </a:xfrm>
            <a:custGeom>
              <a:avLst/>
              <a:gdLst>
                <a:gd name="T0" fmla="*/ 7 w 45"/>
                <a:gd name="T1" fmla="*/ 0 h 22"/>
                <a:gd name="T2" fmla="*/ 3 w 45"/>
                <a:gd name="T3" fmla="*/ 0 h 22"/>
                <a:gd name="T4" fmla="*/ 0 w 45"/>
                <a:gd name="T5" fmla="*/ 3 h 22"/>
                <a:gd name="T6" fmla="*/ 0 w 45"/>
                <a:gd name="T7" fmla="*/ 6 h 22"/>
                <a:gd name="T8" fmla="*/ 3 w 45"/>
                <a:gd name="T9" fmla="*/ 9 h 22"/>
                <a:gd name="T10" fmla="*/ 3 w 45"/>
                <a:gd name="T11" fmla="*/ 9 h 22"/>
                <a:gd name="T12" fmla="*/ 39 w 45"/>
                <a:gd name="T13" fmla="*/ 22 h 22"/>
                <a:gd name="T14" fmla="*/ 42 w 45"/>
                <a:gd name="T15" fmla="*/ 22 h 22"/>
                <a:gd name="T16" fmla="*/ 45 w 45"/>
                <a:gd name="T17" fmla="*/ 19 h 22"/>
                <a:gd name="T18" fmla="*/ 45 w 45"/>
                <a:gd name="T19" fmla="*/ 16 h 22"/>
                <a:gd name="T20" fmla="*/ 42 w 45"/>
                <a:gd name="T21" fmla="*/ 12 h 22"/>
                <a:gd name="T22" fmla="*/ 7 w 45"/>
                <a:gd name="T23" fmla="*/ 0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5"/>
                <a:gd name="T37" fmla="*/ 0 h 22"/>
                <a:gd name="T38" fmla="*/ 45 w 45"/>
                <a:gd name="T39" fmla="*/ 22 h 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5" h="22">
                  <a:moveTo>
                    <a:pt x="7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9" y="22"/>
                  </a:lnTo>
                  <a:lnTo>
                    <a:pt x="42" y="22"/>
                  </a:lnTo>
                  <a:lnTo>
                    <a:pt x="45" y="19"/>
                  </a:lnTo>
                  <a:lnTo>
                    <a:pt x="45" y="16"/>
                  </a:lnTo>
                  <a:lnTo>
                    <a:pt x="42" y="12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" name="Freeform 201"/>
            <p:cNvSpPr>
              <a:spLocks/>
            </p:cNvSpPr>
            <p:nvPr/>
          </p:nvSpPr>
          <p:spPr bwMode="auto">
            <a:xfrm>
              <a:off x="4929196" y="2930544"/>
              <a:ext cx="65088" cy="46038"/>
            </a:xfrm>
            <a:custGeom>
              <a:avLst/>
              <a:gdLst>
                <a:gd name="T0" fmla="*/ 6 w 41"/>
                <a:gd name="T1" fmla="*/ 0 h 29"/>
                <a:gd name="T2" fmla="*/ 3 w 41"/>
                <a:gd name="T3" fmla="*/ 0 h 29"/>
                <a:gd name="T4" fmla="*/ 0 w 41"/>
                <a:gd name="T5" fmla="*/ 3 h 29"/>
                <a:gd name="T6" fmla="*/ 0 w 41"/>
                <a:gd name="T7" fmla="*/ 7 h 29"/>
                <a:gd name="T8" fmla="*/ 3 w 41"/>
                <a:gd name="T9" fmla="*/ 10 h 29"/>
                <a:gd name="T10" fmla="*/ 16 w 41"/>
                <a:gd name="T11" fmla="*/ 19 h 29"/>
                <a:gd name="T12" fmla="*/ 35 w 41"/>
                <a:gd name="T13" fmla="*/ 29 h 29"/>
                <a:gd name="T14" fmla="*/ 38 w 41"/>
                <a:gd name="T15" fmla="*/ 29 h 29"/>
                <a:gd name="T16" fmla="*/ 41 w 41"/>
                <a:gd name="T17" fmla="*/ 26 h 29"/>
                <a:gd name="T18" fmla="*/ 41 w 41"/>
                <a:gd name="T19" fmla="*/ 22 h 29"/>
                <a:gd name="T20" fmla="*/ 38 w 41"/>
                <a:gd name="T21" fmla="*/ 19 h 29"/>
                <a:gd name="T22" fmla="*/ 19 w 41"/>
                <a:gd name="T23" fmla="*/ 10 h 29"/>
                <a:gd name="T24" fmla="*/ 6 w 41"/>
                <a:gd name="T25" fmla="*/ 0 h 2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1"/>
                <a:gd name="T40" fmla="*/ 0 h 29"/>
                <a:gd name="T41" fmla="*/ 41 w 41"/>
                <a:gd name="T42" fmla="*/ 29 h 2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1" h="2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16" y="19"/>
                  </a:lnTo>
                  <a:lnTo>
                    <a:pt x="35" y="29"/>
                  </a:lnTo>
                  <a:lnTo>
                    <a:pt x="38" y="29"/>
                  </a:lnTo>
                  <a:lnTo>
                    <a:pt x="41" y="26"/>
                  </a:lnTo>
                  <a:lnTo>
                    <a:pt x="41" y="22"/>
                  </a:lnTo>
                  <a:lnTo>
                    <a:pt x="38" y="19"/>
                  </a:lnTo>
                  <a:lnTo>
                    <a:pt x="19" y="1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7" name="Freeform 202"/>
            <p:cNvSpPr>
              <a:spLocks/>
            </p:cNvSpPr>
            <p:nvPr/>
          </p:nvSpPr>
          <p:spPr bwMode="auto">
            <a:xfrm>
              <a:off x="5019684" y="2986107"/>
              <a:ext cx="66675" cy="50800"/>
            </a:xfrm>
            <a:custGeom>
              <a:avLst/>
              <a:gdLst>
                <a:gd name="T0" fmla="*/ 7 w 42"/>
                <a:gd name="T1" fmla="*/ 0 h 32"/>
                <a:gd name="T2" fmla="*/ 4 w 42"/>
                <a:gd name="T3" fmla="*/ 0 h 32"/>
                <a:gd name="T4" fmla="*/ 0 w 42"/>
                <a:gd name="T5" fmla="*/ 3 h 32"/>
                <a:gd name="T6" fmla="*/ 0 w 42"/>
                <a:gd name="T7" fmla="*/ 7 h 32"/>
                <a:gd name="T8" fmla="*/ 4 w 42"/>
                <a:gd name="T9" fmla="*/ 10 h 32"/>
                <a:gd name="T10" fmla="*/ 35 w 42"/>
                <a:gd name="T11" fmla="*/ 32 h 32"/>
                <a:gd name="T12" fmla="*/ 39 w 42"/>
                <a:gd name="T13" fmla="*/ 32 h 32"/>
                <a:gd name="T14" fmla="*/ 42 w 42"/>
                <a:gd name="T15" fmla="*/ 29 h 32"/>
                <a:gd name="T16" fmla="*/ 42 w 42"/>
                <a:gd name="T17" fmla="*/ 26 h 32"/>
                <a:gd name="T18" fmla="*/ 39 w 42"/>
                <a:gd name="T19" fmla="*/ 23 h 32"/>
                <a:gd name="T20" fmla="*/ 7 w 42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2"/>
                <a:gd name="T34" fmla="*/ 0 h 32"/>
                <a:gd name="T35" fmla="*/ 42 w 42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2" h="32">
                  <a:moveTo>
                    <a:pt x="7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4" y="10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42" y="29"/>
                  </a:lnTo>
                  <a:lnTo>
                    <a:pt x="42" y="26"/>
                  </a:lnTo>
                  <a:lnTo>
                    <a:pt x="39" y="2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8" name="Freeform 203"/>
            <p:cNvSpPr>
              <a:spLocks/>
            </p:cNvSpPr>
            <p:nvPr/>
          </p:nvSpPr>
          <p:spPr bwMode="auto">
            <a:xfrm>
              <a:off x="5106996" y="3048020"/>
              <a:ext cx="19050" cy="23813"/>
            </a:xfrm>
            <a:custGeom>
              <a:avLst/>
              <a:gdLst>
                <a:gd name="T0" fmla="*/ 6 w 12"/>
                <a:gd name="T1" fmla="*/ 0 h 15"/>
                <a:gd name="T2" fmla="*/ 3 w 12"/>
                <a:gd name="T3" fmla="*/ 0 h 15"/>
                <a:gd name="T4" fmla="*/ 0 w 12"/>
                <a:gd name="T5" fmla="*/ 3 h 15"/>
                <a:gd name="T6" fmla="*/ 0 w 12"/>
                <a:gd name="T7" fmla="*/ 6 h 15"/>
                <a:gd name="T8" fmla="*/ 3 w 12"/>
                <a:gd name="T9" fmla="*/ 9 h 15"/>
                <a:gd name="T10" fmla="*/ 9 w 12"/>
                <a:gd name="T11" fmla="*/ 15 h 15"/>
                <a:gd name="T12" fmla="*/ 9 w 12"/>
                <a:gd name="T13" fmla="*/ 12 h 15"/>
                <a:gd name="T14" fmla="*/ 12 w 12"/>
                <a:gd name="T15" fmla="*/ 9 h 15"/>
                <a:gd name="T16" fmla="*/ 12 w 12"/>
                <a:gd name="T17" fmla="*/ 9 h 15"/>
                <a:gd name="T18" fmla="*/ 12 w 12"/>
                <a:gd name="T19" fmla="*/ 6 h 15"/>
                <a:gd name="T20" fmla="*/ 6 w 12"/>
                <a:gd name="T21" fmla="*/ 0 h 1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5"/>
                <a:gd name="T35" fmla="*/ 12 w 12"/>
                <a:gd name="T36" fmla="*/ 15 h 1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5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9" y="15"/>
                  </a:lnTo>
                  <a:lnTo>
                    <a:pt x="9" y="12"/>
                  </a:lnTo>
                  <a:lnTo>
                    <a:pt x="12" y="9"/>
                  </a:lnTo>
                  <a:lnTo>
                    <a:pt x="12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9" name="Freeform 204"/>
            <p:cNvSpPr>
              <a:spLocks/>
            </p:cNvSpPr>
            <p:nvPr/>
          </p:nvSpPr>
          <p:spPr bwMode="auto">
            <a:xfrm>
              <a:off x="5070484" y="3001982"/>
              <a:ext cx="177800" cy="166689"/>
            </a:xfrm>
            <a:custGeom>
              <a:avLst/>
              <a:gdLst>
                <a:gd name="T0" fmla="*/ 0 w 112"/>
                <a:gd name="T1" fmla="*/ 80 h 105"/>
                <a:gd name="T2" fmla="*/ 112 w 112"/>
                <a:gd name="T3" fmla="*/ 105 h 105"/>
                <a:gd name="T4" fmla="*/ 67 w 112"/>
                <a:gd name="T5" fmla="*/ 0 h 105"/>
                <a:gd name="T6" fmla="*/ 0 w 112"/>
                <a:gd name="T7" fmla="*/ 80 h 10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"/>
                <a:gd name="T13" fmla="*/ 0 h 105"/>
                <a:gd name="T14" fmla="*/ 112 w 112"/>
                <a:gd name="T15" fmla="*/ 105 h 10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" h="105">
                  <a:moveTo>
                    <a:pt x="0" y="80"/>
                  </a:moveTo>
                  <a:lnTo>
                    <a:pt x="112" y="105"/>
                  </a:lnTo>
                  <a:lnTo>
                    <a:pt x="67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7369189" y="3129013"/>
            <a:ext cx="1074740" cy="344493"/>
            <a:chOff x="7369189" y="2824213"/>
            <a:chExt cx="1074740" cy="344493"/>
          </a:xfrm>
        </p:grpSpPr>
        <p:sp>
          <p:nvSpPr>
            <p:cNvPr id="211" name="Freeform 206"/>
            <p:cNvSpPr>
              <a:spLocks/>
            </p:cNvSpPr>
            <p:nvPr/>
          </p:nvSpPr>
          <p:spPr bwMode="auto">
            <a:xfrm>
              <a:off x="7369189" y="3129018"/>
              <a:ext cx="71438" cy="39688"/>
            </a:xfrm>
            <a:custGeom>
              <a:avLst/>
              <a:gdLst>
                <a:gd name="T0" fmla="*/ 4 w 45"/>
                <a:gd name="T1" fmla="*/ 15 h 25"/>
                <a:gd name="T2" fmla="*/ 0 w 45"/>
                <a:gd name="T3" fmla="*/ 19 h 25"/>
                <a:gd name="T4" fmla="*/ 0 w 45"/>
                <a:gd name="T5" fmla="*/ 19 h 25"/>
                <a:gd name="T6" fmla="*/ 4 w 45"/>
                <a:gd name="T7" fmla="*/ 22 h 25"/>
                <a:gd name="T8" fmla="*/ 7 w 45"/>
                <a:gd name="T9" fmla="*/ 25 h 25"/>
                <a:gd name="T10" fmla="*/ 42 w 45"/>
                <a:gd name="T11" fmla="*/ 9 h 25"/>
                <a:gd name="T12" fmla="*/ 45 w 45"/>
                <a:gd name="T13" fmla="*/ 6 h 25"/>
                <a:gd name="T14" fmla="*/ 45 w 45"/>
                <a:gd name="T15" fmla="*/ 3 h 25"/>
                <a:gd name="T16" fmla="*/ 42 w 45"/>
                <a:gd name="T17" fmla="*/ 0 h 25"/>
                <a:gd name="T18" fmla="*/ 39 w 45"/>
                <a:gd name="T19" fmla="*/ 0 h 25"/>
                <a:gd name="T20" fmla="*/ 4 w 45"/>
                <a:gd name="T21" fmla="*/ 15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5"/>
                <a:gd name="T35" fmla="*/ 45 w 45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5">
                  <a:moveTo>
                    <a:pt x="4" y="15"/>
                  </a:moveTo>
                  <a:lnTo>
                    <a:pt x="0" y="19"/>
                  </a:lnTo>
                  <a:lnTo>
                    <a:pt x="4" y="22"/>
                  </a:lnTo>
                  <a:lnTo>
                    <a:pt x="7" y="25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" name="Freeform 207"/>
            <p:cNvSpPr>
              <a:spLocks/>
            </p:cNvSpPr>
            <p:nvPr/>
          </p:nvSpPr>
          <p:spPr bwMode="auto">
            <a:xfrm>
              <a:off x="7466027" y="3082980"/>
              <a:ext cx="71438" cy="39688"/>
            </a:xfrm>
            <a:custGeom>
              <a:avLst/>
              <a:gdLst>
                <a:gd name="T0" fmla="*/ 3 w 45"/>
                <a:gd name="T1" fmla="*/ 16 h 25"/>
                <a:gd name="T2" fmla="*/ 0 w 45"/>
                <a:gd name="T3" fmla="*/ 19 h 25"/>
                <a:gd name="T4" fmla="*/ 0 w 45"/>
                <a:gd name="T5" fmla="*/ 22 h 25"/>
                <a:gd name="T6" fmla="*/ 3 w 45"/>
                <a:gd name="T7" fmla="*/ 25 h 25"/>
                <a:gd name="T8" fmla="*/ 6 w 45"/>
                <a:gd name="T9" fmla="*/ 25 h 25"/>
                <a:gd name="T10" fmla="*/ 42 w 45"/>
                <a:gd name="T11" fmla="*/ 9 h 25"/>
                <a:gd name="T12" fmla="*/ 45 w 45"/>
                <a:gd name="T13" fmla="*/ 6 h 25"/>
                <a:gd name="T14" fmla="*/ 45 w 45"/>
                <a:gd name="T15" fmla="*/ 3 h 25"/>
                <a:gd name="T16" fmla="*/ 42 w 45"/>
                <a:gd name="T17" fmla="*/ 0 h 25"/>
                <a:gd name="T18" fmla="*/ 38 w 45"/>
                <a:gd name="T19" fmla="*/ 0 h 25"/>
                <a:gd name="T20" fmla="*/ 3 w 45"/>
                <a:gd name="T21" fmla="*/ 16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5"/>
                <a:gd name="T35" fmla="*/ 45 w 45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5">
                  <a:moveTo>
                    <a:pt x="3" y="16"/>
                  </a:moveTo>
                  <a:lnTo>
                    <a:pt x="0" y="19"/>
                  </a:lnTo>
                  <a:lnTo>
                    <a:pt x="0" y="22"/>
                  </a:lnTo>
                  <a:lnTo>
                    <a:pt x="3" y="25"/>
                  </a:lnTo>
                  <a:lnTo>
                    <a:pt x="6" y="25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" name="Freeform 208"/>
            <p:cNvSpPr>
              <a:spLocks/>
            </p:cNvSpPr>
            <p:nvPr/>
          </p:nvSpPr>
          <p:spPr bwMode="auto">
            <a:xfrm>
              <a:off x="7562864" y="3041704"/>
              <a:ext cx="69850" cy="41276"/>
            </a:xfrm>
            <a:custGeom>
              <a:avLst/>
              <a:gdLst>
                <a:gd name="T0" fmla="*/ 3 w 44"/>
                <a:gd name="T1" fmla="*/ 16 h 26"/>
                <a:gd name="T2" fmla="*/ 0 w 44"/>
                <a:gd name="T3" fmla="*/ 19 h 26"/>
                <a:gd name="T4" fmla="*/ 0 w 44"/>
                <a:gd name="T5" fmla="*/ 23 h 26"/>
                <a:gd name="T6" fmla="*/ 3 w 44"/>
                <a:gd name="T7" fmla="*/ 26 h 26"/>
                <a:gd name="T8" fmla="*/ 6 w 44"/>
                <a:gd name="T9" fmla="*/ 26 h 26"/>
                <a:gd name="T10" fmla="*/ 22 w 44"/>
                <a:gd name="T11" fmla="*/ 19 h 26"/>
                <a:gd name="T12" fmla="*/ 41 w 44"/>
                <a:gd name="T13" fmla="*/ 10 h 26"/>
                <a:gd name="T14" fmla="*/ 44 w 44"/>
                <a:gd name="T15" fmla="*/ 7 h 26"/>
                <a:gd name="T16" fmla="*/ 44 w 44"/>
                <a:gd name="T17" fmla="*/ 4 h 26"/>
                <a:gd name="T18" fmla="*/ 41 w 44"/>
                <a:gd name="T19" fmla="*/ 0 h 26"/>
                <a:gd name="T20" fmla="*/ 38 w 44"/>
                <a:gd name="T21" fmla="*/ 0 h 26"/>
                <a:gd name="T22" fmla="*/ 19 w 44"/>
                <a:gd name="T23" fmla="*/ 10 h 26"/>
                <a:gd name="T24" fmla="*/ 3 w 44"/>
                <a:gd name="T25" fmla="*/ 16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26"/>
                <a:gd name="T41" fmla="*/ 44 w 44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26">
                  <a:moveTo>
                    <a:pt x="3" y="16"/>
                  </a:moveTo>
                  <a:lnTo>
                    <a:pt x="0" y="19"/>
                  </a:lnTo>
                  <a:lnTo>
                    <a:pt x="0" y="23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22" y="19"/>
                  </a:lnTo>
                  <a:lnTo>
                    <a:pt x="41" y="10"/>
                  </a:lnTo>
                  <a:lnTo>
                    <a:pt x="44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19" y="10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" name="Freeform 209"/>
            <p:cNvSpPr>
              <a:spLocks/>
            </p:cNvSpPr>
            <p:nvPr/>
          </p:nvSpPr>
          <p:spPr bwMode="auto">
            <a:xfrm>
              <a:off x="7658115" y="3002016"/>
              <a:ext cx="71438" cy="39688"/>
            </a:xfrm>
            <a:custGeom>
              <a:avLst/>
              <a:gdLst>
                <a:gd name="T0" fmla="*/ 3 w 45"/>
                <a:gd name="T1" fmla="*/ 16 h 25"/>
                <a:gd name="T2" fmla="*/ 0 w 45"/>
                <a:gd name="T3" fmla="*/ 19 h 25"/>
                <a:gd name="T4" fmla="*/ 0 w 45"/>
                <a:gd name="T5" fmla="*/ 22 h 25"/>
                <a:gd name="T6" fmla="*/ 3 w 45"/>
                <a:gd name="T7" fmla="*/ 25 h 25"/>
                <a:gd name="T8" fmla="*/ 7 w 45"/>
                <a:gd name="T9" fmla="*/ 25 h 25"/>
                <a:gd name="T10" fmla="*/ 26 w 45"/>
                <a:gd name="T11" fmla="*/ 16 h 25"/>
                <a:gd name="T12" fmla="*/ 42 w 45"/>
                <a:gd name="T13" fmla="*/ 9 h 25"/>
                <a:gd name="T14" fmla="*/ 45 w 45"/>
                <a:gd name="T15" fmla="*/ 6 h 25"/>
                <a:gd name="T16" fmla="*/ 45 w 45"/>
                <a:gd name="T17" fmla="*/ 3 h 25"/>
                <a:gd name="T18" fmla="*/ 42 w 45"/>
                <a:gd name="T19" fmla="*/ 0 h 25"/>
                <a:gd name="T20" fmla="*/ 39 w 45"/>
                <a:gd name="T21" fmla="*/ 0 h 25"/>
                <a:gd name="T22" fmla="*/ 23 w 45"/>
                <a:gd name="T23" fmla="*/ 6 h 25"/>
                <a:gd name="T24" fmla="*/ 3 w 45"/>
                <a:gd name="T25" fmla="*/ 16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5"/>
                <a:gd name="T41" fmla="*/ 45 w 45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5">
                  <a:moveTo>
                    <a:pt x="3" y="16"/>
                  </a:moveTo>
                  <a:lnTo>
                    <a:pt x="0" y="19"/>
                  </a:lnTo>
                  <a:lnTo>
                    <a:pt x="0" y="22"/>
                  </a:lnTo>
                  <a:lnTo>
                    <a:pt x="3" y="25"/>
                  </a:lnTo>
                  <a:lnTo>
                    <a:pt x="7" y="25"/>
                  </a:lnTo>
                  <a:lnTo>
                    <a:pt x="26" y="16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23" y="6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" name="Freeform 210"/>
            <p:cNvSpPr>
              <a:spLocks/>
            </p:cNvSpPr>
            <p:nvPr/>
          </p:nvSpPr>
          <p:spPr bwMode="auto">
            <a:xfrm>
              <a:off x="7759715" y="2960740"/>
              <a:ext cx="71438" cy="41276"/>
            </a:xfrm>
            <a:custGeom>
              <a:avLst/>
              <a:gdLst>
                <a:gd name="T0" fmla="*/ 3 w 45"/>
                <a:gd name="T1" fmla="*/ 16 h 26"/>
                <a:gd name="T2" fmla="*/ 0 w 45"/>
                <a:gd name="T3" fmla="*/ 19 h 26"/>
                <a:gd name="T4" fmla="*/ 0 w 45"/>
                <a:gd name="T5" fmla="*/ 23 h 26"/>
                <a:gd name="T6" fmla="*/ 3 w 45"/>
                <a:gd name="T7" fmla="*/ 26 h 26"/>
                <a:gd name="T8" fmla="*/ 6 w 45"/>
                <a:gd name="T9" fmla="*/ 26 h 26"/>
                <a:gd name="T10" fmla="*/ 26 w 45"/>
                <a:gd name="T11" fmla="*/ 16 h 26"/>
                <a:gd name="T12" fmla="*/ 42 w 45"/>
                <a:gd name="T13" fmla="*/ 10 h 26"/>
                <a:gd name="T14" fmla="*/ 45 w 45"/>
                <a:gd name="T15" fmla="*/ 7 h 26"/>
                <a:gd name="T16" fmla="*/ 45 w 45"/>
                <a:gd name="T17" fmla="*/ 3 h 26"/>
                <a:gd name="T18" fmla="*/ 42 w 45"/>
                <a:gd name="T19" fmla="*/ 0 h 26"/>
                <a:gd name="T20" fmla="*/ 38 w 45"/>
                <a:gd name="T21" fmla="*/ 0 h 26"/>
                <a:gd name="T22" fmla="*/ 22 w 45"/>
                <a:gd name="T23" fmla="*/ 7 h 26"/>
                <a:gd name="T24" fmla="*/ 3 w 45"/>
                <a:gd name="T25" fmla="*/ 16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6"/>
                <a:gd name="T41" fmla="*/ 45 w 45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6">
                  <a:moveTo>
                    <a:pt x="3" y="16"/>
                  </a:moveTo>
                  <a:lnTo>
                    <a:pt x="0" y="19"/>
                  </a:lnTo>
                  <a:lnTo>
                    <a:pt x="0" y="23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26" y="16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2" y="7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" name="Freeform 211"/>
            <p:cNvSpPr>
              <a:spLocks/>
            </p:cNvSpPr>
            <p:nvPr/>
          </p:nvSpPr>
          <p:spPr bwMode="auto">
            <a:xfrm>
              <a:off x="7856553" y="2921052"/>
              <a:ext cx="69850" cy="39688"/>
            </a:xfrm>
            <a:custGeom>
              <a:avLst/>
              <a:gdLst>
                <a:gd name="T0" fmla="*/ 3 w 44"/>
                <a:gd name="T1" fmla="*/ 16 h 25"/>
                <a:gd name="T2" fmla="*/ 0 w 44"/>
                <a:gd name="T3" fmla="*/ 19 h 25"/>
                <a:gd name="T4" fmla="*/ 0 w 44"/>
                <a:gd name="T5" fmla="*/ 22 h 25"/>
                <a:gd name="T6" fmla="*/ 3 w 44"/>
                <a:gd name="T7" fmla="*/ 25 h 25"/>
                <a:gd name="T8" fmla="*/ 6 w 44"/>
                <a:gd name="T9" fmla="*/ 25 h 25"/>
                <a:gd name="T10" fmla="*/ 25 w 44"/>
                <a:gd name="T11" fmla="*/ 16 h 25"/>
                <a:gd name="T12" fmla="*/ 41 w 44"/>
                <a:gd name="T13" fmla="*/ 9 h 25"/>
                <a:gd name="T14" fmla="*/ 44 w 44"/>
                <a:gd name="T15" fmla="*/ 6 h 25"/>
                <a:gd name="T16" fmla="*/ 44 w 44"/>
                <a:gd name="T17" fmla="*/ 3 h 25"/>
                <a:gd name="T18" fmla="*/ 41 w 44"/>
                <a:gd name="T19" fmla="*/ 0 h 25"/>
                <a:gd name="T20" fmla="*/ 38 w 44"/>
                <a:gd name="T21" fmla="*/ 0 h 25"/>
                <a:gd name="T22" fmla="*/ 22 w 44"/>
                <a:gd name="T23" fmla="*/ 6 h 25"/>
                <a:gd name="T24" fmla="*/ 3 w 44"/>
                <a:gd name="T25" fmla="*/ 16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25"/>
                <a:gd name="T41" fmla="*/ 44 w 44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25">
                  <a:moveTo>
                    <a:pt x="3" y="16"/>
                  </a:moveTo>
                  <a:lnTo>
                    <a:pt x="0" y="19"/>
                  </a:lnTo>
                  <a:lnTo>
                    <a:pt x="0" y="22"/>
                  </a:lnTo>
                  <a:lnTo>
                    <a:pt x="3" y="25"/>
                  </a:lnTo>
                  <a:lnTo>
                    <a:pt x="6" y="25"/>
                  </a:lnTo>
                  <a:lnTo>
                    <a:pt x="25" y="16"/>
                  </a:lnTo>
                  <a:lnTo>
                    <a:pt x="41" y="9"/>
                  </a:lnTo>
                  <a:lnTo>
                    <a:pt x="44" y="6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22" y="6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" name="Freeform 212"/>
            <p:cNvSpPr>
              <a:spLocks/>
            </p:cNvSpPr>
            <p:nvPr/>
          </p:nvSpPr>
          <p:spPr bwMode="auto">
            <a:xfrm>
              <a:off x="7956565" y="2884539"/>
              <a:ext cx="71438" cy="36513"/>
            </a:xfrm>
            <a:custGeom>
              <a:avLst/>
              <a:gdLst>
                <a:gd name="T0" fmla="*/ 4 w 45"/>
                <a:gd name="T1" fmla="*/ 13 h 23"/>
                <a:gd name="T2" fmla="*/ 0 w 45"/>
                <a:gd name="T3" fmla="*/ 16 h 23"/>
                <a:gd name="T4" fmla="*/ 0 w 45"/>
                <a:gd name="T5" fmla="*/ 20 h 23"/>
                <a:gd name="T6" fmla="*/ 4 w 45"/>
                <a:gd name="T7" fmla="*/ 23 h 23"/>
                <a:gd name="T8" fmla="*/ 7 w 45"/>
                <a:gd name="T9" fmla="*/ 23 h 23"/>
                <a:gd name="T10" fmla="*/ 16 w 45"/>
                <a:gd name="T11" fmla="*/ 20 h 23"/>
                <a:gd name="T12" fmla="*/ 42 w 45"/>
                <a:gd name="T13" fmla="*/ 10 h 23"/>
                <a:gd name="T14" fmla="*/ 45 w 45"/>
                <a:gd name="T15" fmla="*/ 7 h 23"/>
                <a:gd name="T16" fmla="*/ 45 w 45"/>
                <a:gd name="T17" fmla="*/ 4 h 23"/>
                <a:gd name="T18" fmla="*/ 42 w 45"/>
                <a:gd name="T19" fmla="*/ 0 h 23"/>
                <a:gd name="T20" fmla="*/ 39 w 45"/>
                <a:gd name="T21" fmla="*/ 0 h 23"/>
                <a:gd name="T22" fmla="*/ 13 w 45"/>
                <a:gd name="T23" fmla="*/ 10 h 23"/>
                <a:gd name="T24" fmla="*/ 4 w 45"/>
                <a:gd name="T25" fmla="*/ 13 h 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3"/>
                <a:gd name="T41" fmla="*/ 45 w 45"/>
                <a:gd name="T42" fmla="*/ 23 h 2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3">
                  <a:moveTo>
                    <a:pt x="4" y="13"/>
                  </a:moveTo>
                  <a:lnTo>
                    <a:pt x="0" y="16"/>
                  </a:lnTo>
                  <a:lnTo>
                    <a:pt x="0" y="20"/>
                  </a:lnTo>
                  <a:lnTo>
                    <a:pt x="4" y="23"/>
                  </a:lnTo>
                  <a:lnTo>
                    <a:pt x="7" y="23"/>
                  </a:lnTo>
                  <a:lnTo>
                    <a:pt x="16" y="20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13" y="10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" name="Freeform 213"/>
            <p:cNvSpPr>
              <a:spLocks/>
            </p:cNvSpPr>
            <p:nvPr/>
          </p:nvSpPr>
          <p:spPr bwMode="auto">
            <a:xfrm>
              <a:off x="8058166" y="2849613"/>
              <a:ext cx="71438" cy="34926"/>
            </a:xfrm>
            <a:custGeom>
              <a:avLst/>
              <a:gdLst>
                <a:gd name="T0" fmla="*/ 3 w 45"/>
                <a:gd name="T1" fmla="*/ 13 h 22"/>
                <a:gd name="T2" fmla="*/ 0 w 45"/>
                <a:gd name="T3" fmla="*/ 16 h 22"/>
                <a:gd name="T4" fmla="*/ 0 w 45"/>
                <a:gd name="T5" fmla="*/ 19 h 22"/>
                <a:gd name="T6" fmla="*/ 3 w 45"/>
                <a:gd name="T7" fmla="*/ 22 h 22"/>
                <a:gd name="T8" fmla="*/ 7 w 45"/>
                <a:gd name="T9" fmla="*/ 22 h 22"/>
                <a:gd name="T10" fmla="*/ 42 w 45"/>
                <a:gd name="T11" fmla="*/ 10 h 22"/>
                <a:gd name="T12" fmla="*/ 45 w 45"/>
                <a:gd name="T13" fmla="*/ 7 h 22"/>
                <a:gd name="T14" fmla="*/ 45 w 45"/>
                <a:gd name="T15" fmla="*/ 3 h 22"/>
                <a:gd name="T16" fmla="*/ 42 w 45"/>
                <a:gd name="T17" fmla="*/ 0 h 22"/>
                <a:gd name="T18" fmla="*/ 39 w 45"/>
                <a:gd name="T19" fmla="*/ 0 h 22"/>
                <a:gd name="T20" fmla="*/ 3 w 45"/>
                <a:gd name="T21" fmla="*/ 13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3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" name="Freeform 214"/>
            <p:cNvSpPr>
              <a:spLocks/>
            </p:cNvSpPr>
            <p:nvPr/>
          </p:nvSpPr>
          <p:spPr bwMode="auto">
            <a:xfrm>
              <a:off x="8159766" y="2828976"/>
              <a:ext cx="71438" cy="25400"/>
            </a:xfrm>
            <a:custGeom>
              <a:avLst/>
              <a:gdLst>
                <a:gd name="T0" fmla="*/ 3 w 45"/>
                <a:gd name="T1" fmla="*/ 7 h 16"/>
                <a:gd name="T2" fmla="*/ 0 w 45"/>
                <a:gd name="T3" fmla="*/ 10 h 16"/>
                <a:gd name="T4" fmla="*/ 0 w 45"/>
                <a:gd name="T5" fmla="*/ 13 h 16"/>
                <a:gd name="T6" fmla="*/ 3 w 45"/>
                <a:gd name="T7" fmla="*/ 16 h 16"/>
                <a:gd name="T8" fmla="*/ 6 w 45"/>
                <a:gd name="T9" fmla="*/ 16 h 16"/>
                <a:gd name="T10" fmla="*/ 26 w 45"/>
                <a:gd name="T11" fmla="*/ 13 h 16"/>
                <a:gd name="T12" fmla="*/ 42 w 45"/>
                <a:gd name="T13" fmla="*/ 10 h 16"/>
                <a:gd name="T14" fmla="*/ 45 w 45"/>
                <a:gd name="T15" fmla="*/ 7 h 16"/>
                <a:gd name="T16" fmla="*/ 45 w 45"/>
                <a:gd name="T17" fmla="*/ 4 h 16"/>
                <a:gd name="T18" fmla="*/ 42 w 45"/>
                <a:gd name="T19" fmla="*/ 0 h 16"/>
                <a:gd name="T20" fmla="*/ 38 w 45"/>
                <a:gd name="T21" fmla="*/ 0 h 16"/>
                <a:gd name="T22" fmla="*/ 22 w 45"/>
                <a:gd name="T23" fmla="*/ 4 h 16"/>
                <a:gd name="T24" fmla="*/ 3 w 45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16"/>
                <a:gd name="T41" fmla="*/ 45 w 45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26" y="13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22" y="4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" name="Freeform 215"/>
            <p:cNvSpPr>
              <a:spLocks/>
            </p:cNvSpPr>
            <p:nvPr/>
          </p:nvSpPr>
          <p:spPr bwMode="auto">
            <a:xfrm>
              <a:off x="8261366" y="2824213"/>
              <a:ext cx="76200" cy="20638"/>
            </a:xfrm>
            <a:custGeom>
              <a:avLst/>
              <a:gdLst>
                <a:gd name="T0" fmla="*/ 3 w 48"/>
                <a:gd name="T1" fmla="*/ 0 h 13"/>
                <a:gd name="T2" fmla="*/ 0 w 48"/>
                <a:gd name="T3" fmla="*/ 3 h 13"/>
                <a:gd name="T4" fmla="*/ 0 w 48"/>
                <a:gd name="T5" fmla="*/ 7 h 13"/>
                <a:gd name="T6" fmla="*/ 3 w 48"/>
                <a:gd name="T7" fmla="*/ 10 h 13"/>
                <a:gd name="T8" fmla="*/ 6 w 48"/>
                <a:gd name="T9" fmla="*/ 10 h 13"/>
                <a:gd name="T10" fmla="*/ 22 w 48"/>
                <a:gd name="T11" fmla="*/ 10 h 13"/>
                <a:gd name="T12" fmla="*/ 22 w 48"/>
                <a:gd name="T13" fmla="*/ 7 h 13"/>
                <a:gd name="T14" fmla="*/ 19 w 48"/>
                <a:gd name="T15" fmla="*/ 10 h 13"/>
                <a:gd name="T16" fmla="*/ 41 w 48"/>
                <a:gd name="T17" fmla="*/ 13 h 13"/>
                <a:gd name="T18" fmla="*/ 45 w 48"/>
                <a:gd name="T19" fmla="*/ 13 h 13"/>
                <a:gd name="T20" fmla="*/ 48 w 48"/>
                <a:gd name="T21" fmla="*/ 10 h 13"/>
                <a:gd name="T22" fmla="*/ 48 w 48"/>
                <a:gd name="T23" fmla="*/ 7 h 13"/>
                <a:gd name="T24" fmla="*/ 45 w 48"/>
                <a:gd name="T25" fmla="*/ 3 h 13"/>
                <a:gd name="T26" fmla="*/ 22 w 48"/>
                <a:gd name="T27" fmla="*/ 0 h 13"/>
                <a:gd name="T28" fmla="*/ 19 w 48"/>
                <a:gd name="T29" fmla="*/ 0 h 13"/>
                <a:gd name="T30" fmla="*/ 3 w 48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8"/>
                <a:gd name="T49" fmla="*/ 0 h 13"/>
                <a:gd name="T50" fmla="*/ 48 w 48"/>
                <a:gd name="T51" fmla="*/ 13 h 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8" h="13">
                  <a:moveTo>
                    <a:pt x="3" y="0"/>
                  </a:move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22" y="10"/>
                  </a:lnTo>
                  <a:lnTo>
                    <a:pt x="22" y="7"/>
                  </a:lnTo>
                  <a:lnTo>
                    <a:pt x="19" y="10"/>
                  </a:lnTo>
                  <a:lnTo>
                    <a:pt x="41" y="13"/>
                  </a:lnTo>
                  <a:lnTo>
                    <a:pt x="45" y="13"/>
                  </a:lnTo>
                  <a:lnTo>
                    <a:pt x="48" y="10"/>
                  </a:lnTo>
                  <a:lnTo>
                    <a:pt x="48" y="7"/>
                  </a:lnTo>
                  <a:lnTo>
                    <a:pt x="45" y="3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" name="Freeform 216"/>
            <p:cNvSpPr>
              <a:spLocks/>
            </p:cNvSpPr>
            <p:nvPr/>
          </p:nvSpPr>
          <p:spPr bwMode="auto">
            <a:xfrm>
              <a:off x="8367729" y="2835326"/>
              <a:ext cx="76200" cy="25400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3 h 16"/>
                <a:gd name="T6" fmla="*/ 0 w 48"/>
                <a:gd name="T7" fmla="*/ 6 h 16"/>
                <a:gd name="T8" fmla="*/ 3 w 48"/>
                <a:gd name="T9" fmla="*/ 9 h 16"/>
                <a:gd name="T10" fmla="*/ 16 w 48"/>
                <a:gd name="T11" fmla="*/ 12 h 16"/>
                <a:gd name="T12" fmla="*/ 41 w 48"/>
                <a:gd name="T13" fmla="*/ 16 h 16"/>
                <a:gd name="T14" fmla="*/ 45 w 48"/>
                <a:gd name="T15" fmla="*/ 16 h 16"/>
                <a:gd name="T16" fmla="*/ 48 w 48"/>
                <a:gd name="T17" fmla="*/ 12 h 16"/>
                <a:gd name="T18" fmla="*/ 48 w 48"/>
                <a:gd name="T19" fmla="*/ 9 h 16"/>
                <a:gd name="T20" fmla="*/ 45 w 48"/>
                <a:gd name="T21" fmla="*/ 6 h 16"/>
                <a:gd name="T22" fmla="*/ 19 w 48"/>
                <a:gd name="T23" fmla="*/ 3 h 16"/>
                <a:gd name="T24" fmla="*/ 6 w 48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6"/>
                <a:gd name="T41" fmla="*/ 48 w 48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16" y="12"/>
                  </a:lnTo>
                  <a:lnTo>
                    <a:pt x="41" y="16"/>
                  </a:lnTo>
                  <a:lnTo>
                    <a:pt x="45" y="16"/>
                  </a:lnTo>
                  <a:lnTo>
                    <a:pt x="48" y="12"/>
                  </a:lnTo>
                  <a:lnTo>
                    <a:pt x="48" y="9"/>
                  </a:lnTo>
                  <a:lnTo>
                    <a:pt x="45" y="6"/>
                  </a:lnTo>
                  <a:lnTo>
                    <a:pt x="19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5867392" y="3757651"/>
            <a:ext cx="2727321" cy="433392"/>
            <a:chOff x="5867392" y="3452851"/>
            <a:chExt cx="2727321" cy="433392"/>
          </a:xfrm>
        </p:grpSpPr>
        <p:sp>
          <p:nvSpPr>
            <p:cNvPr id="223" name="Freeform 218"/>
            <p:cNvSpPr>
              <a:spLocks/>
            </p:cNvSpPr>
            <p:nvPr/>
          </p:nvSpPr>
          <p:spPr bwMode="auto">
            <a:xfrm>
              <a:off x="5867392" y="3859333"/>
              <a:ext cx="63922" cy="26910"/>
            </a:xfrm>
            <a:custGeom>
              <a:avLst/>
              <a:gdLst>
                <a:gd name="T0" fmla="*/ 3 w 45"/>
                <a:gd name="T1" fmla="*/ 9 h 19"/>
                <a:gd name="T2" fmla="*/ 0 w 45"/>
                <a:gd name="T3" fmla="*/ 12 h 19"/>
                <a:gd name="T4" fmla="*/ 0 w 45"/>
                <a:gd name="T5" fmla="*/ 12 h 19"/>
                <a:gd name="T6" fmla="*/ 3 w 45"/>
                <a:gd name="T7" fmla="*/ 16 h 19"/>
                <a:gd name="T8" fmla="*/ 6 w 45"/>
                <a:gd name="T9" fmla="*/ 19 h 19"/>
                <a:gd name="T10" fmla="*/ 42 w 45"/>
                <a:gd name="T11" fmla="*/ 9 h 19"/>
                <a:gd name="T12" fmla="*/ 45 w 45"/>
                <a:gd name="T13" fmla="*/ 6 h 19"/>
                <a:gd name="T14" fmla="*/ 45 w 45"/>
                <a:gd name="T15" fmla="*/ 3 h 19"/>
                <a:gd name="T16" fmla="*/ 42 w 45"/>
                <a:gd name="T17" fmla="*/ 0 h 19"/>
                <a:gd name="T18" fmla="*/ 38 w 45"/>
                <a:gd name="T19" fmla="*/ 0 h 19"/>
                <a:gd name="T20" fmla="*/ 3 w 45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3" y="9"/>
                  </a:moveTo>
                  <a:lnTo>
                    <a:pt x="0" y="12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" name="Freeform 219"/>
            <p:cNvSpPr>
              <a:spLocks/>
            </p:cNvSpPr>
            <p:nvPr/>
          </p:nvSpPr>
          <p:spPr bwMode="auto">
            <a:xfrm>
              <a:off x="5958303" y="3836672"/>
              <a:ext cx="68183" cy="26910"/>
            </a:xfrm>
            <a:custGeom>
              <a:avLst/>
              <a:gdLst>
                <a:gd name="T0" fmla="*/ 3 w 48"/>
                <a:gd name="T1" fmla="*/ 9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5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1 w 48"/>
                <a:gd name="T19" fmla="*/ 0 h 19"/>
                <a:gd name="T20" fmla="*/ 3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9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" name="Freeform 220"/>
            <p:cNvSpPr>
              <a:spLocks/>
            </p:cNvSpPr>
            <p:nvPr/>
          </p:nvSpPr>
          <p:spPr bwMode="auto">
            <a:xfrm>
              <a:off x="6049213" y="3814011"/>
              <a:ext cx="68183" cy="26910"/>
            </a:xfrm>
            <a:custGeom>
              <a:avLst/>
              <a:gdLst>
                <a:gd name="T0" fmla="*/ 3 w 48"/>
                <a:gd name="T1" fmla="*/ 9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4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4 w 48"/>
                <a:gd name="T17" fmla="*/ 0 h 19"/>
                <a:gd name="T18" fmla="*/ 41 w 48"/>
                <a:gd name="T19" fmla="*/ 0 h 19"/>
                <a:gd name="T20" fmla="*/ 3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9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4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" name="Freeform 221"/>
            <p:cNvSpPr>
              <a:spLocks/>
            </p:cNvSpPr>
            <p:nvPr/>
          </p:nvSpPr>
          <p:spPr bwMode="auto">
            <a:xfrm>
              <a:off x="6144386" y="3791350"/>
              <a:ext cx="62501" cy="26910"/>
            </a:xfrm>
            <a:custGeom>
              <a:avLst/>
              <a:gdLst>
                <a:gd name="T0" fmla="*/ 3 w 44"/>
                <a:gd name="T1" fmla="*/ 9 h 19"/>
                <a:gd name="T2" fmla="*/ 0 w 44"/>
                <a:gd name="T3" fmla="*/ 13 h 19"/>
                <a:gd name="T4" fmla="*/ 0 w 44"/>
                <a:gd name="T5" fmla="*/ 16 h 19"/>
                <a:gd name="T6" fmla="*/ 3 w 44"/>
                <a:gd name="T7" fmla="*/ 19 h 19"/>
                <a:gd name="T8" fmla="*/ 6 w 44"/>
                <a:gd name="T9" fmla="*/ 19 h 19"/>
                <a:gd name="T10" fmla="*/ 6 w 44"/>
                <a:gd name="T11" fmla="*/ 19 h 19"/>
                <a:gd name="T12" fmla="*/ 41 w 44"/>
                <a:gd name="T13" fmla="*/ 9 h 19"/>
                <a:gd name="T14" fmla="*/ 44 w 44"/>
                <a:gd name="T15" fmla="*/ 6 h 19"/>
                <a:gd name="T16" fmla="*/ 44 w 44"/>
                <a:gd name="T17" fmla="*/ 3 h 19"/>
                <a:gd name="T18" fmla="*/ 41 w 44"/>
                <a:gd name="T19" fmla="*/ 0 h 19"/>
                <a:gd name="T20" fmla="*/ 38 w 44"/>
                <a:gd name="T21" fmla="*/ 0 h 19"/>
                <a:gd name="T22" fmla="*/ 3 w 44"/>
                <a:gd name="T23" fmla="*/ 9 h 1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"/>
                <a:gd name="T37" fmla="*/ 0 h 19"/>
                <a:gd name="T38" fmla="*/ 44 w 44"/>
                <a:gd name="T39" fmla="*/ 19 h 1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" h="19">
                  <a:moveTo>
                    <a:pt x="3" y="9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1" y="9"/>
                  </a:lnTo>
                  <a:lnTo>
                    <a:pt x="44" y="6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" name="Freeform 222"/>
            <p:cNvSpPr>
              <a:spLocks/>
            </p:cNvSpPr>
            <p:nvPr/>
          </p:nvSpPr>
          <p:spPr bwMode="auto">
            <a:xfrm>
              <a:off x="6233876" y="3768689"/>
              <a:ext cx="68183" cy="26910"/>
            </a:xfrm>
            <a:custGeom>
              <a:avLst/>
              <a:gdLst>
                <a:gd name="T0" fmla="*/ 4 w 48"/>
                <a:gd name="T1" fmla="*/ 9 h 19"/>
                <a:gd name="T2" fmla="*/ 0 w 48"/>
                <a:gd name="T3" fmla="*/ 13 h 19"/>
                <a:gd name="T4" fmla="*/ 0 w 48"/>
                <a:gd name="T5" fmla="*/ 16 h 19"/>
                <a:gd name="T6" fmla="*/ 4 w 48"/>
                <a:gd name="T7" fmla="*/ 19 h 19"/>
                <a:gd name="T8" fmla="*/ 7 w 48"/>
                <a:gd name="T9" fmla="*/ 19 h 19"/>
                <a:gd name="T10" fmla="*/ 45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4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4" y="9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" name="Freeform 223"/>
            <p:cNvSpPr>
              <a:spLocks/>
            </p:cNvSpPr>
            <p:nvPr/>
          </p:nvSpPr>
          <p:spPr bwMode="auto">
            <a:xfrm>
              <a:off x="6329048" y="3746028"/>
              <a:ext cx="63922" cy="26910"/>
            </a:xfrm>
            <a:custGeom>
              <a:avLst/>
              <a:gdLst>
                <a:gd name="T0" fmla="*/ 4 w 45"/>
                <a:gd name="T1" fmla="*/ 10 h 19"/>
                <a:gd name="T2" fmla="*/ 0 w 45"/>
                <a:gd name="T3" fmla="*/ 13 h 19"/>
                <a:gd name="T4" fmla="*/ 0 w 45"/>
                <a:gd name="T5" fmla="*/ 16 h 19"/>
                <a:gd name="T6" fmla="*/ 4 w 45"/>
                <a:gd name="T7" fmla="*/ 19 h 19"/>
                <a:gd name="T8" fmla="*/ 7 w 45"/>
                <a:gd name="T9" fmla="*/ 19 h 19"/>
                <a:gd name="T10" fmla="*/ 42 w 45"/>
                <a:gd name="T11" fmla="*/ 10 h 19"/>
                <a:gd name="T12" fmla="*/ 45 w 45"/>
                <a:gd name="T13" fmla="*/ 6 h 19"/>
                <a:gd name="T14" fmla="*/ 45 w 45"/>
                <a:gd name="T15" fmla="*/ 3 h 19"/>
                <a:gd name="T16" fmla="*/ 42 w 45"/>
                <a:gd name="T17" fmla="*/ 0 h 19"/>
                <a:gd name="T18" fmla="*/ 39 w 45"/>
                <a:gd name="T19" fmla="*/ 0 h 19"/>
                <a:gd name="T20" fmla="*/ 4 w 45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4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" name="Freeform 224"/>
            <p:cNvSpPr>
              <a:spLocks/>
            </p:cNvSpPr>
            <p:nvPr/>
          </p:nvSpPr>
          <p:spPr bwMode="auto">
            <a:xfrm>
              <a:off x="6419959" y="3723367"/>
              <a:ext cx="68183" cy="26910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7 w 48"/>
                <a:gd name="T11" fmla="*/ 19 h 19"/>
                <a:gd name="T12" fmla="*/ 45 w 48"/>
                <a:gd name="T13" fmla="*/ 10 h 19"/>
                <a:gd name="T14" fmla="*/ 48 w 48"/>
                <a:gd name="T15" fmla="*/ 6 h 19"/>
                <a:gd name="T16" fmla="*/ 48 w 48"/>
                <a:gd name="T17" fmla="*/ 3 h 19"/>
                <a:gd name="T18" fmla="*/ 45 w 48"/>
                <a:gd name="T19" fmla="*/ 0 h 19"/>
                <a:gd name="T20" fmla="*/ 42 w 48"/>
                <a:gd name="T21" fmla="*/ 0 h 19"/>
                <a:gd name="T22" fmla="*/ 3 w 48"/>
                <a:gd name="T23" fmla="*/ 10 h 1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19"/>
                <a:gd name="T38" fmla="*/ 48 w 48"/>
                <a:gd name="T39" fmla="*/ 19 h 1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" name="Freeform 225"/>
            <p:cNvSpPr>
              <a:spLocks/>
            </p:cNvSpPr>
            <p:nvPr/>
          </p:nvSpPr>
          <p:spPr bwMode="auto">
            <a:xfrm>
              <a:off x="6510869" y="3700706"/>
              <a:ext cx="68183" cy="26910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5 w 48"/>
                <a:gd name="T11" fmla="*/ 10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" name="Freeform 226"/>
            <p:cNvSpPr>
              <a:spLocks/>
            </p:cNvSpPr>
            <p:nvPr/>
          </p:nvSpPr>
          <p:spPr bwMode="auto">
            <a:xfrm>
              <a:off x="6606041" y="3682294"/>
              <a:ext cx="68183" cy="22661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5 w 48"/>
                <a:gd name="T17" fmla="*/ 0 h 16"/>
                <a:gd name="T18" fmla="*/ 42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" name="Freeform 227"/>
            <p:cNvSpPr>
              <a:spLocks/>
            </p:cNvSpPr>
            <p:nvPr/>
          </p:nvSpPr>
          <p:spPr bwMode="auto">
            <a:xfrm>
              <a:off x="6696952" y="3659633"/>
              <a:ext cx="68183" cy="28326"/>
            </a:xfrm>
            <a:custGeom>
              <a:avLst/>
              <a:gdLst>
                <a:gd name="T0" fmla="*/ 3 w 48"/>
                <a:gd name="T1" fmla="*/ 10 h 20"/>
                <a:gd name="T2" fmla="*/ 0 w 48"/>
                <a:gd name="T3" fmla="*/ 13 h 20"/>
                <a:gd name="T4" fmla="*/ 0 w 48"/>
                <a:gd name="T5" fmla="*/ 16 h 20"/>
                <a:gd name="T6" fmla="*/ 3 w 48"/>
                <a:gd name="T7" fmla="*/ 20 h 20"/>
                <a:gd name="T8" fmla="*/ 6 w 48"/>
                <a:gd name="T9" fmla="*/ 20 h 20"/>
                <a:gd name="T10" fmla="*/ 44 w 48"/>
                <a:gd name="T11" fmla="*/ 10 h 20"/>
                <a:gd name="T12" fmla="*/ 48 w 48"/>
                <a:gd name="T13" fmla="*/ 7 h 20"/>
                <a:gd name="T14" fmla="*/ 48 w 48"/>
                <a:gd name="T15" fmla="*/ 4 h 20"/>
                <a:gd name="T16" fmla="*/ 44 w 48"/>
                <a:gd name="T17" fmla="*/ 0 h 20"/>
                <a:gd name="T18" fmla="*/ 41 w 48"/>
                <a:gd name="T19" fmla="*/ 0 h 20"/>
                <a:gd name="T20" fmla="*/ 3 w 48"/>
                <a:gd name="T21" fmla="*/ 1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20"/>
                <a:gd name="T35" fmla="*/ 48 w 48"/>
                <a:gd name="T36" fmla="*/ 20 h 2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20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" name="Freeform 228"/>
            <p:cNvSpPr>
              <a:spLocks/>
            </p:cNvSpPr>
            <p:nvPr/>
          </p:nvSpPr>
          <p:spPr bwMode="auto">
            <a:xfrm>
              <a:off x="6792124" y="3636972"/>
              <a:ext cx="68183" cy="28326"/>
            </a:xfrm>
            <a:custGeom>
              <a:avLst/>
              <a:gdLst>
                <a:gd name="T0" fmla="*/ 3 w 48"/>
                <a:gd name="T1" fmla="*/ 10 h 20"/>
                <a:gd name="T2" fmla="*/ 0 w 48"/>
                <a:gd name="T3" fmla="*/ 13 h 20"/>
                <a:gd name="T4" fmla="*/ 0 w 48"/>
                <a:gd name="T5" fmla="*/ 16 h 20"/>
                <a:gd name="T6" fmla="*/ 3 w 48"/>
                <a:gd name="T7" fmla="*/ 20 h 20"/>
                <a:gd name="T8" fmla="*/ 6 w 48"/>
                <a:gd name="T9" fmla="*/ 20 h 20"/>
                <a:gd name="T10" fmla="*/ 44 w 48"/>
                <a:gd name="T11" fmla="*/ 10 h 20"/>
                <a:gd name="T12" fmla="*/ 48 w 48"/>
                <a:gd name="T13" fmla="*/ 7 h 20"/>
                <a:gd name="T14" fmla="*/ 48 w 48"/>
                <a:gd name="T15" fmla="*/ 4 h 20"/>
                <a:gd name="T16" fmla="*/ 44 w 48"/>
                <a:gd name="T17" fmla="*/ 0 h 20"/>
                <a:gd name="T18" fmla="*/ 41 w 48"/>
                <a:gd name="T19" fmla="*/ 0 h 20"/>
                <a:gd name="T20" fmla="*/ 3 w 48"/>
                <a:gd name="T21" fmla="*/ 1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20"/>
                <a:gd name="T35" fmla="*/ 48 w 48"/>
                <a:gd name="T36" fmla="*/ 20 h 2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20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4" name="Freeform 229"/>
            <p:cNvSpPr>
              <a:spLocks/>
            </p:cNvSpPr>
            <p:nvPr/>
          </p:nvSpPr>
          <p:spPr bwMode="auto">
            <a:xfrm>
              <a:off x="6883035" y="3619976"/>
              <a:ext cx="66763" cy="22661"/>
            </a:xfrm>
            <a:custGeom>
              <a:avLst/>
              <a:gdLst>
                <a:gd name="T0" fmla="*/ 3 w 47"/>
                <a:gd name="T1" fmla="*/ 6 h 16"/>
                <a:gd name="T2" fmla="*/ 0 w 47"/>
                <a:gd name="T3" fmla="*/ 9 h 16"/>
                <a:gd name="T4" fmla="*/ 0 w 47"/>
                <a:gd name="T5" fmla="*/ 12 h 16"/>
                <a:gd name="T6" fmla="*/ 3 w 47"/>
                <a:gd name="T7" fmla="*/ 16 h 16"/>
                <a:gd name="T8" fmla="*/ 6 w 47"/>
                <a:gd name="T9" fmla="*/ 16 h 16"/>
                <a:gd name="T10" fmla="*/ 44 w 47"/>
                <a:gd name="T11" fmla="*/ 9 h 16"/>
                <a:gd name="T12" fmla="*/ 47 w 47"/>
                <a:gd name="T13" fmla="*/ 6 h 16"/>
                <a:gd name="T14" fmla="*/ 47 w 47"/>
                <a:gd name="T15" fmla="*/ 3 h 16"/>
                <a:gd name="T16" fmla="*/ 44 w 47"/>
                <a:gd name="T17" fmla="*/ 0 h 16"/>
                <a:gd name="T18" fmla="*/ 41 w 47"/>
                <a:gd name="T19" fmla="*/ 0 h 16"/>
                <a:gd name="T20" fmla="*/ 3 w 47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6"/>
                <a:gd name="T35" fmla="*/ 47 w 47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6">
                  <a:moveTo>
                    <a:pt x="3" y="6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4" y="9"/>
                  </a:lnTo>
                  <a:lnTo>
                    <a:pt x="47" y="6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" name="Freeform 230"/>
            <p:cNvSpPr>
              <a:spLocks/>
            </p:cNvSpPr>
            <p:nvPr/>
          </p:nvSpPr>
          <p:spPr bwMode="auto">
            <a:xfrm>
              <a:off x="6978207" y="3597315"/>
              <a:ext cx="66763" cy="26910"/>
            </a:xfrm>
            <a:custGeom>
              <a:avLst/>
              <a:gdLst>
                <a:gd name="T0" fmla="*/ 3 w 47"/>
                <a:gd name="T1" fmla="*/ 9 h 19"/>
                <a:gd name="T2" fmla="*/ 0 w 47"/>
                <a:gd name="T3" fmla="*/ 12 h 19"/>
                <a:gd name="T4" fmla="*/ 0 w 47"/>
                <a:gd name="T5" fmla="*/ 16 h 19"/>
                <a:gd name="T6" fmla="*/ 3 w 47"/>
                <a:gd name="T7" fmla="*/ 19 h 19"/>
                <a:gd name="T8" fmla="*/ 6 w 47"/>
                <a:gd name="T9" fmla="*/ 19 h 19"/>
                <a:gd name="T10" fmla="*/ 44 w 47"/>
                <a:gd name="T11" fmla="*/ 9 h 19"/>
                <a:gd name="T12" fmla="*/ 47 w 47"/>
                <a:gd name="T13" fmla="*/ 6 h 19"/>
                <a:gd name="T14" fmla="*/ 47 w 47"/>
                <a:gd name="T15" fmla="*/ 3 h 19"/>
                <a:gd name="T16" fmla="*/ 44 w 47"/>
                <a:gd name="T17" fmla="*/ 0 h 19"/>
                <a:gd name="T18" fmla="*/ 41 w 47"/>
                <a:gd name="T19" fmla="*/ 0 h 19"/>
                <a:gd name="T20" fmla="*/ 3 w 47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9"/>
                <a:gd name="T35" fmla="*/ 47 w 47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9">
                  <a:moveTo>
                    <a:pt x="3" y="9"/>
                  </a:moveTo>
                  <a:lnTo>
                    <a:pt x="0" y="12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4" y="9"/>
                  </a:lnTo>
                  <a:lnTo>
                    <a:pt x="47" y="6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" name="Freeform 231"/>
            <p:cNvSpPr>
              <a:spLocks/>
            </p:cNvSpPr>
            <p:nvPr/>
          </p:nvSpPr>
          <p:spPr bwMode="auto">
            <a:xfrm>
              <a:off x="7067697" y="3578903"/>
              <a:ext cx="68183" cy="26910"/>
            </a:xfrm>
            <a:custGeom>
              <a:avLst/>
              <a:gdLst>
                <a:gd name="T0" fmla="*/ 4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4 w 48"/>
                <a:gd name="T7" fmla="*/ 19 h 19"/>
                <a:gd name="T8" fmla="*/ 7 w 48"/>
                <a:gd name="T9" fmla="*/ 19 h 19"/>
                <a:gd name="T10" fmla="*/ 45 w 48"/>
                <a:gd name="T11" fmla="*/ 10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4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4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" name="Freeform 232"/>
            <p:cNvSpPr>
              <a:spLocks/>
            </p:cNvSpPr>
            <p:nvPr/>
          </p:nvSpPr>
          <p:spPr bwMode="auto">
            <a:xfrm>
              <a:off x="7162869" y="3560491"/>
              <a:ext cx="68183" cy="22661"/>
            </a:xfrm>
            <a:custGeom>
              <a:avLst/>
              <a:gdLst>
                <a:gd name="T0" fmla="*/ 4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4 w 48"/>
                <a:gd name="T7" fmla="*/ 16 h 16"/>
                <a:gd name="T8" fmla="*/ 7 w 48"/>
                <a:gd name="T9" fmla="*/ 16 h 16"/>
                <a:gd name="T10" fmla="*/ 26 w 48"/>
                <a:gd name="T11" fmla="*/ 13 h 16"/>
                <a:gd name="T12" fmla="*/ 45 w 48"/>
                <a:gd name="T13" fmla="*/ 10 h 16"/>
                <a:gd name="T14" fmla="*/ 48 w 48"/>
                <a:gd name="T15" fmla="*/ 7 h 16"/>
                <a:gd name="T16" fmla="*/ 48 w 48"/>
                <a:gd name="T17" fmla="*/ 3 h 16"/>
                <a:gd name="T18" fmla="*/ 45 w 48"/>
                <a:gd name="T19" fmla="*/ 0 h 16"/>
                <a:gd name="T20" fmla="*/ 42 w 48"/>
                <a:gd name="T21" fmla="*/ 0 h 16"/>
                <a:gd name="T22" fmla="*/ 23 w 48"/>
                <a:gd name="T23" fmla="*/ 3 h 16"/>
                <a:gd name="T24" fmla="*/ 4 w 48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6"/>
                <a:gd name="T41" fmla="*/ 48 w 48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6">
                  <a:moveTo>
                    <a:pt x="4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26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23" y="3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8" name="Freeform 233"/>
            <p:cNvSpPr>
              <a:spLocks/>
            </p:cNvSpPr>
            <p:nvPr/>
          </p:nvSpPr>
          <p:spPr bwMode="auto">
            <a:xfrm>
              <a:off x="7253780" y="3542079"/>
              <a:ext cx="68183" cy="22661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7 w 48"/>
                <a:gd name="T9" fmla="*/ 16 h 16"/>
                <a:gd name="T10" fmla="*/ 45 w 48"/>
                <a:gd name="T11" fmla="*/ 10 h 16"/>
                <a:gd name="T12" fmla="*/ 45 w 48"/>
                <a:gd name="T13" fmla="*/ 10 h 16"/>
                <a:gd name="T14" fmla="*/ 48 w 48"/>
                <a:gd name="T15" fmla="*/ 7 h 16"/>
                <a:gd name="T16" fmla="*/ 48 w 48"/>
                <a:gd name="T17" fmla="*/ 4 h 16"/>
                <a:gd name="T18" fmla="*/ 45 w 48"/>
                <a:gd name="T19" fmla="*/ 0 h 16"/>
                <a:gd name="T20" fmla="*/ 42 w 48"/>
                <a:gd name="T21" fmla="*/ 0 h 16"/>
                <a:gd name="T22" fmla="*/ 42 w 48"/>
                <a:gd name="T23" fmla="*/ 0 h 16"/>
                <a:gd name="T24" fmla="*/ 3 w 48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6"/>
                <a:gd name="T41" fmla="*/ 48 w 48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9" name="Freeform 234"/>
            <p:cNvSpPr>
              <a:spLocks/>
            </p:cNvSpPr>
            <p:nvPr/>
          </p:nvSpPr>
          <p:spPr bwMode="auto">
            <a:xfrm>
              <a:off x="7348952" y="3525083"/>
              <a:ext cx="68183" cy="22661"/>
            </a:xfrm>
            <a:custGeom>
              <a:avLst/>
              <a:gdLst>
                <a:gd name="T0" fmla="*/ 3 w 48"/>
                <a:gd name="T1" fmla="*/ 6 h 16"/>
                <a:gd name="T2" fmla="*/ 0 w 48"/>
                <a:gd name="T3" fmla="*/ 9 h 16"/>
                <a:gd name="T4" fmla="*/ 0 w 48"/>
                <a:gd name="T5" fmla="*/ 12 h 16"/>
                <a:gd name="T6" fmla="*/ 3 w 48"/>
                <a:gd name="T7" fmla="*/ 16 h 16"/>
                <a:gd name="T8" fmla="*/ 7 w 48"/>
                <a:gd name="T9" fmla="*/ 16 h 16"/>
                <a:gd name="T10" fmla="*/ 45 w 48"/>
                <a:gd name="T11" fmla="*/ 9 h 16"/>
                <a:gd name="T12" fmla="*/ 48 w 48"/>
                <a:gd name="T13" fmla="*/ 6 h 16"/>
                <a:gd name="T14" fmla="*/ 48 w 48"/>
                <a:gd name="T15" fmla="*/ 3 h 16"/>
                <a:gd name="T16" fmla="*/ 45 w 48"/>
                <a:gd name="T17" fmla="*/ 0 h 16"/>
                <a:gd name="T18" fmla="*/ 42 w 48"/>
                <a:gd name="T19" fmla="*/ 0 h 16"/>
                <a:gd name="T20" fmla="*/ 3 w 48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6"/>
                  </a:moveTo>
                  <a:lnTo>
                    <a:pt x="0" y="9"/>
                  </a:lnTo>
                  <a:lnTo>
                    <a:pt x="0" y="12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0" name="Freeform 235"/>
            <p:cNvSpPr>
              <a:spLocks/>
            </p:cNvSpPr>
            <p:nvPr/>
          </p:nvSpPr>
          <p:spPr bwMode="auto">
            <a:xfrm>
              <a:off x="7444124" y="3506671"/>
              <a:ext cx="68183" cy="22661"/>
            </a:xfrm>
            <a:custGeom>
              <a:avLst/>
              <a:gdLst>
                <a:gd name="T0" fmla="*/ 3 w 48"/>
                <a:gd name="T1" fmla="*/ 6 h 16"/>
                <a:gd name="T2" fmla="*/ 0 w 48"/>
                <a:gd name="T3" fmla="*/ 9 h 16"/>
                <a:gd name="T4" fmla="*/ 0 w 48"/>
                <a:gd name="T5" fmla="*/ 13 h 16"/>
                <a:gd name="T6" fmla="*/ 3 w 48"/>
                <a:gd name="T7" fmla="*/ 16 h 16"/>
                <a:gd name="T8" fmla="*/ 7 w 48"/>
                <a:gd name="T9" fmla="*/ 16 h 16"/>
                <a:gd name="T10" fmla="*/ 45 w 48"/>
                <a:gd name="T11" fmla="*/ 9 h 16"/>
                <a:gd name="T12" fmla="*/ 48 w 48"/>
                <a:gd name="T13" fmla="*/ 6 h 16"/>
                <a:gd name="T14" fmla="*/ 48 w 48"/>
                <a:gd name="T15" fmla="*/ 3 h 16"/>
                <a:gd name="T16" fmla="*/ 45 w 48"/>
                <a:gd name="T17" fmla="*/ 0 h 16"/>
                <a:gd name="T18" fmla="*/ 42 w 48"/>
                <a:gd name="T19" fmla="*/ 0 h 16"/>
                <a:gd name="T20" fmla="*/ 3 w 48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6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1" name="Freeform 236"/>
            <p:cNvSpPr>
              <a:spLocks/>
            </p:cNvSpPr>
            <p:nvPr/>
          </p:nvSpPr>
          <p:spPr bwMode="auto">
            <a:xfrm>
              <a:off x="7535035" y="3492508"/>
              <a:ext cx="68183" cy="22661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5 w 48"/>
                <a:gd name="T17" fmla="*/ 0 h 16"/>
                <a:gd name="T18" fmla="*/ 41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" name="Freeform 237"/>
            <p:cNvSpPr>
              <a:spLocks/>
            </p:cNvSpPr>
            <p:nvPr/>
          </p:nvSpPr>
          <p:spPr bwMode="auto">
            <a:xfrm>
              <a:off x="7630207" y="3479761"/>
              <a:ext cx="68183" cy="18412"/>
            </a:xfrm>
            <a:custGeom>
              <a:avLst/>
              <a:gdLst>
                <a:gd name="T0" fmla="*/ 3 w 48"/>
                <a:gd name="T1" fmla="*/ 3 h 13"/>
                <a:gd name="T2" fmla="*/ 0 w 48"/>
                <a:gd name="T3" fmla="*/ 6 h 13"/>
                <a:gd name="T4" fmla="*/ 0 w 48"/>
                <a:gd name="T5" fmla="*/ 9 h 13"/>
                <a:gd name="T6" fmla="*/ 3 w 48"/>
                <a:gd name="T7" fmla="*/ 13 h 13"/>
                <a:gd name="T8" fmla="*/ 6 w 48"/>
                <a:gd name="T9" fmla="*/ 13 h 13"/>
                <a:gd name="T10" fmla="*/ 45 w 48"/>
                <a:gd name="T11" fmla="*/ 9 h 13"/>
                <a:gd name="T12" fmla="*/ 48 w 48"/>
                <a:gd name="T13" fmla="*/ 6 h 13"/>
                <a:gd name="T14" fmla="*/ 48 w 48"/>
                <a:gd name="T15" fmla="*/ 3 h 13"/>
                <a:gd name="T16" fmla="*/ 45 w 48"/>
                <a:gd name="T17" fmla="*/ 0 h 13"/>
                <a:gd name="T18" fmla="*/ 41 w 48"/>
                <a:gd name="T19" fmla="*/ 0 h 13"/>
                <a:gd name="T20" fmla="*/ 3 w 48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3" y="3"/>
                  </a:moveTo>
                  <a:lnTo>
                    <a:pt x="0" y="6"/>
                  </a:lnTo>
                  <a:lnTo>
                    <a:pt x="0" y="9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3" name="Freeform 238"/>
            <p:cNvSpPr>
              <a:spLocks/>
            </p:cNvSpPr>
            <p:nvPr/>
          </p:nvSpPr>
          <p:spPr bwMode="auto">
            <a:xfrm>
              <a:off x="7725379" y="3465598"/>
              <a:ext cx="68183" cy="22661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3 h 16"/>
                <a:gd name="T16" fmla="*/ 45 w 48"/>
                <a:gd name="T17" fmla="*/ 0 h 16"/>
                <a:gd name="T18" fmla="*/ 41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" name="Freeform 239"/>
            <p:cNvSpPr>
              <a:spLocks/>
            </p:cNvSpPr>
            <p:nvPr/>
          </p:nvSpPr>
          <p:spPr bwMode="auto">
            <a:xfrm>
              <a:off x="7820552" y="3457100"/>
              <a:ext cx="68183" cy="18412"/>
            </a:xfrm>
            <a:custGeom>
              <a:avLst/>
              <a:gdLst>
                <a:gd name="T0" fmla="*/ 3 w 48"/>
                <a:gd name="T1" fmla="*/ 3 h 13"/>
                <a:gd name="T2" fmla="*/ 0 w 48"/>
                <a:gd name="T3" fmla="*/ 6 h 13"/>
                <a:gd name="T4" fmla="*/ 0 w 48"/>
                <a:gd name="T5" fmla="*/ 9 h 13"/>
                <a:gd name="T6" fmla="*/ 3 w 48"/>
                <a:gd name="T7" fmla="*/ 13 h 13"/>
                <a:gd name="T8" fmla="*/ 6 w 48"/>
                <a:gd name="T9" fmla="*/ 13 h 13"/>
                <a:gd name="T10" fmla="*/ 45 w 48"/>
                <a:gd name="T11" fmla="*/ 9 h 13"/>
                <a:gd name="T12" fmla="*/ 48 w 48"/>
                <a:gd name="T13" fmla="*/ 6 h 13"/>
                <a:gd name="T14" fmla="*/ 48 w 48"/>
                <a:gd name="T15" fmla="*/ 3 h 13"/>
                <a:gd name="T16" fmla="*/ 45 w 48"/>
                <a:gd name="T17" fmla="*/ 0 h 13"/>
                <a:gd name="T18" fmla="*/ 41 w 48"/>
                <a:gd name="T19" fmla="*/ 0 h 13"/>
                <a:gd name="T20" fmla="*/ 3 w 48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3" y="3"/>
                  </a:moveTo>
                  <a:lnTo>
                    <a:pt x="0" y="6"/>
                  </a:lnTo>
                  <a:lnTo>
                    <a:pt x="0" y="9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" name="Freeform 240"/>
            <p:cNvSpPr>
              <a:spLocks/>
            </p:cNvSpPr>
            <p:nvPr/>
          </p:nvSpPr>
          <p:spPr bwMode="auto">
            <a:xfrm>
              <a:off x="7915724" y="3452851"/>
              <a:ext cx="68183" cy="16996"/>
            </a:xfrm>
            <a:custGeom>
              <a:avLst/>
              <a:gdLst>
                <a:gd name="T0" fmla="*/ 3 w 48"/>
                <a:gd name="T1" fmla="*/ 3 h 12"/>
                <a:gd name="T2" fmla="*/ 0 w 48"/>
                <a:gd name="T3" fmla="*/ 6 h 12"/>
                <a:gd name="T4" fmla="*/ 0 w 48"/>
                <a:gd name="T5" fmla="*/ 9 h 12"/>
                <a:gd name="T6" fmla="*/ 3 w 48"/>
                <a:gd name="T7" fmla="*/ 12 h 12"/>
                <a:gd name="T8" fmla="*/ 6 w 48"/>
                <a:gd name="T9" fmla="*/ 12 h 12"/>
                <a:gd name="T10" fmla="*/ 41 w 48"/>
                <a:gd name="T11" fmla="*/ 9 h 12"/>
                <a:gd name="T12" fmla="*/ 45 w 48"/>
                <a:gd name="T13" fmla="*/ 9 h 12"/>
                <a:gd name="T14" fmla="*/ 48 w 48"/>
                <a:gd name="T15" fmla="*/ 6 h 12"/>
                <a:gd name="T16" fmla="*/ 48 w 48"/>
                <a:gd name="T17" fmla="*/ 3 h 12"/>
                <a:gd name="T18" fmla="*/ 45 w 48"/>
                <a:gd name="T19" fmla="*/ 0 h 12"/>
                <a:gd name="T20" fmla="*/ 41 w 48"/>
                <a:gd name="T21" fmla="*/ 0 h 12"/>
                <a:gd name="T22" fmla="*/ 38 w 48"/>
                <a:gd name="T23" fmla="*/ 0 h 12"/>
                <a:gd name="T24" fmla="*/ 3 w 48"/>
                <a:gd name="T25" fmla="*/ 3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2"/>
                <a:gd name="T41" fmla="*/ 48 w 48"/>
                <a:gd name="T42" fmla="*/ 12 h 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2">
                  <a:moveTo>
                    <a:pt x="3" y="3"/>
                  </a:moveTo>
                  <a:lnTo>
                    <a:pt x="0" y="6"/>
                  </a:lnTo>
                  <a:lnTo>
                    <a:pt x="0" y="9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41" y="9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" name="Freeform 241"/>
            <p:cNvSpPr>
              <a:spLocks/>
            </p:cNvSpPr>
            <p:nvPr/>
          </p:nvSpPr>
          <p:spPr bwMode="auto">
            <a:xfrm>
              <a:off x="8010896" y="3452851"/>
              <a:ext cx="68183" cy="12747"/>
            </a:xfrm>
            <a:custGeom>
              <a:avLst/>
              <a:gdLst>
                <a:gd name="T0" fmla="*/ 3 w 48"/>
                <a:gd name="T1" fmla="*/ 0 h 9"/>
                <a:gd name="T2" fmla="*/ 0 w 48"/>
                <a:gd name="T3" fmla="*/ 3 h 9"/>
                <a:gd name="T4" fmla="*/ 0 w 48"/>
                <a:gd name="T5" fmla="*/ 6 h 9"/>
                <a:gd name="T6" fmla="*/ 3 w 48"/>
                <a:gd name="T7" fmla="*/ 9 h 9"/>
                <a:gd name="T8" fmla="*/ 6 w 48"/>
                <a:gd name="T9" fmla="*/ 9 h 9"/>
                <a:gd name="T10" fmla="*/ 22 w 48"/>
                <a:gd name="T11" fmla="*/ 9 h 9"/>
                <a:gd name="T12" fmla="*/ 22 w 48"/>
                <a:gd name="T13" fmla="*/ 3 h 9"/>
                <a:gd name="T14" fmla="*/ 19 w 48"/>
                <a:gd name="T15" fmla="*/ 9 h 9"/>
                <a:gd name="T16" fmla="*/ 41 w 48"/>
                <a:gd name="T17" fmla="*/ 9 h 9"/>
                <a:gd name="T18" fmla="*/ 45 w 48"/>
                <a:gd name="T19" fmla="*/ 9 h 9"/>
                <a:gd name="T20" fmla="*/ 48 w 48"/>
                <a:gd name="T21" fmla="*/ 6 h 9"/>
                <a:gd name="T22" fmla="*/ 48 w 48"/>
                <a:gd name="T23" fmla="*/ 3 h 9"/>
                <a:gd name="T24" fmla="*/ 45 w 48"/>
                <a:gd name="T25" fmla="*/ 0 h 9"/>
                <a:gd name="T26" fmla="*/ 22 w 48"/>
                <a:gd name="T27" fmla="*/ 0 h 9"/>
                <a:gd name="T28" fmla="*/ 19 w 48"/>
                <a:gd name="T29" fmla="*/ 0 h 9"/>
                <a:gd name="T30" fmla="*/ 3 w 48"/>
                <a:gd name="T31" fmla="*/ 0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8"/>
                <a:gd name="T49" fmla="*/ 0 h 9"/>
                <a:gd name="T50" fmla="*/ 48 w 48"/>
                <a:gd name="T51" fmla="*/ 9 h 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8" h="9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6" y="9"/>
                  </a:lnTo>
                  <a:lnTo>
                    <a:pt x="22" y="9"/>
                  </a:lnTo>
                  <a:lnTo>
                    <a:pt x="22" y="3"/>
                  </a:lnTo>
                  <a:lnTo>
                    <a:pt x="19" y="9"/>
                  </a:lnTo>
                  <a:lnTo>
                    <a:pt x="41" y="9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7" name="Freeform 242"/>
            <p:cNvSpPr>
              <a:spLocks/>
            </p:cNvSpPr>
            <p:nvPr/>
          </p:nvSpPr>
          <p:spPr bwMode="auto">
            <a:xfrm>
              <a:off x="8106068" y="3452851"/>
              <a:ext cx="68183" cy="16996"/>
            </a:xfrm>
            <a:custGeom>
              <a:avLst/>
              <a:gdLst>
                <a:gd name="T0" fmla="*/ 6 w 48"/>
                <a:gd name="T1" fmla="*/ 0 h 12"/>
                <a:gd name="T2" fmla="*/ 3 w 48"/>
                <a:gd name="T3" fmla="*/ 0 h 12"/>
                <a:gd name="T4" fmla="*/ 0 w 48"/>
                <a:gd name="T5" fmla="*/ 3 h 12"/>
                <a:gd name="T6" fmla="*/ 0 w 48"/>
                <a:gd name="T7" fmla="*/ 6 h 12"/>
                <a:gd name="T8" fmla="*/ 3 w 48"/>
                <a:gd name="T9" fmla="*/ 9 h 12"/>
                <a:gd name="T10" fmla="*/ 38 w 48"/>
                <a:gd name="T11" fmla="*/ 12 h 12"/>
                <a:gd name="T12" fmla="*/ 41 w 48"/>
                <a:gd name="T13" fmla="*/ 12 h 12"/>
                <a:gd name="T14" fmla="*/ 45 w 48"/>
                <a:gd name="T15" fmla="*/ 12 h 12"/>
                <a:gd name="T16" fmla="*/ 48 w 48"/>
                <a:gd name="T17" fmla="*/ 9 h 12"/>
                <a:gd name="T18" fmla="*/ 48 w 48"/>
                <a:gd name="T19" fmla="*/ 6 h 12"/>
                <a:gd name="T20" fmla="*/ 45 w 48"/>
                <a:gd name="T21" fmla="*/ 3 h 12"/>
                <a:gd name="T22" fmla="*/ 41 w 48"/>
                <a:gd name="T23" fmla="*/ 3 h 12"/>
                <a:gd name="T24" fmla="*/ 6 w 48"/>
                <a:gd name="T25" fmla="*/ 0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2"/>
                <a:gd name="T41" fmla="*/ 48 w 48"/>
                <a:gd name="T42" fmla="*/ 12 h 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2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8" y="12"/>
                  </a:lnTo>
                  <a:lnTo>
                    <a:pt x="41" y="12"/>
                  </a:lnTo>
                  <a:lnTo>
                    <a:pt x="45" y="12"/>
                  </a:lnTo>
                  <a:lnTo>
                    <a:pt x="48" y="9"/>
                  </a:lnTo>
                  <a:lnTo>
                    <a:pt x="48" y="6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8" name="Freeform 243"/>
            <p:cNvSpPr>
              <a:spLocks/>
            </p:cNvSpPr>
            <p:nvPr/>
          </p:nvSpPr>
          <p:spPr bwMode="auto">
            <a:xfrm>
              <a:off x="8201240" y="3461349"/>
              <a:ext cx="68183" cy="22661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3 h 16"/>
                <a:gd name="T6" fmla="*/ 0 w 48"/>
                <a:gd name="T7" fmla="*/ 6 h 16"/>
                <a:gd name="T8" fmla="*/ 3 w 48"/>
                <a:gd name="T9" fmla="*/ 10 h 16"/>
                <a:gd name="T10" fmla="*/ 9 w 48"/>
                <a:gd name="T11" fmla="*/ 10 h 16"/>
                <a:gd name="T12" fmla="*/ 41 w 48"/>
                <a:gd name="T13" fmla="*/ 16 h 16"/>
                <a:gd name="T14" fmla="*/ 45 w 48"/>
                <a:gd name="T15" fmla="*/ 16 h 16"/>
                <a:gd name="T16" fmla="*/ 48 w 48"/>
                <a:gd name="T17" fmla="*/ 13 h 16"/>
                <a:gd name="T18" fmla="*/ 48 w 48"/>
                <a:gd name="T19" fmla="*/ 10 h 16"/>
                <a:gd name="T20" fmla="*/ 45 w 48"/>
                <a:gd name="T21" fmla="*/ 6 h 16"/>
                <a:gd name="T22" fmla="*/ 13 w 48"/>
                <a:gd name="T23" fmla="*/ 0 h 16"/>
                <a:gd name="T24" fmla="*/ 6 w 48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6"/>
                <a:gd name="T41" fmla="*/ 48 w 48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9" y="10"/>
                  </a:lnTo>
                  <a:lnTo>
                    <a:pt x="41" y="16"/>
                  </a:lnTo>
                  <a:lnTo>
                    <a:pt x="45" y="16"/>
                  </a:lnTo>
                  <a:lnTo>
                    <a:pt x="48" y="13"/>
                  </a:lnTo>
                  <a:lnTo>
                    <a:pt x="48" y="10"/>
                  </a:lnTo>
                  <a:lnTo>
                    <a:pt x="45" y="6"/>
                  </a:lnTo>
                  <a:lnTo>
                    <a:pt x="1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9" name="Freeform 244"/>
            <p:cNvSpPr>
              <a:spLocks/>
            </p:cNvSpPr>
            <p:nvPr/>
          </p:nvSpPr>
          <p:spPr bwMode="auto">
            <a:xfrm>
              <a:off x="8292151" y="3479761"/>
              <a:ext cx="68183" cy="26910"/>
            </a:xfrm>
            <a:custGeom>
              <a:avLst/>
              <a:gdLst>
                <a:gd name="T0" fmla="*/ 6 w 48"/>
                <a:gd name="T1" fmla="*/ 0 h 19"/>
                <a:gd name="T2" fmla="*/ 3 w 48"/>
                <a:gd name="T3" fmla="*/ 0 h 19"/>
                <a:gd name="T4" fmla="*/ 0 w 48"/>
                <a:gd name="T5" fmla="*/ 3 h 19"/>
                <a:gd name="T6" fmla="*/ 0 w 48"/>
                <a:gd name="T7" fmla="*/ 6 h 19"/>
                <a:gd name="T8" fmla="*/ 3 w 48"/>
                <a:gd name="T9" fmla="*/ 9 h 19"/>
                <a:gd name="T10" fmla="*/ 12 w 48"/>
                <a:gd name="T11" fmla="*/ 9 h 19"/>
                <a:gd name="T12" fmla="*/ 41 w 48"/>
                <a:gd name="T13" fmla="*/ 19 h 19"/>
                <a:gd name="T14" fmla="*/ 44 w 48"/>
                <a:gd name="T15" fmla="*/ 19 h 19"/>
                <a:gd name="T16" fmla="*/ 48 w 48"/>
                <a:gd name="T17" fmla="*/ 16 h 19"/>
                <a:gd name="T18" fmla="*/ 48 w 48"/>
                <a:gd name="T19" fmla="*/ 13 h 19"/>
                <a:gd name="T20" fmla="*/ 44 w 48"/>
                <a:gd name="T21" fmla="*/ 9 h 19"/>
                <a:gd name="T22" fmla="*/ 16 w 48"/>
                <a:gd name="T23" fmla="*/ 0 h 19"/>
                <a:gd name="T24" fmla="*/ 6 w 48"/>
                <a:gd name="T25" fmla="*/ 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9"/>
                <a:gd name="T41" fmla="*/ 48 w 48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12" y="9"/>
                  </a:lnTo>
                  <a:lnTo>
                    <a:pt x="41" y="19"/>
                  </a:lnTo>
                  <a:lnTo>
                    <a:pt x="44" y="19"/>
                  </a:lnTo>
                  <a:lnTo>
                    <a:pt x="48" y="16"/>
                  </a:lnTo>
                  <a:lnTo>
                    <a:pt x="48" y="13"/>
                  </a:lnTo>
                  <a:lnTo>
                    <a:pt x="44" y="9"/>
                  </a:lnTo>
                  <a:lnTo>
                    <a:pt x="1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" name="Freeform 245"/>
            <p:cNvSpPr>
              <a:spLocks/>
            </p:cNvSpPr>
            <p:nvPr/>
          </p:nvSpPr>
          <p:spPr bwMode="auto">
            <a:xfrm>
              <a:off x="8387323" y="3502422"/>
              <a:ext cx="62501" cy="35408"/>
            </a:xfrm>
            <a:custGeom>
              <a:avLst/>
              <a:gdLst>
                <a:gd name="T0" fmla="*/ 6 w 44"/>
                <a:gd name="T1" fmla="*/ 0 h 25"/>
                <a:gd name="T2" fmla="*/ 3 w 44"/>
                <a:gd name="T3" fmla="*/ 0 h 25"/>
                <a:gd name="T4" fmla="*/ 0 w 44"/>
                <a:gd name="T5" fmla="*/ 3 h 25"/>
                <a:gd name="T6" fmla="*/ 0 w 44"/>
                <a:gd name="T7" fmla="*/ 6 h 25"/>
                <a:gd name="T8" fmla="*/ 3 w 44"/>
                <a:gd name="T9" fmla="*/ 9 h 25"/>
                <a:gd name="T10" fmla="*/ 3 w 44"/>
                <a:gd name="T11" fmla="*/ 12 h 25"/>
                <a:gd name="T12" fmla="*/ 38 w 44"/>
                <a:gd name="T13" fmla="*/ 25 h 25"/>
                <a:gd name="T14" fmla="*/ 41 w 44"/>
                <a:gd name="T15" fmla="*/ 25 h 25"/>
                <a:gd name="T16" fmla="*/ 44 w 44"/>
                <a:gd name="T17" fmla="*/ 22 h 25"/>
                <a:gd name="T18" fmla="*/ 44 w 44"/>
                <a:gd name="T19" fmla="*/ 19 h 25"/>
                <a:gd name="T20" fmla="*/ 41 w 44"/>
                <a:gd name="T21" fmla="*/ 16 h 25"/>
                <a:gd name="T22" fmla="*/ 6 w 44"/>
                <a:gd name="T23" fmla="*/ 3 h 25"/>
                <a:gd name="T24" fmla="*/ 6 w 44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25"/>
                <a:gd name="T41" fmla="*/ 44 w 44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25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" y="12"/>
                  </a:lnTo>
                  <a:lnTo>
                    <a:pt x="38" y="25"/>
                  </a:lnTo>
                  <a:lnTo>
                    <a:pt x="41" y="25"/>
                  </a:lnTo>
                  <a:lnTo>
                    <a:pt x="44" y="22"/>
                  </a:lnTo>
                  <a:lnTo>
                    <a:pt x="44" y="19"/>
                  </a:lnTo>
                  <a:lnTo>
                    <a:pt x="41" y="16"/>
                  </a:lnTo>
                  <a:lnTo>
                    <a:pt x="6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1" name="Freeform 246"/>
            <p:cNvSpPr>
              <a:spLocks/>
            </p:cNvSpPr>
            <p:nvPr/>
          </p:nvSpPr>
          <p:spPr bwMode="auto">
            <a:xfrm>
              <a:off x="8472552" y="3537830"/>
              <a:ext cx="63922" cy="41073"/>
            </a:xfrm>
            <a:custGeom>
              <a:avLst/>
              <a:gdLst>
                <a:gd name="T0" fmla="*/ 7 w 45"/>
                <a:gd name="T1" fmla="*/ 0 h 29"/>
                <a:gd name="T2" fmla="*/ 3 w 45"/>
                <a:gd name="T3" fmla="*/ 0 h 29"/>
                <a:gd name="T4" fmla="*/ 0 w 45"/>
                <a:gd name="T5" fmla="*/ 3 h 29"/>
                <a:gd name="T6" fmla="*/ 0 w 45"/>
                <a:gd name="T7" fmla="*/ 7 h 29"/>
                <a:gd name="T8" fmla="*/ 3 w 45"/>
                <a:gd name="T9" fmla="*/ 10 h 29"/>
                <a:gd name="T10" fmla="*/ 39 w 45"/>
                <a:gd name="T11" fmla="*/ 29 h 29"/>
                <a:gd name="T12" fmla="*/ 42 w 45"/>
                <a:gd name="T13" fmla="*/ 29 h 29"/>
                <a:gd name="T14" fmla="*/ 45 w 45"/>
                <a:gd name="T15" fmla="*/ 26 h 29"/>
                <a:gd name="T16" fmla="*/ 45 w 45"/>
                <a:gd name="T17" fmla="*/ 23 h 29"/>
                <a:gd name="T18" fmla="*/ 42 w 45"/>
                <a:gd name="T19" fmla="*/ 19 h 29"/>
                <a:gd name="T20" fmla="*/ 7 w 45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9"/>
                <a:gd name="T35" fmla="*/ 45 w 45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9">
                  <a:moveTo>
                    <a:pt x="7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5" y="26"/>
                  </a:lnTo>
                  <a:lnTo>
                    <a:pt x="45" y="23"/>
                  </a:lnTo>
                  <a:lnTo>
                    <a:pt x="42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2" name="Freeform 247"/>
            <p:cNvSpPr>
              <a:spLocks/>
            </p:cNvSpPr>
            <p:nvPr/>
          </p:nvSpPr>
          <p:spPr bwMode="auto">
            <a:xfrm>
              <a:off x="8559201" y="3583152"/>
              <a:ext cx="35512" cy="31159"/>
            </a:xfrm>
            <a:custGeom>
              <a:avLst/>
              <a:gdLst>
                <a:gd name="T0" fmla="*/ 6 w 25"/>
                <a:gd name="T1" fmla="*/ 0 h 22"/>
                <a:gd name="T2" fmla="*/ 3 w 25"/>
                <a:gd name="T3" fmla="*/ 0 h 22"/>
                <a:gd name="T4" fmla="*/ 0 w 25"/>
                <a:gd name="T5" fmla="*/ 3 h 22"/>
                <a:gd name="T6" fmla="*/ 0 w 25"/>
                <a:gd name="T7" fmla="*/ 7 h 22"/>
                <a:gd name="T8" fmla="*/ 3 w 25"/>
                <a:gd name="T9" fmla="*/ 10 h 22"/>
                <a:gd name="T10" fmla="*/ 22 w 25"/>
                <a:gd name="T11" fmla="*/ 22 h 22"/>
                <a:gd name="T12" fmla="*/ 22 w 25"/>
                <a:gd name="T13" fmla="*/ 19 h 22"/>
                <a:gd name="T14" fmla="*/ 25 w 25"/>
                <a:gd name="T15" fmla="*/ 16 h 22"/>
                <a:gd name="T16" fmla="*/ 25 w 25"/>
                <a:gd name="T17" fmla="*/ 16 h 22"/>
                <a:gd name="T18" fmla="*/ 25 w 25"/>
                <a:gd name="T19" fmla="*/ 13 h 22"/>
                <a:gd name="T20" fmla="*/ 6 w 25"/>
                <a:gd name="T21" fmla="*/ 0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"/>
                <a:gd name="T34" fmla="*/ 0 h 22"/>
                <a:gd name="T35" fmla="*/ 25 w 2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" h="22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22" y="22"/>
                  </a:lnTo>
                  <a:lnTo>
                    <a:pt x="22" y="19"/>
                  </a:lnTo>
                  <a:lnTo>
                    <a:pt x="25" y="16"/>
                  </a:lnTo>
                  <a:lnTo>
                    <a:pt x="25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6477026" y="4419763"/>
            <a:ext cx="1905010" cy="515958"/>
            <a:chOff x="6477026" y="4114963"/>
            <a:chExt cx="1905010" cy="515958"/>
          </a:xfrm>
        </p:grpSpPr>
        <p:sp>
          <p:nvSpPr>
            <p:cNvPr id="254" name="Freeform 249"/>
            <p:cNvSpPr>
              <a:spLocks/>
            </p:cNvSpPr>
            <p:nvPr/>
          </p:nvSpPr>
          <p:spPr bwMode="auto">
            <a:xfrm>
              <a:off x="6477026" y="4589644"/>
              <a:ext cx="55775" cy="41277"/>
            </a:xfrm>
            <a:custGeom>
              <a:avLst/>
              <a:gdLst>
                <a:gd name="T0" fmla="*/ 3 w 45"/>
                <a:gd name="T1" fmla="*/ 16 h 26"/>
                <a:gd name="T2" fmla="*/ 0 w 45"/>
                <a:gd name="T3" fmla="*/ 19 h 26"/>
                <a:gd name="T4" fmla="*/ 0 w 45"/>
                <a:gd name="T5" fmla="*/ 19 h 26"/>
                <a:gd name="T6" fmla="*/ 3 w 45"/>
                <a:gd name="T7" fmla="*/ 23 h 26"/>
                <a:gd name="T8" fmla="*/ 6 w 45"/>
                <a:gd name="T9" fmla="*/ 26 h 26"/>
                <a:gd name="T10" fmla="*/ 41 w 45"/>
                <a:gd name="T11" fmla="*/ 10 h 26"/>
                <a:gd name="T12" fmla="*/ 45 w 45"/>
                <a:gd name="T13" fmla="*/ 7 h 26"/>
                <a:gd name="T14" fmla="*/ 45 w 45"/>
                <a:gd name="T15" fmla="*/ 4 h 26"/>
                <a:gd name="T16" fmla="*/ 41 w 45"/>
                <a:gd name="T17" fmla="*/ 0 h 26"/>
                <a:gd name="T18" fmla="*/ 38 w 45"/>
                <a:gd name="T19" fmla="*/ 0 h 26"/>
                <a:gd name="T20" fmla="*/ 3 w 45"/>
                <a:gd name="T21" fmla="*/ 16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6"/>
                <a:gd name="T35" fmla="*/ 45 w 45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6">
                  <a:moveTo>
                    <a:pt x="3" y="16"/>
                  </a:moveTo>
                  <a:lnTo>
                    <a:pt x="0" y="19"/>
                  </a:lnTo>
                  <a:lnTo>
                    <a:pt x="3" y="23"/>
                  </a:lnTo>
                  <a:lnTo>
                    <a:pt x="6" y="26"/>
                  </a:lnTo>
                  <a:lnTo>
                    <a:pt x="41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5" name="Freeform 250"/>
            <p:cNvSpPr>
              <a:spLocks/>
            </p:cNvSpPr>
            <p:nvPr/>
          </p:nvSpPr>
          <p:spPr bwMode="auto">
            <a:xfrm>
              <a:off x="6551392" y="4549955"/>
              <a:ext cx="55775" cy="39689"/>
            </a:xfrm>
            <a:custGeom>
              <a:avLst/>
              <a:gdLst>
                <a:gd name="T0" fmla="*/ 4 w 45"/>
                <a:gd name="T1" fmla="*/ 16 h 25"/>
                <a:gd name="T2" fmla="*/ 0 w 45"/>
                <a:gd name="T3" fmla="*/ 19 h 25"/>
                <a:gd name="T4" fmla="*/ 0 w 45"/>
                <a:gd name="T5" fmla="*/ 22 h 25"/>
                <a:gd name="T6" fmla="*/ 4 w 45"/>
                <a:gd name="T7" fmla="*/ 25 h 25"/>
                <a:gd name="T8" fmla="*/ 7 w 45"/>
                <a:gd name="T9" fmla="*/ 25 h 25"/>
                <a:gd name="T10" fmla="*/ 42 w 45"/>
                <a:gd name="T11" fmla="*/ 9 h 25"/>
                <a:gd name="T12" fmla="*/ 45 w 45"/>
                <a:gd name="T13" fmla="*/ 6 h 25"/>
                <a:gd name="T14" fmla="*/ 45 w 45"/>
                <a:gd name="T15" fmla="*/ 3 h 25"/>
                <a:gd name="T16" fmla="*/ 42 w 45"/>
                <a:gd name="T17" fmla="*/ 0 h 25"/>
                <a:gd name="T18" fmla="*/ 39 w 45"/>
                <a:gd name="T19" fmla="*/ 0 h 25"/>
                <a:gd name="T20" fmla="*/ 4 w 45"/>
                <a:gd name="T21" fmla="*/ 16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5"/>
                <a:gd name="T35" fmla="*/ 45 w 45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5">
                  <a:moveTo>
                    <a:pt x="4" y="16"/>
                  </a:moveTo>
                  <a:lnTo>
                    <a:pt x="0" y="19"/>
                  </a:lnTo>
                  <a:lnTo>
                    <a:pt x="0" y="22"/>
                  </a:lnTo>
                  <a:lnTo>
                    <a:pt x="4" y="25"/>
                  </a:lnTo>
                  <a:lnTo>
                    <a:pt x="7" y="25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" name="Freeform 251"/>
            <p:cNvSpPr>
              <a:spLocks/>
            </p:cNvSpPr>
            <p:nvPr/>
          </p:nvSpPr>
          <p:spPr bwMode="auto">
            <a:xfrm>
              <a:off x="6630716" y="4513441"/>
              <a:ext cx="55775" cy="36514"/>
            </a:xfrm>
            <a:custGeom>
              <a:avLst/>
              <a:gdLst>
                <a:gd name="T0" fmla="*/ 3 w 45"/>
                <a:gd name="T1" fmla="*/ 13 h 23"/>
                <a:gd name="T2" fmla="*/ 0 w 45"/>
                <a:gd name="T3" fmla="*/ 16 h 23"/>
                <a:gd name="T4" fmla="*/ 0 w 45"/>
                <a:gd name="T5" fmla="*/ 20 h 23"/>
                <a:gd name="T6" fmla="*/ 3 w 45"/>
                <a:gd name="T7" fmla="*/ 23 h 23"/>
                <a:gd name="T8" fmla="*/ 7 w 45"/>
                <a:gd name="T9" fmla="*/ 23 h 23"/>
                <a:gd name="T10" fmla="*/ 42 w 45"/>
                <a:gd name="T11" fmla="*/ 10 h 23"/>
                <a:gd name="T12" fmla="*/ 45 w 45"/>
                <a:gd name="T13" fmla="*/ 7 h 23"/>
                <a:gd name="T14" fmla="*/ 45 w 45"/>
                <a:gd name="T15" fmla="*/ 4 h 23"/>
                <a:gd name="T16" fmla="*/ 42 w 45"/>
                <a:gd name="T17" fmla="*/ 0 h 23"/>
                <a:gd name="T18" fmla="*/ 39 w 45"/>
                <a:gd name="T19" fmla="*/ 0 h 23"/>
                <a:gd name="T20" fmla="*/ 3 w 45"/>
                <a:gd name="T21" fmla="*/ 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3"/>
                <a:gd name="T35" fmla="*/ 45 w 4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3">
                  <a:moveTo>
                    <a:pt x="3" y="13"/>
                  </a:moveTo>
                  <a:lnTo>
                    <a:pt x="0" y="16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7" y="23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" name="Freeform 252"/>
            <p:cNvSpPr>
              <a:spLocks/>
            </p:cNvSpPr>
            <p:nvPr/>
          </p:nvSpPr>
          <p:spPr bwMode="auto">
            <a:xfrm>
              <a:off x="6706321" y="4473752"/>
              <a:ext cx="55775" cy="34926"/>
            </a:xfrm>
            <a:custGeom>
              <a:avLst/>
              <a:gdLst>
                <a:gd name="T0" fmla="*/ 3 w 45"/>
                <a:gd name="T1" fmla="*/ 13 h 22"/>
                <a:gd name="T2" fmla="*/ 0 w 45"/>
                <a:gd name="T3" fmla="*/ 16 h 22"/>
                <a:gd name="T4" fmla="*/ 0 w 45"/>
                <a:gd name="T5" fmla="*/ 19 h 22"/>
                <a:gd name="T6" fmla="*/ 3 w 45"/>
                <a:gd name="T7" fmla="*/ 22 h 22"/>
                <a:gd name="T8" fmla="*/ 6 w 45"/>
                <a:gd name="T9" fmla="*/ 22 h 22"/>
                <a:gd name="T10" fmla="*/ 41 w 45"/>
                <a:gd name="T11" fmla="*/ 10 h 22"/>
                <a:gd name="T12" fmla="*/ 45 w 45"/>
                <a:gd name="T13" fmla="*/ 6 h 22"/>
                <a:gd name="T14" fmla="*/ 45 w 45"/>
                <a:gd name="T15" fmla="*/ 3 h 22"/>
                <a:gd name="T16" fmla="*/ 41 w 45"/>
                <a:gd name="T17" fmla="*/ 0 h 22"/>
                <a:gd name="T18" fmla="*/ 38 w 45"/>
                <a:gd name="T19" fmla="*/ 0 h 22"/>
                <a:gd name="T20" fmla="*/ 3 w 45"/>
                <a:gd name="T21" fmla="*/ 13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3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6" y="22"/>
                  </a:lnTo>
                  <a:lnTo>
                    <a:pt x="41" y="10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8" name="Freeform 253"/>
            <p:cNvSpPr>
              <a:spLocks/>
            </p:cNvSpPr>
            <p:nvPr/>
          </p:nvSpPr>
          <p:spPr bwMode="auto">
            <a:xfrm>
              <a:off x="6785645" y="4438826"/>
              <a:ext cx="54535" cy="34926"/>
            </a:xfrm>
            <a:custGeom>
              <a:avLst/>
              <a:gdLst>
                <a:gd name="T0" fmla="*/ 3 w 44"/>
                <a:gd name="T1" fmla="*/ 12 h 22"/>
                <a:gd name="T2" fmla="*/ 0 w 44"/>
                <a:gd name="T3" fmla="*/ 16 h 22"/>
                <a:gd name="T4" fmla="*/ 0 w 44"/>
                <a:gd name="T5" fmla="*/ 19 h 22"/>
                <a:gd name="T6" fmla="*/ 3 w 44"/>
                <a:gd name="T7" fmla="*/ 22 h 22"/>
                <a:gd name="T8" fmla="*/ 6 w 44"/>
                <a:gd name="T9" fmla="*/ 22 h 22"/>
                <a:gd name="T10" fmla="*/ 41 w 44"/>
                <a:gd name="T11" fmla="*/ 9 h 22"/>
                <a:gd name="T12" fmla="*/ 44 w 44"/>
                <a:gd name="T13" fmla="*/ 6 h 22"/>
                <a:gd name="T14" fmla="*/ 44 w 44"/>
                <a:gd name="T15" fmla="*/ 3 h 22"/>
                <a:gd name="T16" fmla="*/ 41 w 44"/>
                <a:gd name="T17" fmla="*/ 0 h 22"/>
                <a:gd name="T18" fmla="*/ 38 w 44"/>
                <a:gd name="T19" fmla="*/ 0 h 22"/>
                <a:gd name="T20" fmla="*/ 3 w 44"/>
                <a:gd name="T21" fmla="*/ 12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2"/>
                <a:gd name="T35" fmla="*/ 44 w 44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2">
                  <a:moveTo>
                    <a:pt x="3" y="12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6" y="22"/>
                  </a:lnTo>
                  <a:lnTo>
                    <a:pt x="41" y="9"/>
                  </a:lnTo>
                  <a:lnTo>
                    <a:pt x="44" y="6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9" name="Freeform 254"/>
            <p:cNvSpPr>
              <a:spLocks/>
            </p:cNvSpPr>
            <p:nvPr/>
          </p:nvSpPr>
          <p:spPr bwMode="auto">
            <a:xfrm>
              <a:off x="6860011" y="4397549"/>
              <a:ext cx="59493" cy="34926"/>
            </a:xfrm>
            <a:custGeom>
              <a:avLst/>
              <a:gdLst>
                <a:gd name="T0" fmla="*/ 3 w 48"/>
                <a:gd name="T1" fmla="*/ 13 h 22"/>
                <a:gd name="T2" fmla="*/ 0 w 48"/>
                <a:gd name="T3" fmla="*/ 16 h 22"/>
                <a:gd name="T4" fmla="*/ 0 w 48"/>
                <a:gd name="T5" fmla="*/ 19 h 22"/>
                <a:gd name="T6" fmla="*/ 3 w 48"/>
                <a:gd name="T7" fmla="*/ 22 h 22"/>
                <a:gd name="T8" fmla="*/ 7 w 48"/>
                <a:gd name="T9" fmla="*/ 22 h 22"/>
                <a:gd name="T10" fmla="*/ 35 w 48"/>
                <a:gd name="T11" fmla="*/ 13 h 22"/>
                <a:gd name="T12" fmla="*/ 45 w 48"/>
                <a:gd name="T13" fmla="*/ 10 h 22"/>
                <a:gd name="T14" fmla="*/ 48 w 48"/>
                <a:gd name="T15" fmla="*/ 7 h 22"/>
                <a:gd name="T16" fmla="*/ 48 w 48"/>
                <a:gd name="T17" fmla="*/ 3 h 22"/>
                <a:gd name="T18" fmla="*/ 45 w 48"/>
                <a:gd name="T19" fmla="*/ 0 h 22"/>
                <a:gd name="T20" fmla="*/ 42 w 48"/>
                <a:gd name="T21" fmla="*/ 0 h 22"/>
                <a:gd name="T22" fmla="*/ 32 w 48"/>
                <a:gd name="T23" fmla="*/ 3 h 22"/>
                <a:gd name="T24" fmla="*/ 3 w 48"/>
                <a:gd name="T25" fmla="*/ 13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22"/>
                <a:gd name="T41" fmla="*/ 48 w 48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22">
                  <a:moveTo>
                    <a:pt x="3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35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2" y="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0" name="Freeform 255"/>
            <p:cNvSpPr>
              <a:spLocks/>
            </p:cNvSpPr>
            <p:nvPr/>
          </p:nvSpPr>
          <p:spPr bwMode="auto">
            <a:xfrm>
              <a:off x="6939335" y="4362623"/>
              <a:ext cx="55775" cy="34926"/>
            </a:xfrm>
            <a:custGeom>
              <a:avLst/>
              <a:gdLst>
                <a:gd name="T0" fmla="*/ 3 w 45"/>
                <a:gd name="T1" fmla="*/ 13 h 22"/>
                <a:gd name="T2" fmla="*/ 0 w 45"/>
                <a:gd name="T3" fmla="*/ 16 h 22"/>
                <a:gd name="T4" fmla="*/ 0 w 45"/>
                <a:gd name="T5" fmla="*/ 19 h 22"/>
                <a:gd name="T6" fmla="*/ 3 w 45"/>
                <a:gd name="T7" fmla="*/ 22 h 22"/>
                <a:gd name="T8" fmla="*/ 6 w 45"/>
                <a:gd name="T9" fmla="*/ 22 h 22"/>
                <a:gd name="T10" fmla="*/ 42 w 45"/>
                <a:gd name="T11" fmla="*/ 9 h 22"/>
                <a:gd name="T12" fmla="*/ 45 w 45"/>
                <a:gd name="T13" fmla="*/ 6 h 22"/>
                <a:gd name="T14" fmla="*/ 45 w 45"/>
                <a:gd name="T15" fmla="*/ 3 h 22"/>
                <a:gd name="T16" fmla="*/ 42 w 45"/>
                <a:gd name="T17" fmla="*/ 0 h 22"/>
                <a:gd name="T18" fmla="*/ 38 w 45"/>
                <a:gd name="T19" fmla="*/ 0 h 22"/>
                <a:gd name="T20" fmla="*/ 3 w 45"/>
                <a:gd name="T21" fmla="*/ 13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3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6" y="22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1" name="Freeform 256"/>
            <p:cNvSpPr>
              <a:spLocks/>
            </p:cNvSpPr>
            <p:nvPr/>
          </p:nvSpPr>
          <p:spPr bwMode="auto">
            <a:xfrm>
              <a:off x="7018659" y="4326109"/>
              <a:ext cx="55775" cy="36514"/>
            </a:xfrm>
            <a:custGeom>
              <a:avLst/>
              <a:gdLst>
                <a:gd name="T0" fmla="*/ 3 w 45"/>
                <a:gd name="T1" fmla="*/ 13 h 23"/>
                <a:gd name="T2" fmla="*/ 0 w 45"/>
                <a:gd name="T3" fmla="*/ 16 h 23"/>
                <a:gd name="T4" fmla="*/ 0 w 45"/>
                <a:gd name="T5" fmla="*/ 20 h 23"/>
                <a:gd name="T6" fmla="*/ 3 w 45"/>
                <a:gd name="T7" fmla="*/ 23 h 23"/>
                <a:gd name="T8" fmla="*/ 6 w 45"/>
                <a:gd name="T9" fmla="*/ 23 h 23"/>
                <a:gd name="T10" fmla="*/ 16 w 45"/>
                <a:gd name="T11" fmla="*/ 20 h 23"/>
                <a:gd name="T12" fmla="*/ 41 w 45"/>
                <a:gd name="T13" fmla="*/ 10 h 23"/>
                <a:gd name="T14" fmla="*/ 45 w 45"/>
                <a:gd name="T15" fmla="*/ 7 h 23"/>
                <a:gd name="T16" fmla="*/ 45 w 45"/>
                <a:gd name="T17" fmla="*/ 4 h 23"/>
                <a:gd name="T18" fmla="*/ 41 w 45"/>
                <a:gd name="T19" fmla="*/ 0 h 23"/>
                <a:gd name="T20" fmla="*/ 38 w 45"/>
                <a:gd name="T21" fmla="*/ 0 h 23"/>
                <a:gd name="T22" fmla="*/ 13 w 45"/>
                <a:gd name="T23" fmla="*/ 10 h 23"/>
                <a:gd name="T24" fmla="*/ 3 w 45"/>
                <a:gd name="T25" fmla="*/ 13 h 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3"/>
                <a:gd name="T41" fmla="*/ 45 w 45"/>
                <a:gd name="T42" fmla="*/ 23 h 2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3">
                  <a:moveTo>
                    <a:pt x="3" y="13"/>
                  </a:moveTo>
                  <a:lnTo>
                    <a:pt x="0" y="16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6" y="23"/>
                  </a:lnTo>
                  <a:lnTo>
                    <a:pt x="16" y="20"/>
                  </a:lnTo>
                  <a:lnTo>
                    <a:pt x="41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13" y="10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" name="Freeform 257"/>
            <p:cNvSpPr>
              <a:spLocks/>
            </p:cNvSpPr>
            <p:nvPr/>
          </p:nvSpPr>
          <p:spPr bwMode="auto">
            <a:xfrm>
              <a:off x="7097982" y="4295945"/>
              <a:ext cx="54535" cy="30164"/>
            </a:xfrm>
            <a:custGeom>
              <a:avLst/>
              <a:gdLst>
                <a:gd name="T0" fmla="*/ 3 w 44"/>
                <a:gd name="T1" fmla="*/ 10 h 19"/>
                <a:gd name="T2" fmla="*/ 0 w 44"/>
                <a:gd name="T3" fmla="*/ 13 h 19"/>
                <a:gd name="T4" fmla="*/ 0 w 44"/>
                <a:gd name="T5" fmla="*/ 16 h 19"/>
                <a:gd name="T6" fmla="*/ 3 w 44"/>
                <a:gd name="T7" fmla="*/ 19 h 19"/>
                <a:gd name="T8" fmla="*/ 6 w 44"/>
                <a:gd name="T9" fmla="*/ 19 h 19"/>
                <a:gd name="T10" fmla="*/ 41 w 44"/>
                <a:gd name="T11" fmla="*/ 10 h 19"/>
                <a:gd name="T12" fmla="*/ 44 w 44"/>
                <a:gd name="T13" fmla="*/ 7 h 19"/>
                <a:gd name="T14" fmla="*/ 44 w 44"/>
                <a:gd name="T15" fmla="*/ 4 h 19"/>
                <a:gd name="T16" fmla="*/ 41 w 44"/>
                <a:gd name="T17" fmla="*/ 0 h 19"/>
                <a:gd name="T18" fmla="*/ 38 w 44"/>
                <a:gd name="T19" fmla="*/ 0 h 19"/>
                <a:gd name="T20" fmla="*/ 3 w 44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9"/>
                <a:gd name="T35" fmla="*/ 44 w 44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1" y="10"/>
                  </a:lnTo>
                  <a:lnTo>
                    <a:pt x="44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" name="Freeform 258"/>
            <p:cNvSpPr>
              <a:spLocks/>
            </p:cNvSpPr>
            <p:nvPr/>
          </p:nvSpPr>
          <p:spPr bwMode="auto">
            <a:xfrm>
              <a:off x="7176067" y="4261019"/>
              <a:ext cx="55775" cy="34926"/>
            </a:xfrm>
            <a:custGeom>
              <a:avLst/>
              <a:gdLst>
                <a:gd name="T0" fmla="*/ 4 w 45"/>
                <a:gd name="T1" fmla="*/ 13 h 22"/>
                <a:gd name="T2" fmla="*/ 0 w 45"/>
                <a:gd name="T3" fmla="*/ 16 h 22"/>
                <a:gd name="T4" fmla="*/ 0 w 45"/>
                <a:gd name="T5" fmla="*/ 19 h 22"/>
                <a:gd name="T6" fmla="*/ 4 w 45"/>
                <a:gd name="T7" fmla="*/ 22 h 22"/>
                <a:gd name="T8" fmla="*/ 7 w 45"/>
                <a:gd name="T9" fmla="*/ 22 h 22"/>
                <a:gd name="T10" fmla="*/ 42 w 45"/>
                <a:gd name="T11" fmla="*/ 10 h 22"/>
                <a:gd name="T12" fmla="*/ 45 w 45"/>
                <a:gd name="T13" fmla="*/ 6 h 22"/>
                <a:gd name="T14" fmla="*/ 45 w 45"/>
                <a:gd name="T15" fmla="*/ 3 h 22"/>
                <a:gd name="T16" fmla="*/ 42 w 45"/>
                <a:gd name="T17" fmla="*/ 0 h 22"/>
                <a:gd name="T18" fmla="*/ 39 w 45"/>
                <a:gd name="T19" fmla="*/ 0 h 22"/>
                <a:gd name="T20" fmla="*/ 4 w 45"/>
                <a:gd name="T21" fmla="*/ 13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4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" name="Freeform 259"/>
            <p:cNvSpPr>
              <a:spLocks/>
            </p:cNvSpPr>
            <p:nvPr/>
          </p:nvSpPr>
          <p:spPr bwMode="auto">
            <a:xfrm>
              <a:off x="7255391" y="4230855"/>
              <a:ext cx="55775" cy="34926"/>
            </a:xfrm>
            <a:custGeom>
              <a:avLst/>
              <a:gdLst>
                <a:gd name="T0" fmla="*/ 3 w 45"/>
                <a:gd name="T1" fmla="*/ 13 h 22"/>
                <a:gd name="T2" fmla="*/ 0 w 45"/>
                <a:gd name="T3" fmla="*/ 16 h 22"/>
                <a:gd name="T4" fmla="*/ 0 w 45"/>
                <a:gd name="T5" fmla="*/ 19 h 22"/>
                <a:gd name="T6" fmla="*/ 3 w 45"/>
                <a:gd name="T7" fmla="*/ 22 h 22"/>
                <a:gd name="T8" fmla="*/ 7 w 45"/>
                <a:gd name="T9" fmla="*/ 22 h 22"/>
                <a:gd name="T10" fmla="*/ 39 w 45"/>
                <a:gd name="T11" fmla="*/ 13 h 22"/>
                <a:gd name="T12" fmla="*/ 42 w 45"/>
                <a:gd name="T13" fmla="*/ 9 h 22"/>
                <a:gd name="T14" fmla="*/ 45 w 45"/>
                <a:gd name="T15" fmla="*/ 6 h 22"/>
                <a:gd name="T16" fmla="*/ 45 w 45"/>
                <a:gd name="T17" fmla="*/ 3 h 22"/>
                <a:gd name="T18" fmla="*/ 42 w 45"/>
                <a:gd name="T19" fmla="*/ 0 h 22"/>
                <a:gd name="T20" fmla="*/ 39 w 45"/>
                <a:gd name="T21" fmla="*/ 0 h 22"/>
                <a:gd name="T22" fmla="*/ 35 w 45"/>
                <a:gd name="T23" fmla="*/ 3 h 22"/>
                <a:gd name="T24" fmla="*/ 3 w 45"/>
                <a:gd name="T25" fmla="*/ 13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2"/>
                <a:gd name="T41" fmla="*/ 45 w 45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2">
                  <a:moveTo>
                    <a:pt x="3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39" y="13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5" y="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" name="Freeform 260"/>
            <p:cNvSpPr>
              <a:spLocks/>
            </p:cNvSpPr>
            <p:nvPr/>
          </p:nvSpPr>
          <p:spPr bwMode="auto">
            <a:xfrm>
              <a:off x="7334714" y="4205454"/>
              <a:ext cx="59493" cy="30164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5 w 48"/>
                <a:gd name="T11" fmla="*/ 10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" name="Freeform 261"/>
            <p:cNvSpPr>
              <a:spLocks/>
            </p:cNvSpPr>
            <p:nvPr/>
          </p:nvSpPr>
          <p:spPr bwMode="auto">
            <a:xfrm>
              <a:off x="7414038" y="4180053"/>
              <a:ext cx="59493" cy="30164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13 w 48"/>
                <a:gd name="T11" fmla="*/ 16 h 19"/>
                <a:gd name="T12" fmla="*/ 45 w 48"/>
                <a:gd name="T13" fmla="*/ 10 h 19"/>
                <a:gd name="T14" fmla="*/ 48 w 48"/>
                <a:gd name="T15" fmla="*/ 6 h 19"/>
                <a:gd name="T16" fmla="*/ 48 w 48"/>
                <a:gd name="T17" fmla="*/ 3 h 19"/>
                <a:gd name="T18" fmla="*/ 45 w 48"/>
                <a:gd name="T19" fmla="*/ 0 h 19"/>
                <a:gd name="T20" fmla="*/ 41 w 48"/>
                <a:gd name="T21" fmla="*/ 0 h 19"/>
                <a:gd name="T22" fmla="*/ 9 w 48"/>
                <a:gd name="T23" fmla="*/ 6 h 19"/>
                <a:gd name="T24" fmla="*/ 3 w 48"/>
                <a:gd name="T25" fmla="*/ 1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9"/>
                <a:gd name="T41" fmla="*/ 48 w 48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13" y="16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9" y="6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" name="Freeform 262"/>
            <p:cNvSpPr>
              <a:spLocks/>
            </p:cNvSpPr>
            <p:nvPr/>
          </p:nvSpPr>
          <p:spPr bwMode="auto">
            <a:xfrm>
              <a:off x="7497080" y="4159415"/>
              <a:ext cx="55775" cy="25401"/>
            </a:xfrm>
            <a:custGeom>
              <a:avLst/>
              <a:gdLst>
                <a:gd name="T0" fmla="*/ 3 w 45"/>
                <a:gd name="T1" fmla="*/ 7 h 16"/>
                <a:gd name="T2" fmla="*/ 0 w 45"/>
                <a:gd name="T3" fmla="*/ 10 h 16"/>
                <a:gd name="T4" fmla="*/ 0 w 45"/>
                <a:gd name="T5" fmla="*/ 13 h 16"/>
                <a:gd name="T6" fmla="*/ 3 w 45"/>
                <a:gd name="T7" fmla="*/ 16 h 16"/>
                <a:gd name="T8" fmla="*/ 6 w 45"/>
                <a:gd name="T9" fmla="*/ 16 h 16"/>
                <a:gd name="T10" fmla="*/ 41 w 45"/>
                <a:gd name="T11" fmla="*/ 10 h 16"/>
                <a:gd name="T12" fmla="*/ 45 w 45"/>
                <a:gd name="T13" fmla="*/ 7 h 16"/>
                <a:gd name="T14" fmla="*/ 45 w 45"/>
                <a:gd name="T15" fmla="*/ 3 h 16"/>
                <a:gd name="T16" fmla="*/ 41 w 45"/>
                <a:gd name="T17" fmla="*/ 0 h 16"/>
                <a:gd name="T18" fmla="*/ 38 w 45"/>
                <a:gd name="T19" fmla="*/ 0 h 16"/>
                <a:gd name="T20" fmla="*/ 3 w 45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6"/>
                <a:gd name="T35" fmla="*/ 45 w 45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1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" name="Freeform 263"/>
            <p:cNvSpPr>
              <a:spLocks/>
            </p:cNvSpPr>
            <p:nvPr/>
          </p:nvSpPr>
          <p:spPr bwMode="auto">
            <a:xfrm>
              <a:off x="7576404" y="4138776"/>
              <a:ext cx="59493" cy="25401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4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4 w 48"/>
                <a:gd name="T17" fmla="*/ 0 h 16"/>
                <a:gd name="T18" fmla="*/ 41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" name="Freeform 264"/>
            <p:cNvSpPr>
              <a:spLocks/>
            </p:cNvSpPr>
            <p:nvPr/>
          </p:nvSpPr>
          <p:spPr bwMode="auto">
            <a:xfrm>
              <a:off x="7659446" y="4129251"/>
              <a:ext cx="59493" cy="20638"/>
            </a:xfrm>
            <a:custGeom>
              <a:avLst/>
              <a:gdLst>
                <a:gd name="T0" fmla="*/ 3 w 48"/>
                <a:gd name="T1" fmla="*/ 3 h 13"/>
                <a:gd name="T2" fmla="*/ 0 w 48"/>
                <a:gd name="T3" fmla="*/ 6 h 13"/>
                <a:gd name="T4" fmla="*/ 0 w 48"/>
                <a:gd name="T5" fmla="*/ 10 h 13"/>
                <a:gd name="T6" fmla="*/ 3 w 48"/>
                <a:gd name="T7" fmla="*/ 13 h 13"/>
                <a:gd name="T8" fmla="*/ 6 w 48"/>
                <a:gd name="T9" fmla="*/ 13 h 13"/>
                <a:gd name="T10" fmla="*/ 44 w 48"/>
                <a:gd name="T11" fmla="*/ 10 h 13"/>
                <a:gd name="T12" fmla="*/ 48 w 48"/>
                <a:gd name="T13" fmla="*/ 6 h 13"/>
                <a:gd name="T14" fmla="*/ 48 w 48"/>
                <a:gd name="T15" fmla="*/ 3 h 13"/>
                <a:gd name="T16" fmla="*/ 44 w 48"/>
                <a:gd name="T17" fmla="*/ 0 h 13"/>
                <a:gd name="T18" fmla="*/ 41 w 48"/>
                <a:gd name="T19" fmla="*/ 0 h 13"/>
                <a:gd name="T20" fmla="*/ 3 w 48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3" y="3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4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" name="Freeform 265"/>
            <p:cNvSpPr>
              <a:spLocks/>
            </p:cNvSpPr>
            <p:nvPr/>
          </p:nvSpPr>
          <p:spPr bwMode="auto">
            <a:xfrm>
              <a:off x="7742488" y="4119726"/>
              <a:ext cx="59493" cy="19051"/>
            </a:xfrm>
            <a:custGeom>
              <a:avLst/>
              <a:gdLst>
                <a:gd name="T0" fmla="*/ 3 w 48"/>
                <a:gd name="T1" fmla="*/ 3 h 12"/>
                <a:gd name="T2" fmla="*/ 0 w 48"/>
                <a:gd name="T3" fmla="*/ 6 h 12"/>
                <a:gd name="T4" fmla="*/ 0 w 48"/>
                <a:gd name="T5" fmla="*/ 9 h 12"/>
                <a:gd name="T6" fmla="*/ 3 w 48"/>
                <a:gd name="T7" fmla="*/ 12 h 12"/>
                <a:gd name="T8" fmla="*/ 6 w 48"/>
                <a:gd name="T9" fmla="*/ 12 h 12"/>
                <a:gd name="T10" fmla="*/ 28 w 48"/>
                <a:gd name="T11" fmla="*/ 9 h 12"/>
                <a:gd name="T12" fmla="*/ 44 w 48"/>
                <a:gd name="T13" fmla="*/ 9 h 12"/>
                <a:gd name="T14" fmla="*/ 48 w 48"/>
                <a:gd name="T15" fmla="*/ 6 h 12"/>
                <a:gd name="T16" fmla="*/ 48 w 48"/>
                <a:gd name="T17" fmla="*/ 3 h 12"/>
                <a:gd name="T18" fmla="*/ 44 w 48"/>
                <a:gd name="T19" fmla="*/ 0 h 12"/>
                <a:gd name="T20" fmla="*/ 41 w 48"/>
                <a:gd name="T21" fmla="*/ 0 h 12"/>
                <a:gd name="T22" fmla="*/ 25 w 48"/>
                <a:gd name="T23" fmla="*/ 0 h 12"/>
                <a:gd name="T24" fmla="*/ 3 w 48"/>
                <a:gd name="T25" fmla="*/ 3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2"/>
                <a:gd name="T41" fmla="*/ 48 w 48"/>
                <a:gd name="T42" fmla="*/ 12 h 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2">
                  <a:moveTo>
                    <a:pt x="3" y="3"/>
                  </a:moveTo>
                  <a:lnTo>
                    <a:pt x="0" y="6"/>
                  </a:lnTo>
                  <a:lnTo>
                    <a:pt x="0" y="9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28" y="9"/>
                  </a:lnTo>
                  <a:lnTo>
                    <a:pt x="44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25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" name="Freeform 266"/>
            <p:cNvSpPr>
              <a:spLocks/>
            </p:cNvSpPr>
            <p:nvPr/>
          </p:nvSpPr>
          <p:spPr bwMode="auto">
            <a:xfrm>
              <a:off x="7825530" y="4114963"/>
              <a:ext cx="58253" cy="14288"/>
            </a:xfrm>
            <a:custGeom>
              <a:avLst/>
              <a:gdLst>
                <a:gd name="T0" fmla="*/ 3 w 47"/>
                <a:gd name="T1" fmla="*/ 0 h 9"/>
                <a:gd name="T2" fmla="*/ 0 w 47"/>
                <a:gd name="T3" fmla="*/ 3 h 9"/>
                <a:gd name="T4" fmla="*/ 0 w 47"/>
                <a:gd name="T5" fmla="*/ 6 h 9"/>
                <a:gd name="T6" fmla="*/ 3 w 47"/>
                <a:gd name="T7" fmla="*/ 9 h 9"/>
                <a:gd name="T8" fmla="*/ 6 w 47"/>
                <a:gd name="T9" fmla="*/ 9 h 9"/>
                <a:gd name="T10" fmla="*/ 44 w 47"/>
                <a:gd name="T11" fmla="*/ 9 h 9"/>
                <a:gd name="T12" fmla="*/ 47 w 47"/>
                <a:gd name="T13" fmla="*/ 6 h 9"/>
                <a:gd name="T14" fmla="*/ 47 w 47"/>
                <a:gd name="T15" fmla="*/ 3 h 9"/>
                <a:gd name="T16" fmla="*/ 44 w 47"/>
                <a:gd name="T17" fmla="*/ 0 h 9"/>
                <a:gd name="T18" fmla="*/ 41 w 47"/>
                <a:gd name="T19" fmla="*/ 0 h 9"/>
                <a:gd name="T20" fmla="*/ 3 w 47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9"/>
                <a:gd name="T35" fmla="*/ 47 w 47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9">
                  <a:moveTo>
                    <a:pt x="3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6" y="9"/>
                  </a:lnTo>
                  <a:lnTo>
                    <a:pt x="44" y="9"/>
                  </a:lnTo>
                  <a:lnTo>
                    <a:pt x="47" y="6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" name="Freeform 267"/>
            <p:cNvSpPr>
              <a:spLocks/>
            </p:cNvSpPr>
            <p:nvPr/>
          </p:nvSpPr>
          <p:spPr bwMode="auto">
            <a:xfrm>
              <a:off x="7908572" y="4114963"/>
              <a:ext cx="58253" cy="14288"/>
            </a:xfrm>
            <a:custGeom>
              <a:avLst/>
              <a:gdLst>
                <a:gd name="T0" fmla="*/ 6 w 47"/>
                <a:gd name="T1" fmla="*/ 0 h 9"/>
                <a:gd name="T2" fmla="*/ 3 w 47"/>
                <a:gd name="T3" fmla="*/ 0 h 9"/>
                <a:gd name="T4" fmla="*/ 0 w 47"/>
                <a:gd name="T5" fmla="*/ 3 h 9"/>
                <a:gd name="T6" fmla="*/ 0 w 47"/>
                <a:gd name="T7" fmla="*/ 6 h 9"/>
                <a:gd name="T8" fmla="*/ 3 w 47"/>
                <a:gd name="T9" fmla="*/ 9 h 9"/>
                <a:gd name="T10" fmla="*/ 41 w 47"/>
                <a:gd name="T11" fmla="*/ 9 h 9"/>
                <a:gd name="T12" fmla="*/ 44 w 47"/>
                <a:gd name="T13" fmla="*/ 9 h 9"/>
                <a:gd name="T14" fmla="*/ 47 w 47"/>
                <a:gd name="T15" fmla="*/ 6 h 9"/>
                <a:gd name="T16" fmla="*/ 47 w 47"/>
                <a:gd name="T17" fmla="*/ 3 h 9"/>
                <a:gd name="T18" fmla="*/ 44 w 47"/>
                <a:gd name="T19" fmla="*/ 0 h 9"/>
                <a:gd name="T20" fmla="*/ 6 w 47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9"/>
                <a:gd name="T35" fmla="*/ 47 w 47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41" y="9"/>
                  </a:lnTo>
                  <a:lnTo>
                    <a:pt x="44" y="9"/>
                  </a:lnTo>
                  <a:lnTo>
                    <a:pt x="47" y="6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" name="Freeform 268"/>
            <p:cNvSpPr>
              <a:spLocks/>
            </p:cNvSpPr>
            <p:nvPr/>
          </p:nvSpPr>
          <p:spPr bwMode="auto">
            <a:xfrm>
              <a:off x="7991614" y="4114963"/>
              <a:ext cx="58253" cy="19051"/>
            </a:xfrm>
            <a:custGeom>
              <a:avLst/>
              <a:gdLst>
                <a:gd name="T0" fmla="*/ 6 w 47"/>
                <a:gd name="T1" fmla="*/ 0 h 12"/>
                <a:gd name="T2" fmla="*/ 3 w 47"/>
                <a:gd name="T3" fmla="*/ 0 h 12"/>
                <a:gd name="T4" fmla="*/ 0 w 47"/>
                <a:gd name="T5" fmla="*/ 3 h 12"/>
                <a:gd name="T6" fmla="*/ 0 w 47"/>
                <a:gd name="T7" fmla="*/ 6 h 12"/>
                <a:gd name="T8" fmla="*/ 3 w 47"/>
                <a:gd name="T9" fmla="*/ 9 h 12"/>
                <a:gd name="T10" fmla="*/ 41 w 47"/>
                <a:gd name="T11" fmla="*/ 12 h 12"/>
                <a:gd name="T12" fmla="*/ 44 w 47"/>
                <a:gd name="T13" fmla="*/ 12 h 12"/>
                <a:gd name="T14" fmla="*/ 47 w 47"/>
                <a:gd name="T15" fmla="*/ 9 h 12"/>
                <a:gd name="T16" fmla="*/ 47 w 47"/>
                <a:gd name="T17" fmla="*/ 6 h 12"/>
                <a:gd name="T18" fmla="*/ 44 w 47"/>
                <a:gd name="T19" fmla="*/ 3 h 12"/>
                <a:gd name="T20" fmla="*/ 6 w 47"/>
                <a:gd name="T21" fmla="*/ 0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2"/>
                <a:gd name="T35" fmla="*/ 47 w 47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2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41" y="12"/>
                  </a:lnTo>
                  <a:lnTo>
                    <a:pt x="44" y="12"/>
                  </a:lnTo>
                  <a:lnTo>
                    <a:pt x="47" y="9"/>
                  </a:lnTo>
                  <a:lnTo>
                    <a:pt x="47" y="6"/>
                  </a:lnTo>
                  <a:lnTo>
                    <a:pt x="44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" name="Freeform 269"/>
            <p:cNvSpPr>
              <a:spLocks/>
            </p:cNvSpPr>
            <p:nvPr/>
          </p:nvSpPr>
          <p:spPr bwMode="auto">
            <a:xfrm>
              <a:off x="8074656" y="4119726"/>
              <a:ext cx="58253" cy="19051"/>
            </a:xfrm>
            <a:custGeom>
              <a:avLst/>
              <a:gdLst>
                <a:gd name="T0" fmla="*/ 6 w 47"/>
                <a:gd name="T1" fmla="*/ 0 h 12"/>
                <a:gd name="T2" fmla="*/ 3 w 47"/>
                <a:gd name="T3" fmla="*/ 0 h 12"/>
                <a:gd name="T4" fmla="*/ 0 w 47"/>
                <a:gd name="T5" fmla="*/ 3 h 12"/>
                <a:gd name="T6" fmla="*/ 0 w 47"/>
                <a:gd name="T7" fmla="*/ 6 h 12"/>
                <a:gd name="T8" fmla="*/ 3 w 47"/>
                <a:gd name="T9" fmla="*/ 9 h 12"/>
                <a:gd name="T10" fmla="*/ 9 w 47"/>
                <a:gd name="T11" fmla="*/ 9 h 12"/>
                <a:gd name="T12" fmla="*/ 41 w 47"/>
                <a:gd name="T13" fmla="*/ 12 h 12"/>
                <a:gd name="T14" fmla="*/ 44 w 47"/>
                <a:gd name="T15" fmla="*/ 12 h 12"/>
                <a:gd name="T16" fmla="*/ 47 w 47"/>
                <a:gd name="T17" fmla="*/ 9 h 12"/>
                <a:gd name="T18" fmla="*/ 47 w 47"/>
                <a:gd name="T19" fmla="*/ 6 h 12"/>
                <a:gd name="T20" fmla="*/ 44 w 47"/>
                <a:gd name="T21" fmla="*/ 3 h 12"/>
                <a:gd name="T22" fmla="*/ 12 w 47"/>
                <a:gd name="T23" fmla="*/ 0 h 12"/>
                <a:gd name="T24" fmla="*/ 6 w 47"/>
                <a:gd name="T25" fmla="*/ 0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"/>
                <a:gd name="T40" fmla="*/ 0 h 12"/>
                <a:gd name="T41" fmla="*/ 47 w 47"/>
                <a:gd name="T42" fmla="*/ 12 h 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" h="12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9" y="9"/>
                  </a:lnTo>
                  <a:lnTo>
                    <a:pt x="41" y="12"/>
                  </a:lnTo>
                  <a:lnTo>
                    <a:pt x="44" y="12"/>
                  </a:lnTo>
                  <a:lnTo>
                    <a:pt x="47" y="9"/>
                  </a:lnTo>
                  <a:lnTo>
                    <a:pt x="47" y="6"/>
                  </a:lnTo>
                  <a:lnTo>
                    <a:pt x="44" y="3"/>
                  </a:lnTo>
                  <a:lnTo>
                    <a:pt x="1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" name="Freeform 270"/>
            <p:cNvSpPr>
              <a:spLocks/>
            </p:cNvSpPr>
            <p:nvPr/>
          </p:nvSpPr>
          <p:spPr bwMode="auto">
            <a:xfrm>
              <a:off x="8157698" y="4129251"/>
              <a:ext cx="58253" cy="20638"/>
            </a:xfrm>
            <a:custGeom>
              <a:avLst/>
              <a:gdLst>
                <a:gd name="T0" fmla="*/ 6 w 47"/>
                <a:gd name="T1" fmla="*/ 0 h 13"/>
                <a:gd name="T2" fmla="*/ 3 w 47"/>
                <a:gd name="T3" fmla="*/ 0 h 13"/>
                <a:gd name="T4" fmla="*/ 0 w 47"/>
                <a:gd name="T5" fmla="*/ 3 h 13"/>
                <a:gd name="T6" fmla="*/ 0 w 47"/>
                <a:gd name="T7" fmla="*/ 6 h 13"/>
                <a:gd name="T8" fmla="*/ 3 w 47"/>
                <a:gd name="T9" fmla="*/ 10 h 13"/>
                <a:gd name="T10" fmla="*/ 22 w 47"/>
                <a:gd name="T11" fmla="*/ 10 h 13"/>
                <a:gd name="T12" fmla="*/ 41 w 47"/>
                <a:gd name="T13" fmla="*/ 13 h 13"/>
                <a:gd name="T14" fmla="*/ 44 w 47"/>
                <a:gd name="T15" fmla="*/ 13 h 13"/>
                <a:gd name="T16" fmla="*/ 47 w 47"/>
                <a:gd name="T17" fmla="*/ 10 h 13"/>
                <a:gd name="T18" fmla="*/ 47 w 47"/>
                <a:gd name="T19" fmla="*/ 6 h 13"/>
                <a:gd name="T20" fmla="*/ 44 w 47"/>
                <a:gd name="T21" fmla="*/ 3 h 13"/>
                <a:gd name="T22" fmla="*/ 25 w 47"/>
                <a:gd name="T23" fmla="*/ 0 h 13"/>
                <a:gd name="T24" fmla="*/ 6 w 47"/>
                <a:gd name="T25" fmla="*/ 0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"/>
                <a:gd name="T40" fmla="*/ 0 h 13"/>
                <a:gd name="T41" fmla="*/ 47 w 47"/>
                <a:gd name="T42" fmla="*/ 13 h 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22" y="10"/>
                  </a:lnTo>
                  <a:lnTo>
                    <a:pt x="41" y="13"/>
                  </a:lnTo>
                  <a:lnTo>
                    <a:pt x="44" y="13"/>
                  </a:lnTo>
                  <a:lnTo>
                    <a:pt x="47" y="10"/>
                  </a:lnTo>
                  <a:lnTo>
                    <a:pt x="47" y="6"/>
                  </a:lnTo>
                  <a:lnTo>
                    <a:pt x="44" y="3"/>
                  </a:lnTo>
                  <a:lnTo>
                    <a:pt x="2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" name="Freeform 271"/>
            <p:cNvSpPr>
              <a:spLocks/>
            </p:cNvSpPr>
            <p:nvPr/>
          </p:nvSpPr>
          <p:spPr bwMode="auto">
            <a:xfrm>
              <a:off x="8240741" y="4138776"/>
              <a:ext cx="58253" cy="20638"/>
            </a:xfrm>
            <a:custGeom>
              <a:avLst/>
              <a:gdLst>
                <a:gd name="T0" fmla="*/ 6 w 47"/>
                <a:gd name="T1" fmla="*/ 0 h 13"/>
                <a:gd name="T2" fmla="*/ 3 w 47"/>
                <a:gd name="T3" fmla="*/ 0 h 13"/>
                <a:gd name="T4" fmla="*/ 0 w 47"/>
                <a:gd name="T5" fmla="*/ 4 h 13"/>
                <a:gd name="T6" fmla="*/ 0 w 47"/>
                <a:gd name="T7" fmla="*/ 7 h 13"/>
                <a:gd name="T8" fmla="*/ 3 w 47"/>
                <a:gd name="T9" fmla="*/ 10 h 13"/>
                <a:gd name="T10" fmla="*/ 41 w 47"/>
                <a:gd name="T11" fmla="*/ 13 h 13"/>
                <a:gd name="T12" fmla="*/ 44 w 47"/>
                <a:gd name="T13" fmla="*/ 13 h 13"/>
                <a:gd name="T14" fmla="*/ 47 w 47"/>
                <a:gd name="T15" fmla="*/ 10 h 13"/>
                <a:gd name="T16" fmla="*/ 47 w 47"/>
                <a:gd name="T17" fmla="*/ 7 h 13"/>
                <a:gd name="T18" fmla="*/ 44 w 47"/>
                <a:gd name="T19" fmla="*/ 4 h 13"/>
                <a:gd name="T20" fmla="*/ 6 w 47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3"/>
                <a:gd name="T35" fmla="*/ 47 w 47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3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3"/>
                  </a:lnTo>
                  <a:lnTo>
                    <a:pt x="44" y="13"/>
                  </a:lnTo>
                  <a:lnTo>
                    <a:pt x="47" y="10"/>
                  </a:lnTo>
                  <a:lnTo>
                    <a:pt x="47" y="7"/>
                  </a:lnTo>
                  <a:lnTo>
                    <a:pt x="44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" name="Freeform 272"/>
            <p:cNvSpPr>
              <a:spLocks/>
            </p:cNvSpPr>
            <p:nvPr/>
          </p:nvSpPr>
          <p:spPr bwMode="auto">
            <a:xfrm>
              <a:off x="8323783" y="4149889"/>
              <a:ext cx="58253" cy="20638"/>
            </a:xfrm>
            <a:custGeom>
              <a:avLst/>
              <a:gdLst>
                <a:gd name="T0" fmla="*/ 6 w 47"/>
                <a:gd name="T1" fmla="*/ 0 h 13"/>
                <a:gd name="T2" fmla="*/ 3 w 47"/>
                <a:gd name="T3" fmla="*/ 0 h 13"/>
                <a:gd name="T4" fmla="*/ 0 w 47"/>
                <a:gd name="T5" fmla="*/ 3 h 13"/>
                <a:gd name="T6" fmla="*/ 0 w 47"/>
                <a:gd name="T7" fmla="*/ 6 h 13"/>
                <a:gd name="T8" fmla="*/ 3 w 47"/>
                <a:gd name="T9" fmla="*/ 9 h 13"/>
                <a:gd name="T10" fmla="*/ 41 w 47"/>
                <a:gd name="T11" fmla="*/ 13 h 13"/>
                <a:gd name="T12" fmla="*/ 44 w 47"/>
                <a:gd name="T13" fmla="*/ 13 h 13"/>
                <a:gd name="T14" fmla="*/ 47 w 47"/>
                <a:gd name="T15" fmla="*/ 9 h 13"/>
                <a:gd name="T16" fmla="*/ 47 w 47"/>
                <a:gd name="T17" fmla="*/ 6 h 13"/>
                <a:gd name="T18" fmla="*/ 44 w 47"/>
                <a:gd name="T19" fmla="*/ 3 h 13"/>
                <a:gd name="T20" fmla="*/ 6 w 47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"/>
                <a:gd name="T34" fmla="*/ 0 h 13"/>
                <a:gd name="T35" fmla="*/ 47 w 47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41" y="13"/>
                  </a:lnTo>
                  <a:lnTo>
                    <a:pt x="44" y="13"/>
                  </a:lnTo>
                  <a:lnTo>
                    <a:pt x="47" y="9"/>
                  </a:lnTo>
                  <a:lnTo>
                    <a:pt x="47" y="6"/>
                  </a:lnTo>
                  <a:lnTo>
                    <a:pt x="44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7010362" y="5235548"/>
            <a:ext cx="1584315" cy="555622"/>
            <a:chOff x="7010362" y="4930748"/>
            <a:chExt cx="1584315" cy="555622"/>
          </a:xfrm>
        </p:grpSpPr>
        <p:sp>
          <p:nvSpPr>
            <p:cNvPr id="279" name="Freeform 274"/>
            <p:cNvSpPr>
              <a:spLocks/>
            </p:cNvSpPr>
            <p:nvPr/>
          </p:nvSpPr>
          <p:spPr bwMode="auto">
            <a:xfrm>
              <a:off x="7010362" y="5443630"/>
              <a:ext cx="60407" cy="42740"/>
            </a:xfrm>
            <a:custGeom>
              <a:avLst/>
              <a:gdLst>
                <a:gd name="T0" fmla="*/ 3 w 44"/>
                <a:gd name="T1" fmla="*/ 16 h 25"/>
                <a:gd name="T2" fmla="*/ 0 w 44"/>
                <a:gd name="T3" fmla="*/ 19 h 25"/>
                <a:gd name="T4" fmla="*/ 0 w 44"/>
                <a:gd name="T5" fmla="*/ 19 h 25"/>
                <a:gd name="T6" fmla="*/ 3 w 44"/>
                <a:gd name="T7" fmla="*/ 22 h 25"/>
                <a:gd name="T8" fmla="*/ 6 w 44"/>
                <a:gd name="T9" fmla="*/ 25 h 25"/>
                <a:gd name="T10" fmla="*/ 41 w 44"/>
                <a:gd name="T11" fmla="*/ 9 h 25"/>
                <a:gd name="T12" fmla="*/ 44 w 44"/>
                <a:gd name="T13" fmla="*/ 6 h 25"/>
                <a:gd name="T14" fmla="*/ 44 w 44"/>
                <a:gd name="T15" fmla="*/ 3 h 25"/>
                <a:gd name="T16" fmla="*/ 41 w 44"/>
                <a:gd name="T17" fmla="*/ 0 h 25"/>
                <a:gd name="T18" fmla="*/ 38 w 44"/>
                <a:gd name="T19" fmla="*/ 0 h 25"/>
                <a:gd name="T20" fmla="*/ 3 w 44"/>
                <a:gd name="T21" fmla="*/ 16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5"/>
                <a:gd name="T35" fmla="*/ 44 w 44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5">
                  <a:moveTo>
                    <a:pt x="3" y="16"/>
                  </a:moveTo>
                  <a:lnTo>
                    <a:pt x="0" y="19"/>
                  </a:lnTo>
                  <a:lnTo>
                    <a:pt x="3" y="22"/>
                  </a:lnTo>
                  <a:lnTo>
                    <a:pt x="6" y="25"/>
                  </a:lnTo>
                  <a:lnTo>
                    <a:pt x="41" y="9"/>
                  </a:lnTo>
                  <a:lnTo>
                    <a:pt x="44" y="6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" name="Freeform 275"/>
            <p:cNvSpPr>
              <a:spLocks/>
            </p:cNvSpPr>
            <p:nvPr/>
          </p:nvSpPr>
          <p:spPr bwMode="auto">
            <a:xfrm>
              <a:off x="7092735" y="5399180"/>
              <a:ext cx="61780" cy="39321"/>
            </a:xfrm>
            <a:custGeom>
              <a:avLst/>
              <a:gdLst>
                <a:gd name="T0" fmla="*/ 3 w 45"/>
                <a:gd name="T1" fmla="*/ 13 h 23"/>
                <a:gd name="T2" fmla="*/ 0 w 45"/>
                <a:gd name="T3" fmla="*/ 16 h 23"/>
                <a:gd name="T4" fmla="*/ 0 w 45"/>
                <a:gd name="T5" fmla="*/ 19 h 23"/>
                <a:gd name="T6" fmla="*/ 3 w 45"/>
                <a:gd name="T7" fmla="*/ 23 h 23"/>
                <a:gd name="T8" fmla="*/ 7 w 45"/>
                <a:gd name="T9" fmla="*/ 23 h 23"/>
                <a:gd name="T10" fmla="*/ 42 w 45"/>
                <a:gd name="T11" fmla="*/ 10 h 23"/>
                <a:gd name="T12" fmla="*/ 45 w 45"/>
                <a:gd name="T13" fmla="*/ 7 h 23"/>
                <a:gd name="T14" fmla="*/ 45 w 45"/>
                <a:gd name="T15" fmla="*/ 3 h 23"/>
                <a:gd name="T16" fmla="*/ 42 w 45"/>
                <a:gd name="T17" fmla="*/ 0 h 23"/>
                <a:gd name="T18" fmla="*/ 39 w 45"/>
                <a:gd name="T19" fmla="*/ 0 h 23"/>
                <a:gd name="T20" fmla="*/ 3 w 45"/>
                <a:gd name="T21" fmla="*/ 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3"/>
                <a:gd name="T35" fmla="*/ 45 w 4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3">
                  <a:moveTo>
                    <a:pt x="3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3"/>
                  </a:lnTo>
                  <a:lnTo>
                    <a:pt x="7" y="23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" name="Freeform 276"/>
            <p:cNvSpPr>
              <a:spLocks/>
            </p:cNvSpPr>
            <p:nvPr/>
          </p:nvSpPr>
          <p:spPr bwMode="auto">
            <a:xfrm>
              <a:off x="7176482" y="5356440"/>
              <a:ext cx="61780" cy="37611"/>
            </a:xfrm>
            <a:custGeom>
              <a:avLst/>
              <a:gdLst>
                <a:gd name="T0" fmla="*/ 3 w 45"/>
                <a:gd name="T1" fmla="*/ 12 h 22"/>
                <a:gd name="T2" fmla="*/ 0 w 45"/>
                <a:gd name="T3" fmla="*/ 16 h 22"/>
                <a:gd name="T4" fmla="*/ 0 w 45"/>
                <a:gd name="T5" fmla="*/ 19 h 22"/>
                <a:gd name="T6" fmla="*/ 3 w 45"/>
                <a:gd name="T7" fmla="*/ 22 h 22"/>
                <a:gd name="T8" fmla="*/ 6 w 45"/>
                <a:gd name="T9" fmla="*/ 22 h 22"/>
                <a:gd name="T10" fmla="*/ 41 w 45"/>
                <a:gd name="T11" fmla="*/ 9 h 22"/>
                <a:gd name="T12" fmla="*/ 45 w 45"/>
                <a:gd name="T13" fmla="*/ 6 h 22"/>
                <a:gd name="T14" fmla="*/ 45 w 45"/>
                <a:gd name="T15" fmla="*/ 3 h 22"/>
                <a:gd name="T16" fmla="*/ 41 w 45"/>
                <a:gd name="T17" fmla="*/ 0 h 22"/>
                <a:gd name="T18" fmla="*/ 38 w 45"/>
                <a:gd name="T19" fmla="*/ 0 h 22"/>
                <a:gd name="T20" fmla="*/ 3 w 45"/>
                <a:gd name="T21" fmla="*/ 12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3" y="12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6" y="22"/>
                  </a:lnTo>
                  <a:lnTo>
                    <a:pt x="41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2" name="Freeform 277"/>
            <p:cNvSpPr>
              <a:spLocks/>
            </p:cNvSpPr>
            <p:nvPr/>
          </p:nvSpPr>
          <p:spPr bwMode="auto">
            <a:xfrm>
              <a:off x="7264347" y="5311990"/>
              <a:ext cx="60407" cy="37611"/>
            </a:xfrm>
            <a:custGeom>
              <a:avLst/>
              <a:gdLst>
                <a:gd name="T0" fmla="*/ 3 w 44"/>
                <a:gd name="T1" fmla="*/ 13 h 22"/>
                <a:gd name="T2" fmla="*/ 0 w 44"/>
                <a:gd name="T3" fmla="*/ 16 h 22"/>
                <a:gd name="T4" fmla="*/ 0 w 44"/>
                <a:gd name="T5" fmla="*/ 19 h 22"/>
                <a:gd name="T6" fmla="*/ 3 w 44"/>
                <a:gd name="T7" fmla="*/ 22 h 22"/>
                <a:gd name="T8" fmla="*/ 6 w 44"/>
                <a:gd name="T9" fmla="*/ 22 h 22"/>
                <a:gd name="T10" fmla="*/ 35 w 44"/>
                <a:gd name="T11" fmla="*/ 13 h 22"/>
                <a:gd name="T12" fmla="*/ 41 w 44"/>
                <a:gd name="T13" fmla="*/ 10 h 22"/>
                <a:gd name="T14" fmla="*/ 44 w 44"/>
                <a:gd name="T15" fmla="*/ 7 h 22"/>
                <a:gd name="T16" fmla="*/ 44 w 44"/>
                <a:gd name="T17" fmla="*/ 3 h 22"/>
                <a:gd name="T18" fmla="*/ 41 w 44"/>
                <a:gd name="T19" fmla="*/ 0 h 22"/>
                <a:gd name="T20" fmla="*/ 38 w 44"/>
                <a:gd name="T21" fmla="*/ 0 h 22"/>
                <a:gd name="T22" fmla="*/ 32 w 44"/>
                <a:gd name="T23" fmla="*/ 3 h 22"/>
                <a:gd name="T24" fmla="*/ 3 w 44"/>
                <a:gd name="T25" fmla="*/ 13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22"/>
                <a:gd name="T41" fmla="*/ 44 w 44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22">
                  <a:moveTo>
                    <a:pt x="3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6" y="22"/>
                  </a:lnTo>
                  <a:lnTo>
                    <a:pt x="35" y="13"/>
                  </a:lnTo>
                  <a:lnTo>
                    <a:pt x="41" y="10"/>
                  </a:lnTo>
                  <a:lnTo>
                    <a:pt x="44" y="7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2" y="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3" name="Freeform 278"/>
            <p:cNvSpPr>
              <a:spLocks/>
            </p:cNvSpPr>
            <p:nvPr/>
          </p:nvSpPr>
          <p:spPr bwMode="auto">
            <a:xfrm>
              <a:off x="7346720" y="5269250"/>
              <a:ext cx="61780" cy="37611"/>
            </a:xfrm>
            <a:custGeom>
              <a:avLst/>
              <a:gdLst>
                <a:gd name="T0" fmla="*/ 3 w 45"/>
                <a:gd name="T1" fmla="*/ 12 h 22"/>
                <a:gd name="T2" fmla="*/ 0 w 45"/>
                <a:gd name="T3" fmla="*/ 16 h 22"/>
                <a:gd name="T4" fmla="*/ 0 w 45"/>
                <a:gd name="T5" fmla="*/ 19 h 22"/>
                <a:gd name="T6" fmla="*/ 3 w 45"/>
                <a:gd name="T7" fmla="*/ 22 h 22"/>
                <a:gd name="T8" fmla="*/ 7 w 45"/>
                <a:gd name="T9" fmla="*/ 22 h 22"/>
                <a:gd name="T10" fmla="*/ 42 w 45"/>
                <a:gd name="T11" fmla="*/ 9 h 22"/>
                <a:gd name="T12" fmla="*/ 45 w 45"/>
                <a:gd name="T13" fmla="*/ 6 h 22"/>
                <a:gd name="T14" fmla="*/ 45 w 45"/>
                <a:gd name="T15" fmla="*/ 3 h 22"/>
                <a:gd name="T16" fmla="*/ 42 w 45"/>
                <a:gd name="T17" fmla="*/ 0 h 22"/>
                <a:gd name="T18" fmla="*/ 39 w 45"/>
                <a:gd name="T19" fmla="*/ 0 h 22"/>
                <a:gd name="T20" fmla="*/ 3 w 45"/>
                <a:gd name="T21" fmla="*/ 12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3" y="12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4" name="Freeform 279"/>
            <p:cNvSpPr>
              <a:spLocks/>
            </p:cNvSpPr>
            <p:nvPr/>
          </p:nvSpPr>
          <p:spPr bwMode="auto">
            <a:xfrm>
              <a:off x="7434585" y="5224800"/>
              <a:ext cx="61780" cy="37611"/>
            </a:xfrm>
            <a:custGeom>
              <a:avLst/>
              <a:gdLst>
                <a:gd name="T0" fmla="*/ 3 w 45"/>
                <a:gd name="T1" fmla="*/ 13 h 22"/>
                <a:gd name="T2" fmla="*/ 0 w 45"/>
                <a:gd name="T3" fmla="*/ 16 h 22"/>
                <a:gd name="T4" fmla="*/ 0 w 45"/>
                <a:gd name="T5" fmla="*/ 19 h 22"/>
                <a:gd name="T6" fmla="*/ 3 w 45"/>
                <a:gd name="T7" fmla="*/ 22 h 22"/>
                <a:gd name="T8" fmla="*/ 6 w 45"/>
                <a:gd name="T9" fmla="*/ 22 h 22"/>
                <a:gd name="T10" fmla="*/ 13 w 45"/>
                <a:gd name="T11" fmla="*/ 19 h 22"/>
                <a:gd name="T12" fmla="*/ 42 w 45"/>
                <a:gd name="T13" fmla="*/ 10 h 22"/>
                <a:gd name="T14" fmla="*/ 45 w 45"/>
                <a:gd name="T15" fmla="*/ 7 h 22"/>
                <a:gd name="T16" fmla="*/ 45 w 45"/>
                <a:gd name="T17" fmla="*/ 3 h 22"/>
                <a:gd name="T18" fmla="*/ 42 w 45"/>
                <a:gd name="T19" fmla="*/ 0 h 22"/>
                <a:gd name="T20" fmla="*/ 38 w 45"/>
                <a:gd name="T21" fmla="*/ 0 h 22"/>
                <a:gd name="T22" fmla="*/ 10 w 45"/>
                <a:gd name="T23" fmla="*/ 10 h 22"/>
                <a:gd name="T24" fmla="*/ 3 w 45"/>
                <a:gd name="T25" fmla="*/ 13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2"/>
                <a:gd name="T41" fmla="*/ 45 w 45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2">
                  <a:moveTo>
                    <a:pt x="3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6" y="22"/>
                  </a:lnTo>
                  <a:lnTo>
                    <a:pt x="13" y="19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10" y="10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5" name="Freeform 280"/>
            <p:cNvSpPr>
              <a:spLocks/>
            </p:cNvSpPr>
            <p:nvPr/>
          </p:nvSpPr>
          <p:spPr bwMode="auto">
            <a:xfrm>
              <a:off x="7518331" y="5182060"/>
              <a:ext cx="60407" cy="42740"/>
            </a:xfrm>
            <a:custGeom>
              <a:avLst/>
              <a:gdLst>
                <a:gd name="T0" fmla="*/ 3 w 44"/>
                <a:gd name="T1" fmla="*/ 16 h 25"/>
                <a:gd name="T2" fmla="*/ 0 w 44"/>
                <a:gd name="T3" fmla="*/ 19 h 25"/>
                <a:gd name="T4" fmla="*/ 0 w 44"/>
                <a:gd name="T5" fmla="*/ 22 h 25"/>
                <a:gd name="T6" fmla="*/ 3 w 44"/>
                <a:gd name="T7" fmla="*/ 25 h 25"/>
                <a:gd name="T8" fmla="*/ 6 w 44"/>
                <a:gd name="T9" fmla="*/ 25 h 25"/>
                <a:gd name="T10" fmla="*/ 41 w 44"/>
                <a:gd name="T11" fmla="*/ 9 h 25"/>
                <a:gd name="T12" fmla="*/ 44 w 44"/>
                <a:gd name="T13" fmla="*/ 6 h 25"/>
                <a:gd name="T14" fmla="*/ 44 w 44"/>
                <a:gd name="T15" fmla="*/ 3 h 25"/>
                <a:gd name="T16" fmla="*/ 41 w 44"/>
                <a:gd name="T17" fmla="*/ 0 h 25"/>
                <a:gd name="T18" fmla="*/ 38 w 44"/>
                <a:gd name="T19" fmla="*/ 0 h 25"/>
                <a:gd name="T20" fmla="*/ 3 w 44"/>
                <a:gd name="T21" fmla="*/ 16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5"/>
                <a:gd name="T35" fmla="*/ 44 w 44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5">
                  <a:moveTo>
                    <a:pt x="3" y="16"/>
                  </a:moveTo>
                  <a:lnTo>
                    <a:pt x="0" y="19"/>
                  </a:lnTo>
                  <a:lnTo>
                    <a:pt x="0" y="22"/>
                  </a:lnTo>
                  <a:lnTo>
                    <a:pt x="3" y="25"/>
                  </a:lnTo>
                  <a:lnTo>
                    <a:pt x="6" y="25"/>
                  </a:lnTo>
                  <a:lnTo>
                    <a:pt x="41" y="9"/>
                  </a:lnTo>
                  <a:lnTo>
                    <a:pt x="44" y="6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" name="Freeform 281"/>
            <p:cNvSpPr>
              <a:spLocks/>
            </p:cNvSpPr>
            <p:nvPr/>
          </p:nvSpPr>
          <p:spPr bwMode="auto">
            <a:xfrm>
              <a:off x="7604823" y="5142739"/>
              <a:ext cx="61780" cy="39321"/>
            </a:xfrm>
            <a:custGeom>
              <a:avLst/>
              <a:gdLst>
                <a:gd name="T0" fmla="*/ 4 w 45"/>
                <a:gd name="T1" fmla="*/ 13 h 23"/>
                <a:gd name="T2" fmla="*/ 0 w 45"/>
                <a:gd name="T3" fmla="*/ 16 h 23"/>
                <a:gd name="T4" fmla="*/ 0 w 45"/>
                <a:gd name="T5" fmla="*/ 19 h 23"/>
                <a:gd name="T6" fmla="*/ 4 w 45"/>
                <a:gd name="T7" fmla="*/ 23 h 23"/>
                <a:gd name="T8" fmla="*/ 7 w 45"/>
                <a:gd name="T9" fmla="*/ 23 h 23"/>
                <a:gd name="T10" fmla="*/ 42 w 45"/>
                <a:gd name="T11" fmla="*/ 10 h 23"/>
                <a:gd name="T12" fmla="*/ 45 w 45"/>
                <a:gd name="T13" fmla="*/ 7 h 23"/>
                <a:gd name="T14" fmla="*/ 45 w 45"/>
                <a:gd name="T15" fmla="*/ 3 h 23"/>
                <a:gd name="T16" fmla="*/ 42 w 45"/>
                <a:gd name="T17" fmla="*/ 0 h 23"/>
                <a:gd name="T18" fmla="*/ 39 w 45"/>
                <a:gd name="T19" fmla="*/ 0 h 23"/>
                <a:gd name="T20" fmla="*/ 4 w 45"/>
                <a:gd name="T21" fmla="*/ 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3"/>
                <a:gd name="T35" fmla="*/ 45 w 4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3">
                  <a:moveTo>
                    <a:pt x="4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7" y="23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" name="Freeform 282"/>
            <p:cNvSpPr>
              <a:spLocks/>
            </p:cNvSpPr>
            <p:nvPr/>
          </p:nvSpPr>
          <p:spPr bwMode="auto">
            <a:xfrm>
              <a:off x="7688570" y="5105128"/>
              <a:ext cx="65899" cy="37611"/>
            </a:xfrm>
            <a:custGeom>
              <a:avLst/>
              <a:gdLst>
                <a:gd name="T0" fmla="*/ 3 w 48"/>
                <a:gd name="T1" fmla="*/ 13 h 22"/>
                <a:gd name="T2" fmla="*/ 0 w 48"/>
                <a:gd name="T3" fmla="*/ 16 h 22"/>
                <a:gd name="T4" fmla="*/ 0 w 48"/>
                <a:gd name="T5" fmla="*/ 19 h 22"/>
                <a:gd name="T6" fmla="*/ 3 w 48"/>
                <a:gd name="T7" fmla="*/ 22 h 22"/>
                <a:gd name="T8" fmla="*/ 6 w 48"/>
                <a:gd name="T9" fmla="*/ 22 h 22"/>
                <a:gd name="T10" fmla="*/ 26 w 48"/>
                <a:gd name="T11" fmla="*/ 16 h 22"/>
                <a:gd name="T12" fmla="*/ 45 w 48"/>
                <a:gd name="T13" fmla="*/ 10 h 22"/>
                <a:gd name="T14" fmla="*/ 48 w 48"/>
                <a:gd name="T15" fmla="*/ 6 h 22"/>
                <a:gd name="T16" fmla="*/ 48 w 48"/>
                <a:gd name="T17" fmla="*/ 3 h 22"/>
                <a:gd name="T18" fmla="*/ 45 w 48"/>
                <a:gd name="T19" fmla="*/ 0 h 22"/>
                <a:gd name="T20" fmla="*/ 42 w 48"/>
                <a:gd name="T21" fmla="*/ 0 h 22"/>
                <a:gd name="T22" fmla="*/ 22 w 48"/>
                <a:gd name="T23" fmla="*/ 6 h 22"/>
                <a:gd name="T24" fmla="*/ 3 w 48"/>
                <a:gd name="T25" fmla="*/ 13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22"/>
                <a:gd name="T41" fmla="*/ 48 w 48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22">
                  <a:moveTo>
                    <a:pt x="3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6" y="22"/>
                  </a:lnTo>
                  <a:lnTo>
                    <a:pt x="26" y="16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22" y="6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" name="Freeform 283"/>
            <p:cNvSpPr>
              <a:spLocks/>
            </p:cNvSpPr>
            <p:nvPr/>
          </p:nvSpPr>
          <p:spPr bwMode="auto">
            <a:xfrm>
              <a:off x="7776435" y="5067516"/>
              <a:ext cx="61780" cy="37611"/>
            </a:xfrm>
            <a:custGeom>
              <a:avLst/>
              <a:gdLst>
                <a:gd name="T0" fmla="*/ 3 w 45"/>
                <a:gd name="T1" fmla="*/ 12 h 22"/>
                <a:gd name="T2" fmla="*/ 0 w 45"/>
                <a:gd name="T3" fmla="*/ 16 h 22"/>
                <a:gd name="T4" fmla="*/ 0 w 45"/>
                <a:gd name="T5" fmla="*/ 19 h 22"/>
                <a:gd name="T6" fmla="*/ 3 w 45"/>
                <a:gd name="T7" fmla="*/ 22 h 22"/>
                <a:gd name="T8" fmla="*/ 6 w 45"/>
                <a:gd name="T9" fmla="*/ 22 h 22"/>
                <a:gd name="T10" fmla="*/ 41 w 45"/>
                <a:gd name="T11" fmla="*/ 9 h 22"/>
                <a:gd name="T12" fmla="*/ 45 w 45"/>
                <a:gd name="T13" fmla="*/ 6 h 22"/>
                <a:gd name="T14" fmla="*/ 45 w 45"/>
                <a:gd name="T15" fmla="*/ 3 h 22"/>
                <a:gd name="T16" fmla="*/ 41 w 45"/>
                <a:gd name="T17" fmla="*/ 0 h 22"/>
                <a:gd name="T18" fmla="*/ 38 w 45"/>
                <a:gd name="T19" fmla="*/ 0 h 22"/>
                <a:gd name="T20" fmla="*/ 3 w 45"/>
                <a:gd name="T21" fmla="*/ 12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3" y="12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2"/>
                  </a:lnTo>
                  <a:lnTo>
                    <a:pt x="6" y="22"/>
                  </a:lnTo>
                  <a:lnTo>
                    <a:pt x="41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" name="Freeform 284"/>
            <p:cNvSpPr>
              <a:spLocks/>
            </p:cNvSpPr>
            <p:nvPr/>
          </p:nvSpPr>
          <p:spPr bwMode="auto">
            <a:xfrm>
              <a:off x="7864300" y="5028196"/>
              <a:ext cx="60407" cy="39321"/>
            </a:xfrm>
            <a:custGeom>
              <a:avLst/>
              <a:gdLst>
                <a:gd name="T0" fmla="*/ 3 w 44"/>
                <a:gd name="T1" fmla="*/ 13 h 23"/>
                <a:gd name="T2" fmla="*/ 0 w 44"/>
                <a:gd name="T3" fmla="*/ 16 h 23"/>
                <a:gd name="T4" fmla="*/ 0 w 44"/>
                <a:gd name="T5" fmla="*/ 19 h 23"/>
                <a:gd name="T6" fmla="*/ 3 w 44"/>
                <a:gd name="T7" fmla="*/ 23 h 23"/>
                <a:gd name="T8" fmla="*/ 6 w 44"/>
                <a:gd name="T9" fmla="*/ 23 h 23"/>
                <a:gd name="T10" fmla="*/ 41 w 44"/>
                <a:gd name="T11" fmla="*/ 10 h 23"/>
                <a:gd name="T12" fmla="*/ 44 w 44"/>
                <a:gd name="T13" fmla="*/ 7 h 23"/>
                <a:gd name="T14" fmla="*/ 44 w 44"/>
                <a:gd name="T15" fmla="*/ 4 h 23"/>
                <a:gd name="T16" fmla="*/ 41 w 44"/>
                <a:gd name="T17" fmla="*/ 0 h 23"/>
                <a:gd name="T18" fmla="*/ 38 w 44"/>
                <a:gd name="T19" fmla="*/ 0 h 23"/>
                <a:gd name="T20" fmla="*/ 3 w 44"/>
                <a:gd name="T21" fmla="*/ 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3"/>
                <a:gd name="T35" fmla="*/ 44 w 44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3">
                  <a:moveTo>
                    <a:pt x="3" y="13"/>
                  </a:moveTo>
                  <a:lnTo>
                    <a:pt x="0" y="16"/>
                  </a:lnTo>
                  <a:lnTo>
                    <a:pt x="0" y="19"/>
                  </a:lnTo>
                  <a:lnTo>
                    <a:pt x="3" y="23"/>
                  </a:lnTo>
                  <a:lnTo>
                    <a:pt x="6" y="23"/>
                  </a:lnTo>
                  <a:lnTo>
                    <a:pt x="41" y="10"/>
                  </a:lnTo>
                  <a:lnTo>
                    <a:pt x="44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" name="Freeform 285"/>
            <p:cNvSpPr>
              <a:spLocks/>
            </p:cNvSpPr>
            <p:nvPr/>
          </p:nvSpPr>
          <p:spPr bwMode="auto">
            <a:xfrm>
              <a:off x="7952165" y="4995713"/>
              <a:ext cx="60407" cy="32483"/>
            </a:xfrm>
            <a:custGeom>
              <a:avLst/>
              <a:gdLst>
                <a:gd name="T0" fmla="*/ 3 w 44"/>
                <a:gd name="T1" fmla="*/ 10 h 19"/>
                <a:gd name="T2" fmla="*/ 0 w 44"/>
                <a:gd name="T3" fmla="*/ 13 h 19"/>
                <a:gd name="T4" fmla="*/ 0 w 44"/>
                <a:gd name="T5" fmla="*/ 16 h 19"/>
                <a:gd name="T6" fmla="*/ 3 w 44"/>
                <a:gd name="T7" fmla="*/ 19 h 19"/>
                <a:gd name="T8" fmla="*/ 6 w 44"/>
                <a:gd name="T9" fmla="*/ 19 h 19"/>
                <a:gd name="T10" fmla="*/ 9 w 44"/>
                <a:gd name="T11" fmla="*/ 19 h 19"/>
                <a:gd name="T12" fmla="*/ 41 w 44"/>
                <a:gd name="T13" fmla="*/ 10 h 19"/>
                <a:gd name="T14" fmla="*/ 44 w 44"/>
                <a:gd name="T15" fmla="*/ 7 h 19"/>
                <a:gd name="T16" fmla="*/ 44 w 44"/>
                <a:gd name="T17" fmla="*/ 3 h 19"/>
                <a:gd name="T18" fmla="*/ 41 w 44"/>
                <a:gd name="T19" fmla="*/ 0 h 19"/>
                <a:gd name="T20" fmla="*/ 38 w 44"/>
                <a:gd name="T21" fmla="*/ 0 h 19"/>
                <a:gd name="T22" fmla="*/ 6 w 44"/>
                <a:gd name="T23" fmla="*/ 10 h 19"/>
                <a:gd name="T24" fmla="*/ 3 w 44"/>
                <a:gd name="T25" fmla="*/ 1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19"/>
                <a:gd name="T41" fmla="*/ 44 w 44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9" y="19"/>
                  </a:lnTo>
                  <a:lnTo>
                    <a:pt x="41" y="10"/>
                  </a:lnTo>
                  <a:lnTo>
                    <a:pt x="44" y="7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6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" name="Freeform 286"/>
            <p:cNvSpPr>
              <a:spLocks/>
            </p:cNvSpPr>
            <p:nvPr/>
          </p:nvSpPr>
          <p:spPr bwMode="auto">
            <a:xfrm>
              <a:off x="8038657" y="4968359"/>
              <a:ext cx="65899" cy="32483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23 w 48"/>
                <a:gd name="T11" fmla="*/ 16 h 19"/>
                <a:gd name="T12" fmla="*/ 45 w 48"/>
                <a:gd name="T13" fmla="*/ 10 h 19"/>
                <a:gd name="T14" fmla="*/ 48 w 48"/>
                <a:gd name="T15" fmla="*/ 7 h 19"/>
                <a:gd name="T16" fmla="*/ 48 w 48"/>
                <a:gd name="T17" fmla="*/ 3 h 19"/>
                <a:gd name="T18" fmla="*/ 45 w 48"/>
                <a:gd name="T19" fmla="*/ 0 h 19"/>
                <a:gd name="T20" fmla="*/ 42 w 48"/>
                <a:gd name="T21" fmla="*/ 0 h 19"/>
                <a:gd name="T22" fmla="*/ 19 w 48"/>
                <a:gd name="T23" fmla="*/ 7 h 19"/>
                <a:gd name="T24" fmla="*/ 3 w 48"/>
                <a:gd name="T25" fmla="*/ 1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9"/>
                <a:gd name="T41" fmla="*/ 48 w 48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23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19" y="7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" name="Freeform 287"/>
            <p:cNvSpPr>
              <a:spLocks/>
            </p:cNvSpPr>
            <p:nvPr/>
          </p:nvSpPr>
          <p:spPr bwMode="auto">
            <a:xfrm>
              <a:off x="8130640" y="4946134"/>
              <a:ext cx="61780" cy="27354"/>
            </a:xfrm>
            <a:custGeom>
              <a:avLst/>
              <a:gdLst>
                <a:gd name="T0" fmla="*/ 3 w 45"/>
                <a:gd name="T1" fmla="*/ 7 h 16"/>
                <a:gd name="T2" fmla="*/ 0 w 45"/>
                <a:gd name="T3" fmla="*/ 10 h 16"/>
                <a:gd name="T4" fmla="*/ 0 w 45"/>
                <a:gd name="T5" fmla="*/ 13 h 16"/>
                <a:gd name="T6" fmla="*/ 3 w 45"/>
                <a:gd name="T7" fmla="*/ 16 h 16"/>
                <a:gd name="T8" fmla="*/ 7 w 45"/>
                <a:gd name="T9" fmla="*/ 16 h 16"/>
                <a:gd name="T10" fmla="*/ 23 w 45"/>
                <a:gd name="T11" fmla="*/ 13 h 16"/>
                <a:gd name="T12" fmla="*/ 42 w 45"/>
                <a:gd name="T13" fmla="*/ 10 h 16"/>
                <a:gd name="T14" fmla="*/ 45 w 45"/>
                <a:gd name="T15" fmla="*/ 7 h 16"/>
                <a:gd name="T16" fmla="*/ 45 w 45"/>
                <a:gd name="T17" fmla="*/ 4 h 16"/>
                <a:gd name="T18" fmla="*/ 42 w 45"/>
                <a:gd name="T19" fmla="*/ 0 h 16"/>
                <a:gd name="T20" fmla="*/ 39 w 45"/>
                <a:gd name="T21" fmla="*/ 0 h 16"/>
                <a:gd name="T22" fmla="*/ 19 w 45"/>
                <a:gd name="T23" fmla="*/ 4 h 16"/>
                <a:gd name="T24" fmla="*/ 3 w 45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16"/>
                <a:gd name="T41" fmla="*/ 45 w 45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23" y="13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19" y="4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" name="Freeform 288"/>
            <p:cNvSpPr>
              <a:spLocks/>
            </p:cNvSpPr>
            <p:nvPr/>
          </p:nvSpPr>
          <p:spPr bwMode="auto">
            <a:xfrm>
              <a:off x="8218505" y="4930748"/>
              <a:ext cx="65899" cy="27354"/>
            </a:xfrm>
            <a:custGeom>
              <a:avLst/>
              <a:gdLst>
                <a:gd name="T0" fmla="*/ 3 w 48"/>
                <a:gd name="T1" fmla="*/ 6 h 16"/>
                <a:gd name="T2" fmla="*/ 0 w 48"/>
                <a:gd name="T3" fmla="*/ 9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16 w 48"/>
                <a:gd name="T11" fmla="*/ 13 h 16"/>
                <a:gd name="T12" fmla="*/ 45 w 48"/>
                <a:gd name="T13" fmla="*/ 9 h 16"/>
                <a:gd name="T14" fmla="*/ 48 w 48"/>
                <a:gd name="T15" fmla="*/ 6 h 16"/>
                <a:gd name="T16" fmla="*/ 48 w 48"/>
                <a:gd name="T17" fmla="*/ 3 h 16"/>
                <a:gd name="T18" fmla="*/ 45 w 48"/>
                <a:gd name="T19" fmla="*/ 0 h 16"/>
                <a:gd name="T20" fmla="*/ 42 w 48"/>
                <a:gd name="T21" fmla="*/ 0 h 16"/>
                <a:gd name="T22" fmla="*/ 13 w 48"/>
                <a:gd name="T23" fmla="*/ 3 h 16"/>
                <a:gd name="T24" fmla="*/ 3 w 48"/>
                <a:gd name="T25" fmla="*/ 6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6"/>
                <a:gd name="T41" fmla="*/ 48 w 48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6">
                  <a:moveTo>
                    <a:pt x="3" y="6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16" y="13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13" y="3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" name="Freeform 289"/>
            <p:cNvSpPr>
              <a:spLocks/>
            </p:cNvSpPr>
            <p:nvPr/>
          </p:nvSpPr>
          <p:spPr bwMode="auto">
            <a:xfrm>
              <a:off x="8310489" y="4930748"/>
              <a:ext cx="65899" cy="15386"/>
            </a:xfrm>
            <a:custGeom>
              <a:avLst/>
              <a:gdLst>
                <a:gd name="T0" fmla="*/ 6 w 48"/>
                <a:gd name="T1" fmla="*/ 0 h 9"/>
                <a:gd name="T2" fmla="*/ 3 w 48"/>
                <a:gd name="T3" fmla="*/ 0 h 9"/>
                <a:gd name="T4" fmla="*/ 0 w 48"/>
                <a:gd name="T5" fmla="*/ 3 h 9"/>
                <a:gd name="T6" fmla="*/ 0 w 48"/>
                <a:gd name="T7" fmla="*/ 6 h 9"/>
                <a:gd name="T8" fmla="*/ 3 w 48"/>
                <a:gd name="T9" fmla="*/ 9 h 9"/>
                <a:gd name="T10" fmla="*/ 42 w 48"/>
                <a:gd name="T11" fmla="*/ 9 h 9"/>
                <a:gd name="T12" fmla="*/ 45 w 48"/>
                <a:gd name="T13" fmla="*/ 9 h 9"/>
                <a:gd name="T14" fmla="*/ 48 w 48"/>
                <a:gd name="T15" fmla="*/ 6 h 9"/>
                <a:gd name="T16" fmla="*/ 48 w 48"/>
                <a:gd name="T17" fmla="*/ 3 h 9"/>
                <a:gd name="T18" fmla="*/ 45 w 48"/>
                <a:gd name="T19" fmla="*/ 0 h 9"/>
                <a:gd name="T20" fmla="*/ 6 w 48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9"/>
                <a:gd name="T35" fmla="*/ 48 w 48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42" y="9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" name="Freeform 290"/>
            <p:cNvSpPr>
              <a:spLocks/>
            </p:cNvSpPr>
            <p:nvPr/>
          </p:nvSpPr>
          <p:spPr bwMode="auto">
            <a:xfrm>
              <a:off x="8402472" y="4930748"/>
              <a:ext cx="65899" cy="27354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3 h 16"/>
                <a:gd name="T6" fmla="*/ 0 w 48"/>
                <a:gd name="T7" fmla="*/ 6 h 16"/>
                <a:gd name="T8" fmla="*/ 3 w 48"/>
                <a:gd name="T9" fmla="*/ 9 h 16"/>
                <a:gd name="T10" fmla="*/ 22 w 48"/>
                <a:gd name="T11" fmla="*/ 13 h 16"/>
                <a:gd name="T12" fmla="*/ 42 w 48"/>
                <a:gd name="T13" fmla="*/ 16 h 16"/>
                <a:gd name="T14" fmla="*/ 45 w 48"/>
                <a:gd name="T15" fmla="*/ 16 h 16"/>
                <a:gd name="T16" fmla="*/ 48 w 48"/>
                <a:gd name="T17" fmla="*/ 13 h 16"/>
                <a:gd name="T18" fmla="*/ 48 w 48"/>
                <a:gd name="T19" fmla="*/ 9 h 16"/>
                <a:gd name="T20" fmla="*/ 45 w 48"/>
                <a:gd name="T21" fmla="*/ 6 h 16"/>
                <a:gd name="T22" fmla="*/ 26 w 48"/>
                <a:gd name="T23" fmla="*/ 3 h 16"/>
                <a:gd name="T24" fmla="*/ 6 w 48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6"/>
                <a:gd name="T41" fmla="*/ 48 w 48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22" y="13"/>
                  </a:lnTo>
                  <a:lnTo>
                    <a:pt x="42" y="16"/>
                  </a:lnTo>
                  <a:lnTo>
                    <a:pt x="45" y="16"/>
                  </a:lnTo>
                  <a:lnTo>
                    <a:pt x="48" y="13"/>
                  </a:lnTo>
                  <a:lnTo>
                    <a:pt x="48" y="9"/>
                  </a:lnTo>
                  <a:lnTo>
                    <a:pt x="45" y="6"/>
                  </a:lnTo>
                  <a:lnTo>
                    <a:pt x="26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" name="Freeform 291"/>
            <p:cNvSpPr>
              <a:spLocks/>
            </p:cNvSpPr>
            <p:nvPr/>
          </p:nvSpPr>
          <p:spPr bwMode="auto">
            <a:xfrm>
              <a:off x="8494456" y="4952973"/>
              <a:ext cx="65899" cy="27354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3 h 16"/>
                <a:gd name="T6" fmla="*/ 0 w 48"/>
                <a:gd name="T7" fmla="*/ 6 h 16"/>
                <a:gd name="T8" fmla="*/ 3 w 48"/>
                <a:gd name="T9" fmla="*/ 9 h 16"/>
                <a:gd name="T10" fmla="*/ 42 w 48"/>
                <a:gd name="T11" fmla="*/ 16 h 16"/>
                <a:gd name="T12" fmla="*/ 45 w 48"/>
                <a:gd name="T13" fmla="*/ 16 h 16"/>
                <a:gd name="T14" fmla="*/ 48 w 48"/>
                <a:gd name="T15" fmla="*/ 12 h 16"/>
                <a:gd name="T16" fmla="*/ 48 w 48"/>
                <a:gd name="T17" fmla="*/ 9 h 16"/>
                <a:gd name="T18" fmla="*/ 45 w 48"/>
                <a:gd name="T19" fmla="*/ 6 h 16"/>
                <a:gd name="T20" fmla="*/ 6 w 48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42" y="16"/>
                  </a:lnTo>
                  <a:lnTo>
                    <a:pt x="45" y="16"/>
                  </a:lnTo>
                  <a:lnTo>
                    <a:pt x="48" y="12"/>
                  </a:lnTo>
                  <a:lnTo>
                    <a:pt x="48" y="9"/>
                  </a:lnTo>
                  <a:lnTo>
                    <a:pt x="45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" name="Freeform 292"/>
            <p:cNvSpPr>
              <a:spLocks/>
            </p:cNvSpPr>
            <p:nvPr/>
          </p:nvSpPr>
          <p:spPr bwMode="auto">
            <a:xfrm>
              <a:off x="8582321" y="4973488"/>
              <a:ext cx="12356" cy="22225"/>
            </a:xfrm>
            <a:custGeom>
              <a:avLst/>
              <a:gdLst>
                <a:gd name="T0" fmla="*/ 6 w 9"/>
                <a:gd name="T1" fmla="*/ 0 h 13"/>
                <a:gd name="T2" fmla="*/ 3 w 9"/>
                <a:gd name="T3" fmla="*/ 0 h 13"/>
                <a:gd name="T4" fmla="*/ 0 w 9"/>
                <a:gd name="T5" fmla="*/ 4 h 13"/>
                <a:gd name="T6" fmla="*/ 0 w 9"/>
                <a:gd name="T7" fmla="*/ 7 h 13"/>
                <a:gd name="T8" fmla="*/ 3 w 9"/>
                <a:gd name="T9" fmla="*/ 10 h 13"/>
                <a:gd name="T10" fmla="*/ 6 w 9"/>
                <a:gd name="T11" fmla="*/ 13 h 13"/>
                <a:gd name="T12" fmla="*/ 6 w 9"/>
                <a:gd name="T13" fmla="*/ 10 h 13"/>
                <a:gd name="T14" fmla="*/ 9 w 9"/>
                <a:gd name="T15" fmla="*/ 7 h 13"/>
                <a:gd name="T16" fmla="*/ 9 w 9"/>
                <a:gd name="T17" fmla="*/ 7 h 13"/>
                <a:gd name="T18" fmla="*/ 9 w 9"/>
                <a:gd name="T19" fmla="*/ 4 h 13"/>
                <a:gd name="T20" fmla="*/ 6 w 9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13"/>
                <a:gd name="T35" fmla="*/ 9 w 9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13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6" y="13"/>
                  </a:lnTo>
                  <a:lnTo>
                    <a:pt x="6" y="10"/>
                  </a:lnTo>
                  <a:lnTo>
                    <a:pt x="9" y="7"/>
                  </a:lnTo>
                  <a:lnTo>
                    <a:pt x="9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8" name="Line 294"/>
          <p:cNvSpPr>
            <a:spLocks noChangeShapeType="1"/>
          </p:cNvSpPr>
          <p:nvPr/>
        </p:nvSpPr>
        <p:spPr bwMode="auto">
          <a:xfrm>
            <a:off x="5257800" y="3429000"/>
            <a:ext cx="2132013" cy="66675"/>
          </a:xfrm>
          <a:prstGeom prst="line">
            <a:avLst/>
          </a:prstGeom>
          <a:noFill/>
          <a:ln w="15875">
            <a:solidFill>
              <a:srgbClr val="000000"/>
            </a:solidFill>
            <a:prstDash val="lg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99" name="Group 298"/>
          <p:cNvGrpSpPr/>
          <p:nvPr/>
        </p:nvGrpSpPr>
        <p:grpSpPr>
          <a:xfrm>
            <a:off x="1905001" y="4267221"/>
            <a:ext cx="309563" cy="187326"/>
            <a:chOff x="1905001" y="3962421"/>
            <a:chExt cx="309563" cy="187326"/>
          </a:xfrm>
        </p:grpSpPr>
        <p:sp>
          <p:nvSpPr>
            <p:cNvPr id="300" name="Freeform 296"/>
            <p:cNvSpPr>
              <a:spLocks/>
            </p:cNvSpPr>
            <p:nvPr/>
          </p:nvSpPr>
          <p:spPr bwMode="auto">
            <a:xfrm>
              <a:off x="1905001" y="3962421"/>
              <a:ext cx="46038" cy="61913"/>
            </a:xfrm>
            <a:custGeom>
              <a:avLst/>
              <a:gdLst>
                <a:gd name="T0" fmla="*/ 10 w 29"/>
                <a:gd name="T1" fmla="*/ 3 h 39"/>
                <a:gd name="T2" fmla="*/ 3 w 29"/>
                <a:gd name="T3" fmla="*/ 0 h 39"/>
                <a:gd name="T4" fmla="*/ 3 w 29"/>
                <a:gd name="T5" fmla="*/ 0 h 39"/>
                <a:gd name="T6" fmla="*/ 0 w 29"/>
                <a:gd name="T7" fmla="*/ 3 h 39"/>
                <a:gd name="T8" fmla="*/ 0 w 29"/>
                <a:gd name="T9" fmla="*/ 7 h 39"/>
                <a:gd name="T10" fmla="*/ 19 w 29"/>
                <a:gd name="T11" fmla="*/ 35 h 39"/>
                <a:gd name="T12" fmla="*/ 22 w 29"/>
                <a:gd name="T13" fmla="*/ 39 h 39"/>
                <a:gd name="T14" fmla="*/ 26 w 29"/>
                <a:gd name="T15" fmla="*/ 39 h 39"/>
                <a:gd name="T16" fmla="*/ 29 w 29"/>
                <a:gd name="T17" fmla="*/ 35 h 39"/>
                <a:gd name="T18" fmla="*/ 29 w 29"/>
                <a:gd name="T19" fmla="*/ 32 h 39"/>
                <a:gd name="T20" fmla="*/ 10 w 29"/>
                <a:gd name="T21" fmla="*/ 3 h 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"/>
                <a:gd name="T34" fmla="*/ 0 h 39"/>
                <a:gd name="T35" fmla="*/ 29 w 29"/>
                <a:gd name="T36" fmla="*/ 39 h 3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" h="39">
                  <a:moveTo>
                    <a:pt x="10" y="3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19" y="35"/>
                  </a:lnTo>
                  <a:lnTo>
                    <a:pt x="22" y="39"/>
                  </a:lnTo>
                  <a:lnTo>
                    <a:pt x="26" y="39"/>
                  </a:lnTo>
                  <a:lnTo>
                    <a:pt x="29" y="35"/>
                  </a:lnTo>
                  <a:lnTo>
                    <a:pt x="29" y="32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" name="Freeform 297"/>
            <p:cNvSpPr>
              <a:spLocks/>
            </p:cNvSpPr>
            <p:nvPr/>
          </p:nvSpPr>
          <p:spPr bwMode="auto">
            <a:xfrm>
              <a:off x="1965326" y="4048146"/>
              <a:ext cx="55563" cy="57150"/>
            </a:xfrm>
            <a:custGeom>
              <a:avLst/>
              <a:gdLst>
                <a:gd name="T0" fmla="*/ 10 w 35"/>
                <a:gd name="T1" fmla="*/ 4 h 36"/>
                <a:gd name="T2" fmla="*/ 7 w 35"/>
                <a:gd name="T3" fmla="*/ 0 h 36"/>
                <a:gd name="T4" fmla="*/ 4 w 35"/>
                <a:gd name="T5" fmla="*/ 0 h 36"/>
                <a:gd name="T6" fmla="*/ 0 w 35"/>
                <a:gd name="T7" fmla="*/ 4 h 36"/>
                <a:gd name="T8" fmla="*/ 0 w 35"/>
                <a:gd name="T9" fmla="*/ 7 h 36"/>
                <a:gd name="T10" fmla="*/ 10 w 35"/>
                <a:gd name="T11" fmla="*/ 16 h 36"/>
                <a:gd name="T12" fmla="*/ 19 w 35"/>
                <a:gd name="T13" fmla="*/ 29 h 36"/>
                <a:gd name="T14" fmla="*/ 23 w 35"/>
                <a:gd name="T15" fmla="*/ 32 h 36"/>
                <a:gd name="T16" fmla="*/ 29 w 35"/>
                <a:gd name="T17" fmla="*/ 36 h 36"/>
                <a:gd name="T18" fmla="*/ 32 w 35"/>
                <a:gd name="T19" fmla="*/ 36 h 36"/>
                <a:gd name="T20" fmla="*/ 35 w 35"/>
                <a:gd name="T21" fmla="*/ 32 h 36"/>
                <a:gd name="T22" fmla="*/ 35 w 35"/>
                <a:gd name="T23" fmla="*/ 29 h 36"/>
                <a:gd name="T24" fmla="*/ 32 w 35"/>
                <a:gd name="T25" fmla="*/ 26 h 36"/>
                <a:gd name="T26" fmla="*/ 26 w 35"/>
                <a:gd name="T27" fmla="*/ 23 h 36"/>
                <a:gd name="T28" fmla="*/ 26 w 35"/>
                <a:gd name="T29" fmla="*/ 26 h 36"/>
                <a:gd name="T30" fmla="*/ 29 w 35"/>
                <a:gd name="T31" fmla="*/ 26 h 36"/>
                <a:gd name="T32" fmla="*/ 19 w 35"/>
                <a:gd name="T33" fmla="*/ 13 h 36"/>
                <a:gd name="T34" fmla="*/ 10 w 35"/>
                <a:gd name="T35" fmla="*/ 4 h 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"/>
                <a:gd name="T55" fmla="*/ 0 h 36"/>
                <a:gd name="T56" fmla="*/ 35 w 35"/>
                <a:gd name="T57" fmla="*/ 36 h 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" h="36">
                  <a:moveTo>
                    <a:pt x="10" y="4"/>
                  </a:moveTo>
                  <a:lnTo>
                    <a:pt x="7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10" y="16"/>
                  </a:lnTo>
                  <a:lnTo>
                    <a:pt x="19" y="29"/>
                  </a:lnTo>
                  <a:lnTo>
                    <a:pt x="23" y="32"/>
                  </a:lnTo>
                  <a:lnTo>
                    <a:pt x="29" y="36"/>
                  </a:lnTo>
                  <a:lnTo>
                    <a:pt x="32" y="36"/>
                  </a:lnTo>
                  <a:lnTo>
                    <a:pt x="35" y="32"/>
                  </a:lnTo>
                  <a:lnTo>
                    <a:pt x="35" y="29"/>
                  </a:lnTo>
                  <a:lnTo>
                    <a:pt x="32" y="26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9" y="26"/>
                  </a:lnTo>
                  <a:lnTo>
                    <a:pt x="19" y="13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" name="Freeform 298"/>
            <p:cNvSpPr>
              <a:spLocks/>
            </p:cNvSpPr>
            <p:nvPr/>
          </p:nvSpPr>
          <p:spPr bwMode="auto">
            <a:xfrm>
              <a:off x="2046289" y="4089422"/>
              <a:ext cx="71438" cy="41275"/>
            </a:xfrm>
            <a:custGeom>
              <a:avLst/>
              <a:gdLst>
                <a:gd name="T0" fmla="*/ 7 w 45"/>
                <a:gd name="T1" fmla="*/ 13 h 26"/>
                <a:gd name="T2" fmla="*/ 4 w 45"/>
                <a:gd name="T3" fmla="*/ 13 h 26"/>
                <a:gd name="T4" fmla="*/ 0 w 45"/>
                <a:gd name="T5" fmla="*/ 16 h 26"/>
                <a:gd name="T6" fmla="*/ 0 w 45"/>
                <a:gd name="T7" fmla="*/ 19 h 26"/>
                <a:gd name="T8" fmla="*/ 4 w 45"/>
                <a:gd name="T9" fmla="*/ 22 h 26"/>
                <a:gd name="T10" fmla="*/ 10 w 45"/>
                <a:gd name="T11" fmla="*/ 26 h 26"/>
                <a:gd name="T12" fmla="*/ 16 w 45"/>
                <a:gd name="T13" fmla="*/ 22 h 26"/>
                <a:gd name="T14" fmla="*/ 20 w 45"/>
                <a:gd name="T15" fmla="*/ 22 h 26"/>
                <a:gd name="T16" fmla="*/ 29 w 45"/>
                <a:gd name="T17" fmla="*/ 19 h 26"/>
                <a:gd name="T18" fmla="*/ 42 w 45"/>
                <a:gd name="T19" fmla="*/ 10 h 26"/>
                <a:gd name="T20" fmla="*/ 45 w 45"/>
                <a:gd name="T21" fmla="*/ 6 h 26"/>
                <a:gd name="T22" fmla="*/ 45 w 45"/>
                <a:gd name="T23" fmla="*/ 3 h 26"/>
                <a:gd name="T24" fmla="*/ 42 w 45"/>
                <a:gd name="T25" fmla="*/ 0 h 26"/>
                <a:gd name="T26" fmla="*/ 39 w 45"/>
                <a:gd name="T27" fmla="*/ 0 h 26"/>
                <a:gd name="T28" fmla="*/ 26 w 45"/>
                <a:gd name="T29" fmla="*/ 10 h 26"/>
                <a:gd name="T30" fmla="*/ 16 w 45"/>
                <a:gd name="T31" fmla="*/ 13 h 26"/>
                <a:gd name="T32" fmla="*/ 16 w 45"/>
                <a:gd name="T33" fmla="*/ 19 h 26"/>
                <a:gd name="T34" fmla="*/ 20 w 45"/>
                <a:gd name="T35" fmla="*/ 13 h 26"/>
                <a:gd name="T36" fmla="*/ 13 w 45"/>
                <a:gd name="T37" fmla="*/ 16 h 26"/>
                <a:gd name="T38" fmla="*/ 7 w 45"/>
                <a:gd name="T39" fmla="*/ 13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5"/>
                <a:gd name="T61" fmla="*/ 0 h 26"/>
                <a:gd name="T62" fmla="*/ 45 w 45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5" h="26">
                  <a:moveTo>
                    <a:pt x="7" y="13"/>
                  </a:moveTo>
                  <a:lnTo>
                    <a:pt x="4" y="13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9" y="19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26" y="10"/>
                  </a:lnTo>
                  <a:lnTo>
                    <a:pt x="16" y="13"/>
                  </a:lnTo>
                  <a:lnTo>
                    <a:pt x="16" y="19"/>
                  </a:lnTo>
                  <a:lnTo>
                    <a:pt x="20" y="13"/>
                  </a:lnTo>
                  <a:lnTo>
                    <a:pt x="13" y="16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" name="Freeform 299"/>
            <p:cNvSpPr>
              <a:spLocks/>
            </p:cNvSpPr>
            <p:nvPr/>
          </p:nvSpPr>
          <p:spPr bwMode="auto">
            <a:xfrm>
              <a:off x="2052639" y="3967184"/>
              <a:ext cx="161925" cy="182563"/>
            </a:xfrm>
            <a:custGeom>
              <a:avLst/>
              <a:gdLst>
                <a:gd name="T0" fmla="*/ 79 w 102"/>
                <a:gd name="T1" fmla="*/ 115 h 115"/>
                <a:gd name="T2" fmla="*/ 102 w 102"/>
                <a:gd name="T3" fmla="*/ 0 h 115"/>
                <a:gd name="T4" fmla="*/ 0 w 102"/>
                <a:gd name="T5" fmla="*/ 48 h 115"/>
                <a:gd name="T6" fmla="*/ 79 w 102"/>
                <a:gd name="T7" fmla="*/ 115 h 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15"/>
                <a:gd name="T14" fmla="*/ 102 w 102"/>
                <a:gd name="T15" fmla="*/ 115 h 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15">
                  <a:moveTo>
                    <a:pt x="79" y="115"/>
                  </a:moveTo>
                  <a:lnTo>
                    <a:pt x="102" y="0"/>
                  </a:lnTo>
                  <a:lnTo>
                    <a:pt x="0" y="48"/>
                  </a:lnTo>
                  <a:lnTo>
                    <a:pt x="79" y="1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4" name="Group 303"/>
          <p:cNvGrpSpPr/>
          <p:nvPr/>
        </p:nvGrpSpPr>
        <p:grpSpPr>
          <a:xfrm>
            <a:off x="1600204" y="5334009"/>
            <a:ext cx="1447813" cy="304801"/>
            <a:chOff x="1600204" y="5029209"/>
            <a:chExt cx="1447813" cy="304801"/>
          </a:xfrm>
        </p:grpSpPr>
        <p:sp>
          <p:nvSpPr>
            <p:cNvPr id="305" name="Freeform 301"/>
            <p:cNvSpPr>
              <a:spLocks/>
            </p:cNvSpPr>
            <p:nvPr/>
          </p:nvSpPr>
          <p:spPr bwMode="auto">
            <a:xfrm>
              <a:off x="1600204" y="5311432"/>
              <a:ext cx="26144" cy="22578"/>
            </a:xfrm>
            <a:custGeom>
              <a:avLst/>
              <a:gdLst>
                <a:gd name="T0" fmla="*/ 3 w 45"/>
                <a:gd name="T1" fmla="*/ 12 h 22"/>
                <a:gd name="T2" fmla="*/ 0 w 45"/>
                <a:gd name="T3" fmla="*/ 15 h 22"/>
                <a:gd name="T4" fmla="*/ 0 w 45"/>
                <a:gd name="T5" fmla="*/ 15 h 22"/>
                <a:gd name="T6" fmla="*/ 3 w 45"/>
                <a:gd name="T7" fmla="*/ 19 h 22"/>
                <a:gd name="T8" fmla="*/ 7 w 45"/>
                <a:gd name="T9" fmla="*/ 22 h 22"/>
                <a:gd name="T10" fmla="*/ 42 w 45"/>
                <a:gd name="T11" fmla="*/ 9 h 22"/>
                <a:gd name="T12" fmla="*/ 45 w 45"/>
                <a:gd name="T13" fmla="*/ 6 h 22"/>
                <a:gd name="T14" fmla="*/ 45 w 45"/>
                <a:gd name="T15" fmla="*/ 3 h 22"/>
                <a:gd name="T16" fmla="*/ 42 w 45"/>
                <a:gd name="T17" fmla="*/ 0 h 22"/>
                <a:gd name="T18" fmla="*/ 39 w 45"/>
                <a:gd name="T19" fmla="*/ 0 h 22"/>
                <a:gd name="T20" fmla="*/ 3 w 45"/>
                <a:gd name="T21" fmla="*/ 12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3" y="12"/>
                  </a:moveTo>
                  <a:lnTo>
                    <a:pt x="0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" name="Freeform 302"/>
            <p:cNvSpPr>
              <a:spLocks/>
            </p:cNvSpPr>
            <p:nvPr/>
          </p:nvSpPr>
          <p:spPr bwMode="auto">
            <a:xfrm>
              <a:off x="1637387" y="5295012"/>
              <a:ext cx="26144" cy="19499"/>
            </a:xfrm>
            <a:custGeom>
              <a:avLst/>
              <a:gdLst>
                <a:gd name="T0" fmla="*/ 3 w 45"/>
                <a:gd name="T1" fmla="*/ 9 h 19"/>
                <a:gd name="T2" fmla="*/ 0 w 45"/>
                <a:gd name="T3" fmla="*/ 12 h 19"/>
                <a:gd name="T4" fmla="*/ 0 w 45"/>
                <a:gd name="T5" fmla="*/ 16 h 19"/>
                <a:gd name="T6" fmla="*/ 3 w 45"/>
                <a:gd name="T7" fmla="*/ 19 h 19"/>
                <a:gd name="T8" fmla="*/ 6 w 45"/>
                <a:gd name="T9" fmla="*/ 19 h 19"/>
                <a:gd name="T10" fmla="*/ 42 w 45"/>
                <a:gd name="T11" fmla="*/ 9 h 19"/>
                <a:gd name="T12" fmla="*/ 45 w 45"/>
                <a:gd name="T13" fmla="*/ 6 h 19"/>
                <a:gd name="T14" fmla="*/ 45 w 45"/>
                <a:gd name="T15" fmla="*/ 3 h 19"/>
                <a:gd name="T16" fmla="*/ 42 w 45"/>
                <a:gd name="T17" fmla="*/ 0 h 19"/>
                <a:gd name="T18" fmla="*/ 38 w 45"/>
                <a:gd name="T19" fmla="*/ 0 h 19"/>
                <a:gd name="T20" fmla="*/ 3 w 45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3" y="9"/>
                  </a:moveTo>
                  <a:lnTo>
                    <a:pt x="0" y="12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" name="Freeform 303"/>
            <p:cNvSpPr>
              <a:spLocks/>
            </p:cNvSpPr>
            <p:nvPr/>
          </p:nvSpPr>
          <p:spPr bwMode="auto">
            <a:xfrm>
              <a:off x="1674570" y="5274487"/>
              <a:ext cx="26144" cy="20525"/>
            </a:xfrm>
            <a:custGeom>
              <a:avLst/>
              <a:gdLst>
                <a:gd name="T0" fmla="*/ 3 w 45"/>
                <a:gd name="T1" fmla="*/ 10 h 20"/>
                <a:gd name="T2" fmla="*/ 0 w 45"/>
                <a:gd name="T3" fmla="*/ 13 h 20"/>
                <a:gd name="T4" fmla="*/ 0 w 45"/>
                <a:gd name="T5" fmla="*/ 16 h 20"/>
                <a:gd name="T6" fmla="*/ 3 w 45"/>
                <a:gd name="T7" fmla="*/ 20 h 20"/>
                <a:gd name="T8" fmla="*/ 6 w 45"/>
                <a:gd name="T9" fmla="*/ 20 h 20"/>
                <a:gd name="T10" fmla="*/ 41 w 45"/>
                <a:gd name="T11" fmla="*/ 10 h 20"/>
                <a:gd name="T12" fmla="*/ 45 w 45"/>
                <a:gd name="T13" fmla="*/ 7 h 20"/>
                <a:gd name="T14" fmla="*/ 45 w 45"/>
                <a:gd name="T15" fmla="*/ 4 h 20"/>
                <a:gd name="T16" fmla="*/ 41 w 45"/>
                <a:gd name="T17" fmla="*/ 0 h 20"/>
                <a:gd name="T18" fmla="*/ 38 w 45"/>
                <a:gd name="T19" fmla="*/ 0 h 20"/>
                <a:gd name="T20" fmla="*/ 3 w 45"/>
                <a:gd name="T21" fmla="*/ 1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0"/>
                <a:gd name="T35" fmla="*/ 45 w 45"/>
                <a:gd name="T36" fmla="*/ 20 h 2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0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41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" name="Freeform 304"/>
            <p:cNvSpPr>
              <a:spLocks/>
            </p:cNvSpPr>
            <p:nvPr/>
          </p:nvSpPr>
          <p:spPr bwMode="auto">
            <a:xfrm>
              <a:off x="1711753" y="5254988"/>
              <a:ext cx="27887" cy="19499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4 w 48"/>
                <a:gd name="T11" fmla="*/ 10 h 19"/>
                <a:gd name="T12" fmla="*/ 48 w 48"/>
                <a:gd name="T13" fmla="*/ 7 h 19"/>
                <a:gd name="T14" fmla="*/ 48 w 48"/>
                <a:gd name="T15" fmla="*/ 3 h 19"/>
                <a:gd name="T16" fmla="*/ 44 w 48"/>
                <a:gd name="T17" fmla="*/ 0 h 19"/>
                <a:gd name="T18" fmla="*/ 41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" name="Freeform 305"/>
            <p:cNvSpPr>
              <a:spLocks/>
            </p:cNvSpPr>
            <p:nvPr/>
          </p:nvSpPr>
          <p:spPr bwMode="auto">
            <a:xfrm>
              <a:off x="1748355" y="5238567"/>
              <a:ext cx="27887" cy="19499"/>
            </a:xfrm>
            <a:custGeom>
              <a:avLst/>
              <a:gdLst>
                <a:gd name="T0" fmla="*/ 4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4 w 48"/>
                <a:gd name="T7" fmla="*/ 19 h 19"/>
                <a:gd name="T8" fmla="*/ 7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4 h 19"/>
                <a:gd name="T16" fmla="*/ 45 w 48"/>
                <a:gd name="T17" fmla="*/ 0 h 19"/>
                <a:gd name="T18" fmla="*/ 42 w 48"/>
                <a:gd name="T19" fmla="*/ 0 h 19"/>
                <a:gd name="T20" fmla="*/ 4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4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" name="Freeform 306"/>
            <p:cNvSpPr>
              <a:spLocks/>
            </p:cNvSpPr>
            <p:nvPr/>
          </p:nvSpPr>
          <p:spPr bwMode="auto">
            <a:xfrm>
              <a:off x="1787281" y="5219068"/>
              <a:ext cx="26144" cy="19499"/>
            </a:xfrm>
            <a:custGeom>
              <a:avLst/>
              <a:gdLst>
                <a:gd name="T0" fmla="*/ 4 w 45"/>
                <a:gd name="T1" fmla="*/ 10 h 19"/>
                <a:gd name="T2" fmla="*/ 0 w 45"/>
                <a:gd name="T3" fmla="*/ 13 h 19"/>
                <a:gd name="T4" fmla="*/ 0 w 45"/>
                <a:gd name="T5" fmla="*/ 16 h 19"/>
                <a:gd name="T6" fmla="*/ 4 w 45"/>
                <a:gd name="T7" fmla="*/ 19 h 19"/>
                <a:gd name="T8" fmla="*/ 7 w 45"/>
                <a:gd name="T9" fmla="*/ 19 h 19"/>
                <a:gd name="T10" fmla="*/ 42 w 45"/>
                <a:gd name="T11" fmla="*/ 10 h 19"/>
                <a:gd name="T12" fmla="*/ 45 w 45"/>
                <a:gd name="T13" fmla="*/ 7 h 19"/>
                <a:gd name="T14" fmla="*/ 45 w 45"/>
                <a:gd name="T15" fmla="*/ 3 h 19"/>
                <a:gd name="T16" fmla="*/ 42 w 45"/>
                <a:gd name="T17" fmla="*/ 0 h 19"/>
                <a:gd name="T18" fmla="*/ 39 w 45"/>
                <a:gd name="T19" fmla="*/ 0 h 19"/>
                <a:gd name="T20" fmla="*/ 4 w 45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4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1" name="Freeform 307"/>
            <p:cNvSpPr>
              <a:spLocks/>
            </p:cNvSpPr>
            <p:nvPr/>
          </p:nvSpPr>
          <p:spPr bwMode="auto">
            <a:xfrm>
              <a:off x="1824464" y="5202648"/>
              <a:ext cx="27887" cy="19499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2" name="Freeform 308"/>
            <p:cNvSpPr>
              <a:spLocks/>
            </p:cNvSpPr>
            <p:nvPr/>
          </p:nvSpPr>
          <p:spPr bwMode="auto">
            <a:xfrm>
              <a:off x="1861647" y="5186228"/>
              <a:ext cx="27887" cy="19499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4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3" name="Freeform 309"/>
            <p:cNvSpPr>
              <a:spLocks/>
            </p:cNvSpPr>
            <p:nvPr/>
          </p:nvSpPr>
          <p:spPr bwMode="auto">
            <a:xfrm>
              <a:off x="1900573" y="5166729"/>
              <a:ext cx="26144" cy="19499"/>
            </a:xfrm>
            <a:custGeom>
              <a:avLst/>
              <a:gdLst>
                <a:gd name="T0" fmla="*/ 3 w 45"/>
                <a:gd name="T1" fmla="*/ 10 h 19"/>
                <a:gd name="T2" fmla="*/ 0 w 45"/>
                <a:gd name="T3" fmla="*/ 13 h 19"/>
                <a:gd name="T4" fmla="*/ 0 w 45"/>
                <a:gd name="T5" fmla="*/ 16 h 19"/>
                <a:gd name="T6" fmla="*/ 3 w 45"/>
                <a:gd name="T7" fmla="*/ 19 h 19"/>
                <a:gd name="T8" fmla="*/ 6 w 45"/>
                <a:gd name="T9" fmla="*/ 19 h 19"/>
                <a:gd name="T10" fmla="*/ 42 w 45"/>
                <a:gd name="T11" fmla="*/ 10 h 19"/>
                <a:gd name="T12" fmla="*/ 45 w 45"/>
                <a:gd name="T13" fmla="*/ 7 h 19"/>
                <a:gd name="T14" fmla="*/ 45 w 45"/>
                <a:gd name="T15" fmla="*/ 3 h 19"/>
                <a:gd name="T16" fmla="*/ 42 w 45"/>
                <a:gd name="T17" fmla="*/ 0 h 19"/>
                <a:gd name="T18" fmla="*/ 38 w 45"/>
                <a:gd name="T19" fmla="*/ 0 h 19"/>
                <a:gd name="T20" fmla="*/ 3 w 45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4" name="Freeform 310"/>
            <p:cNvSpPr>
              <a:spLocks/>
            </p:cNvSpPr>
            <p:nvPr/>
          </p:nvSpPr>
          <p:spPr bwMode="auto">
            <a:xfrm>
              <a:off x="1937756" y="5153387"/>
              <a:ext cx="27887" cy="16420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5 w 48"/>
                <a:gd name="T17" fmla="*/ 0 h 16"/>
                <a:gd name="T18" fmla="*/ 41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5" name="Freeform 311"/>
            <p:cNvSpPr>
              <a:spLocks/>
            </p:cNvSpPr>
            <p:nvPr/>
          </p:nvSpPr>
          <p:spPr bwMode="auto">
            <a:xfrm>
              <a:off x="1974939" y="5136967"/>
              <a:ext cx="27887" cy="16420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4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4 w 48"/>
                <a:gd name="T17" fmla="*/ 0 h 16"/>
                <a:gd name="T18" fmla="*/ 41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6" name="Freeform 312"/>
            <p:cNvSpPr>
              <a:spLocks/>
            </p:cNvSpPr>
            <p:nvPr/>
          </p:nvSpPr>
          <p:spPr bwMode="auto">
            <a:xfrm>
              <a:off x="2013865" y="5121573"/>
              <a:ext cx="27887" cy="19499"/>
            </a:xfrm>
            <a:custGeom>
              <a:avLst/>
              <a:gdLst>
                <a:gd name="T0" fmla="*/ 3 w 48"/>
                <a:gd name="T1" fmla="*/ 9 h 19"/>
                <a:gd name="T2" fmla="*/ 0 w 48"/>
                <a:gd name="T3" fmla="*/ 12 h 19"/>
                <a:gd name="T4" fmla="*/ 0 w 48"/>
                <a:gd name="T5" fmla="*/ 15 h 19"/>
                <a:gd name="T6" fmla="*/ 3 w 48"/>
                <a:gd name="T7" fmla="*/ 19 h 19"/>
                <a:gd name="T8" fmla="*/ 6 w 48"/>
                <a:gd name="T9" fmla="*/ 19 h 19"/>
                <a:gd name="T10" fmla="*/ 44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4 w 48"/>
                <a:gd name="T17" fmla="*/ 0 h 19"/>
                <a:gd name="T18" fmla="*/ 41 w 48"/>
                <a:gd name="T19" fmla="*/ 0 h 19"/>
                <a:gd name="T20" fmla="*/ 3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9"/>
                  </a:moveTo>
                  <a:lnTo>
                    <a:pt x="0" y="12"/>
                  </a:lnTo>
                  <a:lnTo>
                    <a:pt x="0" y="15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4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" name="Freeform 313"/>
            <p:cNvSpPr>
              <a:spLocks/>
            </p:cNvSpPr>
            <p:nvPr/>
          </p:nvSpPr>
          <p:spPr bwMode="auto">
            <a:xfrm>
              <a:off x="2050467" y="5108231"/>
              <a:ext cx="27887" cy="16420"/>
            </a:xfrm>
            <a:custGeom>
              <a:avLst/>
              <a:gdLst>
                <a:gd name="T0" fmla="*/ 4 w 48"/>
                <a:gd name="T1" fmla="*/ 6 h 16"/>
                <a:gd name="T2" fmla="*/ 0 w 48"/>
                <a:gd name="T3" fmla="*/ 9 h 16"/>
                <a:gd name="T4" fmla="*/ 0 w 48"/>
                <a:gd name="T5" fmla="*/ 13 h 16"/>
                <a:gd name="T6" fmla="*/ 4 w 48"/>
                <a:gd name="T7" fmla="*/ 16 h 16"/>
                <a:gd name="T8" fmla="*/ 7 w 48"/>
                <a:gd name="T9" fmla="*/ 16 h 16"/>
                <a:gd name="T10" fmla="*/ 45 w 48"/>
                <a:gd name="T11" fmla="*/ 9 h 16"/>
                <a:gd name="T12" fmla="*/ 48 w 48"/>
                <a:gd name="T13" fmla="*/ 6 h 16"/>
                <a:gd name="T14" fmla="*/ 48 w 48"/>
                <a:gd name="T15" fmla="*/ 3 h 16"/>
                <a:gd name="T16" fmla="*/ 45 w 48"/>
                <a:gd name="T17" fmla="*/ 0 h 16"/>
                <a:gd name="T18" fmla="*/ 42 w 48"/>
                <a:gd name="T19" fmla="*/ 0 h 16"/>
                <a:gd name="T20" fmla="*/ 4 w 48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4" y="6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8" name="Freeform 314"/>
            <p:cNvSpPr>
              <a:spLocks/>
            </p:cNvSpPr>
            <p:nvPr/>
          </p:nvSpPr>
          <p:spPr bwMode="auto">
            <a:xfrm>
              <a:off x="2089393" y="5091811"/>
              <a:ext cx="27887" cy="19499"/>
            </a:xfrm>
            <a:custGeom>
              <a:avLst/>
              <a:gdLst>
                <a:gd name="T0" fmla="*/ 4 w 48"/>
                <a:gd name="T1" fmla="*/ 9 h 19"/>
                <a:gd name="T2" fmla="*/ 0 w 48"/>
                <a:gd name="T3" fmla="*/ 13 h 19"/>
                <a:gd name="T4" fmla="*/ 0 w 48"/>
                <a:gd name="T5" fmla="*/ 16 h 19"/>
                <a:gd name="T6" fmla="*/ 4 w 48"/>
                <a:gd name="T7" fmla="*/ 19 h 19"/>
                <a:gd name="T8" fmla="*/ 7 w 48"/>
                <a:gd name="T9" fmla="*/ 19 h 19"/>
                <a:gd name="T10" fmla="*/ 45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4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4" y="9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9" name="Freeform 315"/>
            <p:cNvSpPr>
              <a:spLocks/>
            </p:cNvSpPr>
            <p:nvPr/>
          </p:nvSpPr>
          <p:spPr bwMode="auto">
            <a:xfrm>
              <a:off x="2126576" y="5078470"/>
              <a:ext cx="27887" cy="19499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32 w 48"/>
                <a:gd name="T11" fmla="*/ 13 h 19"/>
                <a:gd name="T12" fmla="*/ 45 w 48"/>
                <a:gd name="T13" fmla="*/ 10 h 19"/>
                <a:gd name="T14" fmla="*/ 48 w 48"/>
                <a:gd name="T15" fmla="*/ 6 h 19"/>
                <a:gd name="T16" fmla="*/ 48 w 48"/>
                <a:gd name="T17" fmla="*/ 3 h 19"/>
                <a:gd name="T18" fmla="*/ 45 w 48"/>
                <a:gd name="T19" fmla="*/ 0 h 19"/>
                <a:gd name="T20" fmla="*/ 42 w 48"/>
                <a:gd name="T21" fmla="*/ 0 h 19"/>
                <a:gd name="T22" fmla="*/ 29 w 48"/>
                <a:gd name="T23" fmla="*/ 3 h 19"/>
                <a:gd name="T24" fmla="*/ 3 w 48"/>
                <a:gd name="T25" fmla="*/ 1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9"/>
                <a:gd name="T41" fmla="*/ 48 w 48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32" y="13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29" y="3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0" name="Freeform 316"/>
            <p:cNvSpPr>
              <a:spLocks/>
            </p:cNvSpPr>
            <p:nvPr/>
          </p:nvSpPr>
          <p:spPr bwMode="auto">
            <a:xfrm>
              <a:off x="2165502" y="5068207"/>
              <a:ext cx="27887" cy="16420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7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5 w 48"/>
                <a:gd name="T17" fmla="*/ 0 h 16"/>
                <a:gd name="T18" fmla="*/ 42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1" name="Freeform 317"/>
            <p:cNvSpPr>
              <a:spLocks/>
            </p:cNvSpPr>
            <p:nvPr/>
          </p:nvSpPr>
          <p:spPr bwMode="auto">
            <a:xfrm>
              <a:off x="2204428" y="5058971"/>
              <a:ext cx="27887" cy="16420"/>
            </a:xfrm>
            <a:custGeom>
              <a:avLst/>
              <a:gdLst>
                <a:gd name="T0" fmla="*/ 3 w 48"/>
                <a:gd name="T1" fmla="*/ 6 h 16"/>
                <a:gd name="T2" fmla="*/ 0 w 48"/>
                <a:gd name="T3" fmla="*/ 9 h 16"/>
                <a:gd name="T4" fmla="*/ 0 w 48"/>
                <a:gd name="T5" fmla="*/ 13 h 16"/>
                <a:gd name="T6" fmla="*/ 3 w 48"/>
                <a:gd name="T7" fmla="*/ 16 h 16"/>
                <a:gd name="T8" fmla="*/ 7 w 48"/>
                <a:gd name="T9" fmla="*/ 16 h 16"/>
                <a:gd name="T10" fmla="*/ 45 w 48"/>
                <a:gd name="T11" fmla="*/ 9 h 16"/>
                <a:gd name="T12" fmla="*/ 48 w 48"/>
                <a:gd name="T13" fmla="*/ 6 h 16"/>
                <a:gd name="T14" fmla="*/ 48 w 48"/>
                <a:gd name="T15" fmla="*/ 3 h 16"/>
                <a:gd name="T16" fmla="*/ 45 w 48"/>
                <a:gd name="T17" fmla="*/ 0 h 16"/>
                <a:gd name="T18" fmla="*/ 42 w 48"/>
                <a:gd name="T19" fmla="*/ 0 h 16"/>
                <a:gd name="T20" fmla="*/ 3 w 48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6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2" name="Freeform 318"/>
            <p:cNvSpPr>
              <a:spLocks/>
            </p:cNvSpPr>
            <p:nvPr/>
          </p:nvSpPr>
          <p:spPr bwMode="auto">
            <a:xfrm>
              <a:off x="2243354" y="5048708"/>
              <a:ext cx="27887" cy="13341"/>
            </a:xfrm>
            <a:custGeom>
              <a:avLst/>
              <a:gdLst>
                <a:gd name="T0" fmla="*/ 3 w 48"/>
                <a:gd name="T1" fmla="*/ 4 h 13"/>
                <a:gd name="T2" fmla="*/ 0 w 48"/>
                <a:gd name="T3" fmla="*/ 7 h 13"/>
                <a:gd name="T4" fmla="*/ 0 w 48"/>
                <a:gd name="T5" fmla="*/ 10 h 13"/>
                <a:gd name="T6" fmla="*/ 3 w 48"/>
                <a:gd name="T7" fmla="*/ 13 h 13"/>
                <a:gd name="T8" fmla="*/ 7 w 48"/>
                <a:gd name="T9" fmla="*/ 13 h 13"/>
                <a:gd name="T10" fmla="*/ 7 w 48"/>
                <a:gd name="T11" fmla="*/ 13 h 13"/>
                <a:gd name="T12" fmla="*/ 45 w 48"/>
                <a:gd name="T13" fmla="*/ 10 h 13"/>
                <a:gd name="T14" fmla="*/ 48 w 48"/>
                <a:gd name="T15" fmla="*/ 7 h 13"/>
                <a:gd name="T16" fmla="*/ 48 w 48"/>
                <a:gd name="T17" fmla="*/ 4 h 13"/>
                <a:gd name="T18" fmla="*/ 45 w 48"/>
                <a:gd name="T19" fmla="*/ 0 h 13"/>
                <a:gd name="T20" fmla="*/ 42 w 48"/>
                <a:gd name="T21" fmla="*/ 0 h 13"/>
                <a:gd name="T22" fmla="*/ 3 w 48"/>
                <a:gd name="T23" fmla="*/ 4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13"/>
                <a:gd name="T38" fmla="*/ 48 w 48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13">
                  <a:moveTo>
                    <a:pt x="3" y="4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7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3" name="Freeform 319"/>
            <p:cNvSpPr>
              <a:spLocks/>
            </p:cNvSpPr>
            <p:nvPr/>
          </p:nvSpPr>
          <p:spPr bwMode="auto">
            <a:xfrm>
              <a:off x="2282280" y="5042550"/>
              <a:ext cx="26144" cy="13341"/>
            </a:xfrm>
            <a:custGeom>
              <a:avLst/>
              <a:gdLst>
                <a:gd name="T0" fmla="*/ 3 w 45"/>
                <a:gd name="T1" fmla="*/ 3 h 13"/>
                <a:gd name="T2" fmla="*/ 0 w 45"/>
                <a:gd name="T3" fmla="*/ 6 h 13"/>
                <a:gd name="T4" fmla="*/ 0 w 45"/>
                <a:gd name="T5" fmla="*/ 10 h 13"/>
                <a:gd name="T6" fmla="*/ 3 w 45"/>
                <a:gd name="T7" fmla="*/ 13 h 13"/>
                <a:gd name="T8" fmla="*/ 7 w 45"/>
                <a:gd name="T9" fmla="*/ 13 h 13"/>
                <a:gd name="T10" fmla="*/ 42 w 45"/>
                <a:gd name="T11" fmla="*/ 10 h 13"/>
                <a:gd name="T12" fmla="*/ 45 w 45"/>
                <a:gd name="T13" fmla="*/ 6 h 13"/>
                <a:gd name="T14" fmla="*/ 45 w 45"/>
                <a:gd name="T15" fmla="*/ 3 h 13"/>
                <a:gd name="T16" fmla="*/ 42 w 45"/>
                <a:gd name="T17" fmla="*/ 0 h 13"/>
                <a:gd name="T18" fmla="*/ 38 w 45"/>
                <a:gd name="T19" fmla="*/ 0 h 13"/>
                <a:gd name="T20" fmla="*/ 3 w 45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3"/>
                <a:gd name="T35" fmla="*/ 45 w 45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3">
                  <a:moveTo>
                    <a:pt x="3" y="3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7" y="13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4" name="Freeform 320"/>
            <p:cNvSpPr>
              <a:spLocks/>
            </p:cNvSpPr>
            <p:nvPr/>
          </p:nvSpPr>
          <p:spPr bwMode="auto">
            <a:xfrm>
              <a:off x="2319463" y="5032288"/>
              <a:ext cx="27887" cy="16420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1 w 48"/>
                <a:gd name="T11" fmla="*/ 13 h 16"/>
                <a:gd name="T12" fmla="*/ 45 w 48"/>
                <a:gd name="T13" fmla="*/ 10 h 16"/>
                <a:gd name="T14" fmla="*/ 48 w 48"/>
                <a:gd name="T15" fmla="*/ 7 h 16"/>
                <a:gd name="T16" fmla="*/ 48 w 48"/>
                <a:gd name="T17" fmla="*/ 4 h 16"/>
                <a:gd name="T18" fmla="*/ 45 w 48"/>
                <a:gd name="T19" fmla="*/ 0 h 16"/>
                <a:gd name="T20" fmla="*/ 41 w 48"/>
                <a:gd name="T21" fmla="*/ 0 h 16"/>
                <a:gd name="T22" fmla="*/ 38 w 48"/>
                <a:gd name="T23" fmla="*/ 4 h 16"/>
                <a:gd name="T24" fmla="*/ 3 w 48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6"/>
                <a:gd name="T41" fmla="*/ 48 w 48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1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8" y="4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5" name="Freeform 321"/>
            <p:cNvSpPr>
              <a:spLocks/>
            </p:cNvSpPr>
            <p:nvPr/>
          </p:nvSpPr>
          <p:spPr bwMode="auto">
            <a:xfrm>
              <a:off x="2358389" y="5029209"/>
              <a:ext cx="27887" cy="13341"/>
            </a:xfrm>
            <a:custGeom>
              <a:avLst/>
              <a:gdLst>
                <a:gd name="T0" fmla="*/ 3 w 48"/>
                <a:gd name="T1" fmla="*/ 3 h 13"/>
                <a:gd name="T2" fmla="*/ 0 w 48"/>
                <a:gd name="T3" fmla="*/ 7 h 13"/>
                <a:gd name="T4" fmla="*/ 0 w 48"/>
                <a:gd name="T5" fmla="*/ 10 h 13"/>
                <a:gd name="T6" fmla="*/ 3 w 48"/>
                <a:gd name="T7" fmla="*/ 13 h 13"/>
                <a:gd name="T8" fmla="*/ 6 w 48"/>
                <a:gd name="T9" fmla="*/ 13 h 13"/>
                <a:gd name="T10" fmla="*/ 45 w 48"/>
                <a:gd name="T11" fmla="*/ 10 h 13"/>
                <a:gd name="T12" fmla="*/ 48 w 48"/>
                <a:gd name="T13" fmla="*/ 7 h 13"/>
                <a:gd name="T14" fmla="*/ 48 w 48"/>
                <a:gd name="T15" fmla="*/ 3 h 13"/>
                <a:gd name="T16" fmla="*/ 45 w 48"/>
                <a:gd name="T17" fmla="*/ 0 h 13"/>
                <a:gd name="T18" fmla="*/ 41 w 48"/>
                <a:gd name="T19" fmla="*/ 0 h 13"/>
                <a:gd name="T20" fmla="*/ 3 w 48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3" y="3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6" name="Freeform 322"/>
            <p:cNvSpPr>
              <a:spLocks/>
            </p:cNvSpPr>
            <p:nvPr/>
          </p:nvSpPr>
          <p:spPr bwMode="auto">
            <a:xfrm>
              <a:off x="2397315" y="5029209"/>
              <a:ext cx="27887" cy="10263"/>
            </a:xfrm>
            <a:custGeom>
              <a:avLst/>
              <a:gdLst>
                <a:gd name="T0" fmla="*/ 6 w 48"/>
                <a:gd name="T1" fmla="*/ 0 h 10"/>
                <a:gd name="T2" fmla="*/ 3 w 48"/>
                <a:gd name="T3" fmla="*/ 0 h 10"/>
                <a:gd name="T4" fmla="*/ 0 w 48"/>
                <a:gd name="T5" fmla="*/ 3 h 10"/>
                <a:gd name="T6" fmla="*/ 0 w 48"/>
                <a:gd name="T7" fmla="*/ 7 h 10"/>
                <a:gd name="T8" fmla="*/ 3 w 48"/>
                <a:gd name="T9" fmla="*/ 10 h 10"/>
                <a:gd name="T10" fmla="*/ 41 w 48"/>
                <a:gd name="T11" fmla="*/ 10 h 10"/>
                <a:gd name="T12" fmla="*/ 45 w 48"/>
                <a:gd name="T13" fmla="*/ 10 h 10"/>
                <a:gd name="T14" fmla="*/ 48 w 48"/>
                <a:gd name="T15" fmla="*/ 7 h 10"/>
                <a:gd name="T16" fmla="*/ 48 w 48"/>
                <a:gd name="T17" fmla="*/ 3 h 10"/>
                <a:gd name="T18" fmla="*/ 45 w 48"/>
                <a:gd name="T19" fmla="*/ 0 h 10"/>
                <a:gd name="T20" fmla="*/ 6 w 48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0"/>
                <a:gd name="T35" fmla="*/ 48 w 48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0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0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" name="Freeform 323"/>
            <p:cNvSpPr>
              <a:spLocks/>
            </p:cNvSpPr>
            <p:nvPr/>
          </p:nvSpPr>
          <p:spPr bwMode="auto">
            <a:xfrm>
              <a:off x="2436240" y="5029209"/>
              <a:ext cx="27887" cy="10263"/>
            </a:xfrm>
            <a:custGeom>
              <a:avLst/>
              <a:gdLst>
                <a:gd name="T0" fmla="*/ 6 w 48"/>
                <a:gd name="T1" fmla="*/ 0 h 10"/>
                <a:gd name="T2" fmla="*/ 3 w 48"/>
                <a:gd name="T3" fmla="*/ 0 h 10"/>
                <a:gd name="T4" fmla="*/ 0 w 48"/>
                <a:gd name="T5" fmla="*/ 3 h 10"/>
                <a:gd name="T6" fmla="*/ 0 w 48"/>
                <a:gd name="T7" fmla="*/ 7 h 10"/>
                <a:gd name="T8" fmla="*/ 3 w 48"/>
                <a:gd name="T9" fmla="*/ 10 h 10"/>
                <a:gd name="T10" fmla="*/ 41 w 48"/>
                <a:gd name="T11" fmla="*/ 10 h 10"/>
                <a:gd name="T12" fmla="*/ 45 w 48"/>
                <a:gd name="T13" fmla="*/ 10 h 10"/>
                <a:gd name="T14" fmla="*/ 48 w 48"/>
                <a:gd name="T15" fmla="*/ 7 h 10"/>
                <a:gd name="T16" fmla="*/ 48 w 48"/>
                <a:gd name="T17" fmla="*/ 3 h 10"/>
                <a:gd name="T18" fmla="*/ 45 w 48"/>
                <a:gd name="T19" fmla="*/ 0 h 10"/>
                <a:gd name="T20" fmla="*/ 6 w 48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0"/>
                <a:gd name="T35" fmla="*/ 48 w 48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0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0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8" name="Freeform 324"/>
            <p:cNvSpPr>
              <a:spLocks/>
            </p:cNvSpPr>
            <p:nvPr/>
          </p:nvSpPr>
          <p:spPr bwMode="auto">
            <a:xfrm>
              <a:off x="2475166" y="5029209"/>
              <a:ext cx="27887" cy="13341"/>
            </a:xfrm>
            <a:custGeom>
              <a:avLst/>
              <a:gdLst>
                <a:gd name="T0" fmla="*/ 6 w 48"/>
                <a:gd name="T1" fmla="*/ 0 h 13"/>
                <a:gd name="T2" fmla="*/ 3 w 48"/>
                <a:gd name="T3" fmla="*/ 0 h 13"/>
                <a:gd name="T4" fmla="*/ 0 w 48"/>
                <a:gd name="T5" fmla="*/ 3 h 13"/>
                <a:gd name="T6" fmla="*/ 0 w 48"/>
                <a:gd name="T7" fmla="*/ 7 h 13"/>
                <a:gd name="T8" fmla="*/ 3 w 48"/>
                <a:gd name="T9" fmla="*/ 10 h 13"/>
                <a:gd name="T10" fmla="*/ 41 w 48"/>
                <a:gd name="T11" fmla="*/ 13 h 13"/>
                <a:gd name="T12" fmla="*/ 45 w 48"/>
                <a:gd name="T13" fmla="*/ 13 h 13"/>
                <a:gd name="T14" fmla="*/ 48 w 48"/>
                <a:gd name="T15" fmla="*/ 10 h 13"/>
                <a:gd name="T16" fmla="*/ 48 w 48"/>
                <a:gd name="T17" fmla="*/ 7 h 13"/>
                <a:gd name="T18" fmla="*/ 45 w 48"/>
                <a:gd name="T19" fmla="*/ 3 h 13"/>
                <a:gd name="T20" fmla="*/ 6 w 48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3"/>
                  </a:lnTo>
                  <a:lnTo>
                    <a:pt x="45" y="13"/>
                  </a:lnTo>
                  <a:lnTo>
                    <a:pt x="48" y="10"/>
                  </a:lnTo>
                  <a:lnTo>
                    <a:pt x="48" y="7"/>
                  </a:lnTo>
                  <a:lnTo>
                    <a:pt x="45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9" name="Freeform 325"/>
            <p:cNvSpPr>
              <a:spLocks/>
            </p:cNvSpPr>
            <p:nvPr/>
          </p:nvSpPr>
          <p:spPr bwMode="auto">
            <a:xfrm>
              <a:off x="2514092" y="5032288"/>
              <a:ext cx="27887" cy="16420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4 h 16"/>
                <a:gd name="T6" fmla="*/ 0 w 48"/>
                <a:gd name="T7" fmla="*/ 7 h 16"/>
                <a:gd name="T8" fmla="*/ 3 w 48"/>
                <a:gd name="T9" fmla="*/ 10 h 16"/>
                <a:gd name="T10" fmla="*/ 41 w 48"/>
                <a:gd name="T11" fmla="*/ 16 h 16"/>
                <a:gd name="T12" fmla="*/ 45 w 48"/>
                <a:gd name="T13" fmla="*/ 16 h 16"/>
                <a:gd name="T14" fmla="*/ 48 w 48"/>
                <a:gd name="T15" fmla="*/ 13 h 16"/>
                <a:gd name="T16" fmla="*/ 48 w 48"/>
                <a:gd name="T17" fmla="*/ 10 h 16"/>
                <a:gd name="T18" fmla="*/ 45 w 48"/>
                <a:gd name="T19" fmla="*/ 7 h 16"/>
                <a:gd name="T20" fmla="*/ 6 w 48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6"/>
                  </a:lnTo>
                  <a:lnTo>
                    <a:pt x="45" y="16"/>
                  </a:lnTo>
                  <a:lnTo>
                    <a:pt x="48" y="13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0" name="Freeform 326"/>
            <p:cNvSpPr>
              <a:spLocks/>
            </p:cNvSpPr>
            <p:nvPr/>
          </p:nvSpPr>
          <p:spPr bwMode="auto">
            <a:xfrm>
              <a:off x="2553018" y="5042550"/>
              <a:ext cx="27887" cy="13341"/>
            </a:xfrm>
            <a:custGeom>
              <a:avLst/>
              <a:gdLst>
                <a:gd name="T0" fmla="*/ 6 w 48"/>
                <a:gd name="T1" fmla="*/ 0 h 13"/>
                <a:gd name="T2" fmla="*/ 3 w 48"/>
                <a:gd name="T3" fmla="*/ 0 h 13"/>
                <a:gd name="T4" fmla="*/ 0 w 48"/>
                <a:gd name="T5" fmla="*/ 3 h 13"/>
                <a:gd name="T6" fmla="*/ 0 w 48"/>
                <a:gd name="T7" fmla="*/ 6 h 13"/>
                <a:gd name="T8" fmla="*/ 3 w 48"/>
                <a:gd name="T9" fmla="*/ 10 h 13"/>
                <a:gd name="T10" fmla="*/ 41 w 48"/>
                <a:gd name="T11" fmla="*/ 13 h 13"/>
                <a:gd name="T12" fmla="*/ 45 w 48"/>
                <a:gd name="T13" fmla="*/ 13 h 13"/>
                <a:gd name="T14" fmla="*/ 48 w 48"/>
                <a:gd name="T15" fmla="*/ 10 h 13"/>
                <a:gd name="T16" fmla="*/ 48 w 48"/>
                <a:gd name="T17" fmla="*/ 6 h 13"/>
                <a:gd name="T18" fmla="*/ 45 w 48"/>
                <a:gd name="T19" fmla="*/ 3 h 13"/>
                <a:gd name="T20" fmla="*/ 6 w 48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41" y="13"/>
                  </a:lnTo>
                  <a:lnTo>
                    <a:pt x="45" y="13"/>
                  </a:lnTo>
                  <a:lnTo>
                    <a:pt x="48" y="10"/>
                  </a:lnTo>
                  <a:lnTo>
                    <a:pt x="48" y="6"/>
                  </a:lnTo>
                  <a:lnTo>
                    <a:pt x="45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1" name="Freeform 327"/>
            <p:cNvSpPr>
              <a:spLocks/>
            </p:cNvSpPr>
            <p:nvPr/>
          </p:nvSpPr>
          <p:spPr bwMode="auto">
            <a:xfrm>
              <a:off x="2591944" y="5048708"/>
              <a:ext cx="27887" cy="16420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4 h 16"/>
                <a:gd name="T6" fmla="*/ 0 w 48"/>
                <a:gd name="T7" fmla="*/ 7 h 16"/>
                <a:gd name="T8" fmla="*/ 3 w 48"/>
                <a:gd name="T9" fmla="*/ 10 h 16"/>
                <a:gd name="T10" fmla="*/ 41 w 48"/>
                <a:gd name="T11" fmla="*/ 16 h 16"/>
                <a:gd name="T12" fmla="*/ 45 w 48"/>
                <a:gd name="T13" fmla="*/ 16 h 16"/>
                <a:gd name="T14" fmla="*/ 48 w 48"/>
                <a:gd name="T15" fmla="*/ 13 h 16"/>
                <a:gd name="T16" fmla="*/ 48 w 48"/>
                <a:gd name="T17" fmla="*/ 10 h 16"/>
                <a:gd name="T18" fmla="*/ 45 w 48"/>
                <a:gd name="T19" fmla="*/ 7 h 16"/>
                <a:gd name="T20" fmla="*/ 6 w 48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6"/>
                  </a:lnTo>
                  <a:lnTo>
                    <a:pt x="45" y="16"/>
                  </a:lnTo>
                  <a:lnTo>
                    <a:pt x="48" y="13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2" name="Freeform 328"/>
            <p:cNvSpPr>
              <a:spLocks/>
            </p:cNvSpPr>
            <p:nvPr/>
          </p:nvSpPr>
          <p:spPr bwMode="auto">
            <a:xfrm>
              <a:off x="2630870" y="5062050"/>
              <a:ext cx="26144" cy="16420"/>
            </a:xfrm>
            <a:custGeom>
              <a:avLst/>
              <a:gdLst>
                <a:gd name="T0" fmla="*/ 6 w 45"/>
                <a:gd name="T1" fmla="*/ 0 h 16"/>
                <a:gd name="T2" fmla="*/ 3 w 45"/>
                <a:gd name="T3" fmla="*/ 0 h 16"/>
                <a:gd name="T4" fmla="*/ 0 w 45"/>
                <a:gd name="T5" fmla="*/ 3 h 16"/>
                <a:gd name="T6" fmla="*/ 0 w 45"/>
                <a:gd name="T7" fmla="*/ 6 h 16"/>
                <a:gd name="T8" fmla="*/ 3 w 45"/>
                <a:gd name="T9" fmla="*/ 10 h 16"/>
                <a:gd name="T10" fmla="*/ 38 w 45"/>
                <a:gd name="T11" fmla="*/ 16 h 16"/>
                <a:gd name="T12" fmla="*/ 41 w 45"/>
                <a:gd name="T13" fmla="*/ 16 h 16"/>
                <a:gd name="T14" fmla="*/ 45 w 45"/>
                <a:gd name="T15" fmla="*/ 13 h 16"/>
                <a:gd name="T16" fmla="*/ 45 w 45"/>
                <a:gd name="T17" fmla="*/ 10 h 16"/>
                <a:gd name="T18" fmla="*/ 41 w 45"/>
                <a:gd name="T19" fmla="*/ 6 h 16"/>
                <a:gd name="T20" fmla="*/ 6 w 45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6"/>
                <a:gd name="T35" fmla="*/ 45 w 45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8" y="16"/>
                  </a:lnTo>
                  <a:lnTo>
                    <a:pt x="41" y="16"/>
                  </a:lnTo>
                  <a:lnTo>
                    <a:pt x="45" y="13"/>
                  </a:lnTo>
                  <a:lnTo>
                    <a:pt x="45" y="10"/>
                  </a:lnTo>
                  <a:lnTo>
                    <a:pt x="41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3" name="Freeform 329"/>
            <p:cNvSpPr>
              <a:spLocks/>
            </p:cNvSpPr>
            <p:nvPr/>
          </p:nvSpPr>
          <p:spPr bwMode="auto">
            <a:xfrm>
              <a:off x="2668053" y="5075391"/>
              <a:ext cx="27887" cy="19499"/>
            </a:xfrm>
            <a:custGeom>
              <a:avLst/>
              <a:gdLst>
                <a:gd name="T0" fmla="*/ 6 w 48"/>
                <a:gd name="T1" fmla="*/ 0 h 19"/>
                <a:gd name="T2" fmla="*/ 3 w 48"/>
                <a:gd name="T3" fmla="*/ 0 h 19"/>
                <a:gd name="T4" fmla="*/ 0 w 48"/>
                <a:gd name="T5" fmla="*/ 3 h 19"/>
                <a:gd name="T6" fmla="*/ 0 w 48"/>
                <a:gd name="T7" fmla="*/ 6 h 19"/>
                <a:gd name="T8" fmla="*/ 3 w 48"/>
                <a:gd name="T9" fmla="*/ 9 h 19"/>
                <a:gd name="T10" fmla="*/ 41 w 48"/>
                <a:gd name="T11" fmla="*/ 19 h 19"/>
                <a:gd name="T12" fmla="*/ 44 w 48"/>
                <a:gd name="T13" fmla="*/ 19 h 19"/>
                <a:gd name="T14" fmla="*/ 48 w 48"/>
                <a:gd name="T15" fmla="*/ 16 h 19"/>
                <a:gd name="T16" fmla="*/ 48 w 48"/>
                <a:gd name="T17" fmla="*/ 13 h 19"/>
                <a:gd name="T18" fmla="*/ 44 w 48"/>
                <a:gd name="T19" fmla="*/ 9 h 19"/>
                <a:gd name="T20" fmla="*/ 6 w 48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41" y="19"/>
                  </a:lnTo>
                  <a:lnTo>
                    <a:pt x="44" y="19"/>
                  </a:lnTo>
                  <a:lnTo>
                    <a:pt x="48" y="16"/>
                  </a:lnTo>
                  <a:lnTo>
                    <a:pt x="48" y="13"/>
                  </a:lnTo>
                  <a:lnTo>
                    <a:pt x="44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4" name="Freeform 330"/>
            <p:cNvSpPr>
              <a:spLocks/>
            </p:cNvSpPr>
            <p:nvPr/>
          </p:nvSpPr>
          <p:spPr bwMode="auto">
            <a:xfrm>
              <a:off x="2706979" y="5091811"/>
              <a:ext cx="25563" cy="19499"/>
            </a:xfrm>
            <a:custGeom>
              <a:avLst/>
              <a:gdLst>
                <a:gd name="T0" fmla="*/ 6 w 44"/>
                <a:gd name="T1" fmla="*/ 0 h 19"/>
                <a:gd name="T2" fmla="*/ 3 w 44"/>
                <a:gd name="T3" fmla="*/ 0 h 19"/>
                <a:gd name="T4" fmla="*/ 0 w 44"/>
                <a:gd name="T5" fmla="*/ 3 h 19"/>
                <a:gd name="T6" fmla="*/ 0 w 44"/>
                <a:gd name="T7" fmla="*/ 6 h 19"/>
                <a:gd name="T8" fmla="*/ 3 w 44"/>
                <a:gd name="T9" fmla="*/ 9 h 19"/>
                <a:gd name="T10" fmla="*/ 38 w 44"/>
                <a:gd name="T11" fmla="*/ 19 h 19"/>
                <a:gd name="T12" fmla="*/ 41 w 44"/>
                <a:gd name="T13" fmla="*/ 19 h 19"/>
                <a:gd name="T14" fmla="*/ 44 w 44"/>
                <a:gd name="T15" fmla="*/ 16 h 19"/>
                <a:gd name="T16" fmla="*/ 44 w 44"/>
                <a:gd name="T17" fmla="*/ 13 h 19"/>
                <a:gd name="T18" fmla="*/ 41 w 44"/>
                <a:gd name="T19" fmla="*/ 9 h 19"/>
                <a:gd name="T20" fmla="*/ 6 w 44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9"/>
                <a:gd name="T35" fmla="*/ 44 w 44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4" y="16"/>
                  </a:lnTo>
                  <a:lnTo>
                    <a:pt x="44" y="13"/>
                  </a:lnTo>
                  <a:lnTo>
                    <a:pt x="41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5" name="Freeform 331"/>
            <p:cNvSpPr>
              <a:spLocks/>
            </p:cNvSpPr>
            <p:nvPr/>
          </p:nvSpPr>
          <p:spPr bwMode="auto">
            <a:xfrm>
              <a:off x="2744162" y="5111310"/>
              <a:ext cx="25563" cy="19499"/>
            </a:xfrm>
            <a:custGeom>
              <a:avLst/>
              <a:gdLst>
                <a:gd name="T0" fmla="*/ 6 w 44"/>
                <a:gd name="T1" fmla="*/ 0 h 19"/>
                <a:gd name="T2" fmla="*/ 3 w 44"/>
                <a:gd name="T3" fmla="*/ 0 h 19"/>
                <a:gd name="T4" fmla="*/ 0 w 44"/>
                <a:gd name="T5" fmla="*/ 3 h 19"/>
                <a:gd name="T6" fmla="*/ 0 w 44"/>
                <a:gd name="T7" fmla="*/ 6 h 19"/>
                <a:gd name="T8" fmla="*/ 3 w 44"/>
                <a:gd name="T9" fmla="*/ 10 h 19"/>
                <a:gd name="T10" fmla="*/ 38 w 44"/>
                <a:gd name="T11" fmla="*/ 19 h 19"/>
                <a:gd name="T12" fmla="*/ 41 w 44"/>
                <a:gd name="T13" fmla="*/ 19 h 19"/>
                <a:gd name="T14" fmla="*/ 44 w 44"/>
                <a:gd name="T15" fmla="*/ 16 h 19"/>
                <a:gd name="T16" fmla="*/ 44 w 44"/>
                <a:gd name="T17" fmla="*/ 13 h 19"/>
                <a:gd name="T18" fmla="*/ 41 w 44"/>
                <a:gd name="T19" fmla="*/ 10 h 19"/>
                <a:gd name="T20" fmla="*/ 6 w 44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9"/>
                <a:gd name="T35" fmla="*/ 44 w 44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4" y="16"/>
                  </a:lnTo>
                  <a:lnTo>
                    <a:pt x="44" y="13"/>
                  </a:lnTo>
                  <a:lnTo>
                    <a:pt x="41" y="1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6" name="Freeform 332"/>
            <p:cNvSpPr>
              <a:spLocks/>
            </p:cNvSpPr>
            <p:nvPr/>
          </p:nvSpPr>
          <p:spPr bwMode="auto">
            <a:xfrm>
              <a:off x="2780764" y="5130809"/>
              <a:ext cx="26144" cy="22578"/>
            </a:xfrm>
            <a:custGeom>
              <a:avLst/>
              <a:gdLst>
                <a:gd name="T0" fmla="*/ 7 w 45"/>
                <a:gd name="T1" fmla="*/ 0 h 22"/>
                <a:gd name="T2" fmla="*/ 3 w 45"/>
                <a:gd name="T3" fmla="*/ 0 h 22"/>
                <a:gd name="T4" fmla="*/ 0 w 45"/>
                <a:gd name="T5" fmla="*/ 3 h 22"/>
                <a:gd name="T6" fmla="*/ 0 w 45"/>
                <a:gd name="T7" fmla="*/ 6 h 22"/>
                <a:gd name="T8" fmla="*/ 3 w 45"/>
                <a:gd name="T9" fmla="*/ 10 h 22"/>
                <a:gd name="T10" fmla="*/ 32 w 45"/>
                <a:gd name="T11" fmla="*/ 19 h 22"/>
                <a:gd name="T12" fmla="*/ 39 w 45"/>
                <a:gd name="T13" fmla="*/ 22 h 22"/>
                <a:gd name="T14" fmla="*/ 42 w 45"/>
                <a:gd name="T15" fmla="*/ 22 h 22"/>
                <a:gd name="T16" fmla="*/ 45 w 45"/>
                <a:gd name="T17" fmla="*/ 19 h 22"/>
                <a:gd name="T18" fmla="*/ 45 w 45"/>
                <a:gd name="T19" fmla="*/ 16 h 22"/>
                <a:gd name="T20" fmla="*/ 42 w 45"/>
                <a:gd name="T21" fmla="*/ 13 h 22"/>
                <a:gd name="T22" fmla="*/ 35 w 45"/>
                <a:gd name="T23" fmla="*/ 10 h 22"/>
                <a:gd name="T24" fmla="*/ 7 w 45"/>
                <a:gd name="T25" fmla="*/ 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2"/>
                <a:gd name="T41" fmla="*/ 45 w 45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2">
                  <a:moveTo>
                    <a:pt x="7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2" y="19"/>
                  </a:lnTo>
                  <a:lnTo>
                    <a:pt x="39" y="22"/>
                  </a:lnTo>
                  <a:lnTo>
                    <a:pt x="42" y="22"/>
                  </a:lnTo>
                  <a:lnTo>
                    <a:pt x="45" y="19"/>
                  </a:lnTo>
                  <a:lnTo>
                    <a:pt x="45" y="16"/>
                  </a:lnTo>
                  <a:lnTo>
                    <a:pt x="42" y="13"/>
                  </a:lnTo>
                  <a:lnTo>
                    <a:pt x="35" y="1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7" name="Freeform 333"/>
            <p:cNvSpPr>
              <a:spLocks/>
            </p:cNvSpPr>
            <p:nvPr/>
          </p:nvSpPr>
          <p:spPr bwMode="auto">
            <a:xfrm>
              <a:off x="2817947" y="5153387"/>
              <a:ext cx="26144" cy="23604"/>
            </a:xfrm>
            <a:custGeom>
              <a:avLst/>
              <a:gdLst>
                <a:gd name="T0" fmla="*/ 6 w 45"/>
                <a:gd name="T1" fmla="*/ 0 h 23"/>
                <a:gd name="T2" fmla="*/ 3 w 45"/>
                <a:gd name="T3" fmla="*/ 0 h 23"/>
                <a:gd name="T4" fmla="*/ 0 w 45"/>
                <a:gd name="T5" fmla="*/ 4 h 23"/>
                <a:gd name="T6" fmla="*/ 0 w 45"/>
                <a:gd name="T7" fmla="*/ 7 h 23"/>
                <a:gd name="T8" fmla="*/ 3 w 45"/>
                <a:gd name="T9" fmla="*/ 10 h 23"/>
                <a:gd name="T10" fmla="*/ 38 w 45"/>
                <a:gd name="T11" fmla="*/ 23 h 23"/>
                <a:gd name="T12" fmla="*/ 42 w 45"/>
                <a:gd name="T13" fmla="*/ 23 h 23"/>
                <a:gd name="T14" fmla="*/ 45 w 45"/>
                <a:gd name="T15" fmla="*/ 20 h 23"/>
                <a:gd name="T16" fmla="*/ 45 w 45"/>
                <a:gd name="T17" fmla="*/ 16 h 23"/>
                <a:gd name="T18" fmla="*/ 42 w 45"/>
                <a:gd name="T19" fmla="*/ 13 h 23"/>
                <a:gd name="T20" fmla="*/ 6 w 45"/>
                <a:gd name="T21" fmla="*/ 0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3"/>
                <a:gd name="T35" fmla="*/ 45 w 4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3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3"/>
                  </a:lnTo>
                  <a:lnTo>
                    <a:pt x="42" y="23"/>
                  </a:lnTo>
                  <a:lnTo>
                    <a:pt x="45" y="20"/>
                  </a:lnTo>
                  <a:lnTo>
                    <a:pt x="45" y="16"/>
                  </a:lnTo>
                  <a:lnTo>
                    <a:pt x="42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" name="Freeform 334"/>
            <p:cNvSpPr>
              <a:spLocks/>
            </p:cNvSpPr>
            <p:nvPr/>
          </p:nvSpPr>
          <p:spPr bwMode="auto">
            <a:xfrm>
              <a:off x="2853387" y="5176991"/>
              <a:ext cx="27887" cy="25657"/>
            </a:xfrm>
            <a:custGeom>
              <a:avLst/>
              <a:gdLst>
                <a:gd name="T0" fmla="*/ 6 w 48"/>
                <a:gd name="T1" fmla="*/ 0 h 25"/>
                <a:gd name="T2" fmla="*/ 3 w 48"/>
                <a:gd name="T3" fmla="*/ 0 h 25"/>
                <a:gd name="T4" fmla="*/ 0 w 48"/>
                <a:gd name="T5" fmla="*/ 3 h 25"/>
                <a:gd name="T6" fmla="*/ 0 w 48"/>
                <a:gd name="T7" fmla="*/ 6 h 25"/>
                <a:gd name="T8" fmla="*/ 3 w 48"/>
                <a:gd name="T9" fmla="*/ 9 h 25"/>
                <a:gd name="T10" fmla="*/ 22 w 48"/>
                <a:gd name="T11" fmla="*/ 16 h 25"/>
                <a:gd name="T12" fmla="*/ 41 w 48"/>
                <a:gd name="T13" fmla="*/ 25 h 25"/>
                <a:gd name="T14" fmla="*/ 44 w 48"/>
                <a:gd name="T15" fmla="*/ 25 h 25"/>
                <a:gd name="T16" fmla="*/ 48 w 48"/>
                <a:gd name="T17" fmla="*/ 22 h 25"/>
                <a:gd name="T18" fmla="*/ 48 w 48"/>
                <a:gd name="T19" fmla="*/ 19 h 25"/>
                <a:gd name="T20" fmla="*/ 44 w 48"/>
                <a:gd name="T21" fmla="*/ 16 h 25"/>
                <a:gd name="T22" fmla="*/ 25 w 48"/>
                <a:gd name="T23" fmla="*/ 6 h 25"/>
                <a:gd name="T24" fmla="*/ 6 w 48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25"/>
                <a:gd name="T41" fmla="*/ 48 w 48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25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22" y="16"/>
                  </a:lnTo>
                  <a:lnTo>
                    <a:pt x="41" y="25"/>
                  </a:lnTo>
                  <a:lnTo>
                    <a:pt x="44" y="25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6"/>
                  </a:lnTo>
                  <a:lnTo>
                    <a:pt x="25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9" name="Freeform 335"/>
            <p:cNvSpPr>
              <a:spLocks/>
            </p:cNvSpPr>
            <p:nvPr/>
          </p:nvSpPr>
          <p:spPr bwMode="auto">
            <a:xfrm>
              <a:off x="2890570" y="5202648"/>
              <a:ext cx="25563" cy="26683"/>
            </a:xfrm>
            <a:custGeom>
              <a:avLst/>
              <a:gdLst>
                <a:gd name="T0" fmla="*/ 6 w 44"/>
                <a:gd name="T1" fmla="*/ 0 h 26"/>
                <a:gd name="T2" fmla="*/ 3 w 44"/>
                <a:gd name="T3" fmla="*/ 0 h 26"/>
                <a:gd name="T4" fmla="*/ 0 w 44"/>
                <a:gd name="T5" fmla="*/ 3 h 26"/>
                <a:gd name="T6" fmla="*/ 0 w 44"/>
                <a:gd name="T7" fmla="*/ 7 h 26"/>
                <a:gd name="T8" fmla="*/ 3 w 44"/>
                <a:gd name="T9" fmla="*/ 10 h 26"/>
                <a:gd name="T10" fmla="*/ 38 w 44"/>
                <a:gd name="T11" fmla="*/ 26 h 26"/>
                <a:gd name="T12" fmla="*/ 41 w 44"/>
                <a:gd name="T13" fmla="*/ 26 h 26"/>
                <a:gd name="T14" fmla="*/ 44 w 44"/>
                <a:gd name="T15" fmla="*/ 23 h 26"/>
                <a:gd name="T16" fmla="*/ 44 w 44"/>
                <a:gd name="T17" fmla="*/ 19 h 26"/>
                <a:gd name="T18" fmla="*/ 41 w 44"/>
                <a:gd name="T19" fmla="*/ 16 h 26"/>
                <a:gd name="T20" fmla="*/ 6 w 44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6"/>
                <a:gd name="T35" fmla="*/ 44 w 44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6"/>
                  </a:lnTo>
                  <a:lnTo>
                    <a:pt x="41" y="26"/>
                  </a:lnTo>
                  <a:lnTo>
                    <a:pt x="44" y="23"/>
                  </a:lnTo>
                  <a:lnTo>
                    <a:pt x="44" y="19"/>
                  </a:lnTo>
                  <a:lnTo>
                    <a:pt x="41" y="1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0" name="Freeform 336"/>
            <p:cNvSpPr>
              <a:spLocks/>
            </p:cNvSpPr>
            <p:nvPr/>
          </p:nvSpPr>
          <p:spPr bwMode="auto">
            <a:xfrm>
              <a:off x="2925429" y="5229331"/>
              <a:ext cx="26144" cy="25657"/>
            </a:xfrm>
            <a:custGeom>
              <a:avLst/>
              <a:gdLst>
                <a:gd name="T0" fmla="*/ 6 w 45"/>
                <a:gd name="T1" fmla="*/ 0 h 25"/>
                <a:gd name="T2" fmla="*/ 3 w 45"/>
                <a:gd name="T3" fmla="*/ 0 h 25"/>
                <a:gd name="T4" fmla="*/ 0 w 45"/>
                <a:gd name="T5" fmla="*/ 3 h 25"/>
                <a:gd name="T6" fmla="*/ 0 w 45"/>
                <a:gd name="T7" fmla="*/ 6 h 25"/>
                <a:gd name="T8" fmla="*/ 3 w 45"/>
                <a:gd name="T9" fmla="*/ 9 h 25"/>
                <a:gd name="T10" fmla="*/ 6 w 45"/>
                <a:gd name="T11" fmla="*/ 9 h 25"/>
                <a:gd name="T12" fmla="*/ 38 w 45"/>
                <a:gd name="T13" fmla="*/ 25 h 25"/>
                <a:gd name="T14" fmla="*/ 42 w 45"/>
                <a:gd name="T15" fmla="*/ 25 h 25"/>
                <a:gd name="T16" fmla="*/ 45 w 45"/>
                <a:gd name="T17" fmla="*/ 22 h 25"/>
                <a:gd name="T18" fmla="*/ 45 w 45"/>
                <a:gd name="T19" fmla="*/ 19 h 25"/>
                <a:gd name="T20" fmla="*/ 42 w 45"/>
                <a:gd name="T21" fmla="*/ 16 h 25"/>
                <a:gd name="T22" fmla="*/ 10 w 45"/>
                <a:gd name="T23" fmla="*/ 0 h 25"/>
                <a:gd name="T24" fmla="*/ 6 w 45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5"/>
                <a:gd name="T41" fmla="*/ 45 w 45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5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6" y="9"/>
                  </a:lnTo>
                  <a:lnTo>
                    <a:pt x="38" y="25"/>
                  </a:lnTo>
                  <a:lnTo>
                    <a:pt x="42" y="25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2" y="16"/>
                  </a:lnTo>
                  <a:lnTo>
                    <a:pt x="1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1" name="Freeform 337"/>
            <p:cNvSpPr>
              <a:spLocks/>
            </p:cNvSpPr>
            <p:nvPr/>
          </p:nvSpPr>
          <p:spPr bwMode="auto">
            <a:xfrm>
              <a:off x="2960869" y="5254988"/>
              <a:ext cx="25563" cy="26683"/>
            </a:xfrm>
            <a:custGeom>
              <a:avLst/>
              <a:gdLst>
                <a:gd name="T0" fmla="*/ 6 w 44"/>
                <a:gd name="T1" fmla="*/ 0 h 26"/>
                <a:gd name="T2" fmla="*/ 3 w 44"/>
                <a:gd name="T3" fmla="*/ 0 h 26"/>
                <a:gd name="T4" fmla="*/ 0 w 44"/>
                <a:gd name="T5" fmla="*/ 3 h 26"/>
                <a:gd name="T6" fmla="*/ 0 w 44"/>
                <a:gd name="T7" fmla="*/ 7 h 26"/>
                <a:gd name="T8" fmla="*/ 3 w 44"/>
                <a:gd name="T9" fmla="*/ 10 h 26"/>
                <a:gd name="T10" fmla="*/ 38 w 44"/>
                <a:gd name="T11" fmla="*/ 26 h 26"/>
                <a:gd name="T12" fmla="*/ 41 w 44"/>
                <a:gd name="T13" fmla="*/ 26 h 26"/>
                <a:gd name="T14" fmla="*/ 44 w 44"/>
                <a:gd name="T15" fmla="*/ 23 h 26"/>
                <a:gd name="T16" fmla="*/ 44 w 44"/>
                <a:gd name="T17" fmla="*/ 19 h 26"/>
                <a:gd name="T18" fmla="*/ 41 w 44"/>
                <a:gd name="T19" fmla="*/ 16 h 26"/>
                <a:gd name="T20" fmla="*/ 6 w 44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6"/>
                <a:gd name="T35" fmla="*/ 44 w 44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6"/>
                  </a:lnTo>
                  <a:lnTo>
                    <a:pt x="41" y="26"/>
                  </a:lnTo>
                  <a:lnTo>
                    <a:pt x="44" y="23"/>
                  </a:lnTo>
                  <a:lnTo>
                    <a:pt x="44" y="19"/>
                  </a:lnTo>
                  <a:lnTo>
                    <a:pt x="41" y="1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2" name="Freeform 338"/>
            <p:cNvSpPr>
              <a:spLocks/>
            </p:cNvSpPr>
            <p:nvPr/>
          </p:nvSpPr>
          <p:spPr bwMode="auto">
            <a:xfrm>
              <a:off x="2981204" y="5235488"/>
              <a:ext cx="66813" cy="98522"/>
            </a:xfrm>
            <a:custGeom>
              <a:avLst/>
              <a:gdLst>
                <a:gd name="T0" fmla="*/ 0 w 115"/>
                <a:gd name="T1" fmla="*/ 96 h 96"/>
                <a:gd name="T2" fmla="*/ 115 w 115"/>
                <a:gd name="T3" fmla="*/ 89 h 96"/>
                <a:gd name="T4" fmla="*/ 44 w 115"/>
                <a:gd name="T5" fmla="*/ 0 h 96"/>
                <a:gd name="T6" fmla="*/ 0 w 115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"/>
                <a:gd name="T13" fmla="*/ 0 h 96"/>
                <a:gd name="T14" fmla="*/ 115 w 115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" h="96">
                  <a:moveTo>
                    <a:pt x="0" y="96"/>
                  </a:moveTo>
                  <a:lnTo>
                    <a:pt x="115" y="89"/>
                  </a:lnTo>
                  <a:lnTo>
                    <a:pt x="44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43" name="Group 342"/>
          <p:cNvGrpSpPr/>
          <p:nvPr/>
        </p:nvGrpSpPr>
        <p:grpSpPr>
          <a:xfrm>
            <a:off x="1371601" y="4648209"/>
            <a:ext cx="1143008" cy="304801"/>
            <a:chOff x="1371601" y="4343409"/>
            <a:chExt cx="1143008" cy="304801"/>
          </a:xfrm>
        </p:grpSpPr>
        <p:sp>
          <p:nvSpPr>
            <p:cNvPr id="344" name="Freeform 340"/>
            <p:cNvSpPr>
              <a:spLocks/>
            </p:cNvSpPr>
            <p:nvPr/>
          </p:nvSpPr>
          <p:spPr bwMode="auto">
            <a:xfrm>
              <a:off x="1371601" y="4625632"/>
              <a:ext cx="20640" cy="22578"/>
            </a:xfrm>
            <a:custGeom>
              <a:avLst/>
              <a:gdLst>
                <a:gd name="T0" fmla="*/ 3 w 45"/>
                <a:gd name="T1" fmla="*/ 12 h 22"/>
                <a:gd name="T2" fmla="*/ 0 w 45"/>
                <a:gd name="T3" fmla="*/ 15 h 22"/>
                <a:gd name="T4" fmla="*/ 0 w 45"/>
                <a:gd name="T5" fmla="*/ 15 h 22"/>
                <a:gd name="T6" fmla="*/ 3 w 45"/>
                <a:gd name="T7" fmla="*/ 19 h 22"/>
                <a:gd name="T8" fmla="*/ 7 w 45"/>
                <a:gd name="T9" fmla="*/ 22 h 22"/>
                <a:gd name="T10" fmla="*/ 42 w 45"/>
                <a:gd name="T11" fmla="*/ 9 h 22"/>
                <a:gd name="T12" fmla="*/ 45 w 45"/>
                <a:gd name="T13" fmla="*/ 6 h 22"/>
                <a:gd name="T14" fmla="*/ 45 w 45"/>
                <a:gd name="T15" fmla="*/ 3 h 22"/>
                <a:gd name="T16" fmla="*/ 42 w 45"/>
                <a:gd name="T17" fmla="*/ 0 h 22"/>
                <a:gd name="T18" fmla="*/ 39 w 45"/>
                <a:gd name="T19" fmla="*/ 0 h 22"/>
                <a:gd name="T20" fmla="*/ 3 w 45"/>
                <a:gd name="T21" fmla="*/ 12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2"/>
                <a:gd name="T35" fmla="*/ 45 w 45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2">
                  <a:moveTo>
                    <a:pt x="3" y="12"/>
                  </a:moveTo>
                  <a:lnTo>
                    <a:pt x="0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5" name="Freeform 341"/>
            <p:cNvSpPr>
              <a:spLocks/>
            </p:cNvSpPr>
            <p:nvPr/>
          </p:nvSpPr>
          <p:spPr bwMode="auto">
            <a:xfrm>
              <a:off x="1400956" y="4609212"/>
              <a:ext cx="20640" cy="19499"/>
            </a:xfrm>
            <a:custGeom>
              <a:avLst/>
              <a:gdLst>
                <a:gd name="T0" fmla="*/ 3 w 45"/>
                <a:gd name="T1" fmla="*/ 9 h 19"/>
                <a:gd name="T2" fmla="*/ 0 w 45"/>
                <a:gd name="T3" fmla="*/ 12 h 19"/>
                <a:gd name="T4" fmla="*/ 0 w 45"/>
                <a:gd name="T5" fmla="*/ 16 h 19"/>
                <a:gd name="T6" fmla="*/ 3 w 45"/>
                <a:gd name="T7" fmla="*/ 19 h 19"/>
                <a:gd name="T8" fmla="*/ 6 w 45"/>
                <a:gd name="T9" fmla="*/ 19 h 19"/>
                <a:gd name="T10" fmla="*/ 42 w 45"/>
                <a:gd name="T11" fmla="*/ 9 h 19"/>
                <a:gd name="T12" fmla="*/ 45 w 45"/>
                <a:gd name="T13" fmla="*/ 6 h 19"/>
                <a:gd name="T14" fmla="*/ 45 w 45"/>
                <a:gd name="T15" fmla="*/ 3 h 19"/>
                <a:gd name="T16" fmla="*/ 42 w 45"/>
                <a:gd name="T17" fmla="*/ 0 h 19"/>
                <a:gd name="T18" fmla="*/ 38 w 45"/>
                <a:gd name="T19" fmla="*/ 0 h 19"/>
                <a:gd name="T20" fmla="*/ 3 w 45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3" y="9"/>
                  </a:moveTo>
                  <a:lnTo>
                    <a:pt x="0" y="12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2" y="9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6" name="Freeform 342"/>
            <p:cNvSpPr>
              <a:spLocks/>
            </p:cNvSpPr>
            <p:nvPr/>
          </p:nvSpPr>
          <p:spPr bwMode="auto">
            <a:xfrm>
              <a:off x="1430311" y="4588687"/>
              <a:ext cx="20640" cy="20525"/>
            </a:xfrm>
            <a:custGeom>
              <a:avLst/>
              <a:gdLst>
                <a:gd name="T0" fmla="*/ 3 w 45"/>
                <a:gd name="T1" fmla="*/ 10 h 20"/>
                <a:gd name="T2" fmla="*/ 0 w 45"/>
                <a:gd name="T3" fmla="*/ 13 h 20"/>
                <a:gd name="T4" fmla="*/ 0 w 45"/>
                <a:gd name="T5" fmla="*/ 16 h 20"/>
                <a:gd name="T6" fmla="*/ 3 w 45"/>
                <a:gd name="T7" fmla="*/ 20 h 20"/>
                <a:gd name="T8" fmla="*/ 6 w 45"/>
                <a:gd name="T9" fmla="*/ 20 h 20"/>
                <a:gd name="T10" fmla="*/ 41 w 45"/>
                <a:gd name="T11" fmla="*/ 10 h 20"/>
                <a:gd name="T12" fmla="*/ 45 w 45"/>
                <a:gd name="T13" fmla="*/ 7 h 20"/>
                <a:gd name="T14" fmla="*/ 45 w 45"/>
                <a:gd name="T15" fmla="*/ 4 h 20"/>
                <a:gd name="T16" fmla="*/ 41 w 45"/>
                <a:gd name="T17" fmla="*/ 0 h 20"/>
                <a:gd name="T18" fmla="*/ 38 w 45"/>
                <a:gd name="T19" fmla="*/ 0 h 20"/>
                <a:gd name="T20" fmla="*/ 3 w 45"/>
                <a:gd name="T21" fmla="*/ 10 h 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0"/>
                <a:gd name="T35" fmla="*/ 45 w 45"/>
                <a:gd name="T36" fmla="*/ 20 h 2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0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41" y="10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7" name="Freeform 343"/>
            <p:cNvSpPr>
              <a:spLocks/>
            </p:cNvSpPr>
            <p:nvPr/>
          </p:nvSpPr>
          <p:spPr bwMode="auto">
            <a:xfrm>
              <a:off x="1459666" y="4569188"/>
              <a:ext cx="22016" cy="19499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4 w 48"/>
                <a:gd name="T11" fmla="*/ 10 h 19"/>
                <a:gd name="T12" fmla="*/ 48 w 48"/>
                <a:gd name="T13" fmla="*/ 7 h 19"/>
                <a:gd name="T14" fmla="*/ 48 w 48"/>
                <a:gd name="T15" fmla="*/ 3 h 19"/>
                <a:gd name="T16" fmla="*/ 44 w 48"/>
                <a:gd name="T17" fmla="*/ 0 h 19"/>
                <a:gd name="T18" fmla="*/ 41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" name="Freeform 344"/>
            <p:cNvSpPr>
              <a:spLocks/>
            </p:cNvSpPr>
            <p:nvPr/>
          </p:nvSpPr>
          <p:spPr bwMode="auto">
            <a:xfrm>
              <a:off x="1488562" y="4552767"/>
              <a:ext cx="22016" cy="19499"/>
            </a:xfrm>
            <a:custGeom>
              <a:avLst/>
              <a:gdLst>
                <a:gd name="T0" fmla="*/ 4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4 w 48"/>
                <a:gd name="T7" fmla="*/ 19 h 19"/>
                <a:gd name="T8" fmla="*/ 7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4 h 19"/>
                <a:gd name="T16" fmla="*/ 45 w 48"/>
                <a:gd name="T17" fmla="*/ 0 h 19"/>
                <a:gd name="T18" fmla="*/ 42 w 48"/>
                <a:gd name="T19" fmla="*/ 0 h 19"/>
                <a:gd name="T20" fmla="*/ 4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4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9" name="Freeform 345"/>
            <p:cNvSpPr>
              <a:spLocks/>
            </p:cNvSpPr>
            <p:nvPr/>
          </p:nvSpPr>
          <p:spPr bwMode="auto">
            <a:xfrm>
              <a:off x="1519293" y="4533268"/>
              <a:ext cx="20640" cy="19499"/>
            </a:xfrm>
            <a:custGeom>
              <a:avLst/>
              <a:gdLst>
                <a:gd name="T0" fmla="*/ 4 w 45"/>
                <a:gd name="T1" fmla="*/ 10 h 19"/>
                <a:gd name="T2" fmla="*/ 0 w 45"/>
                <a:gd name="T3" fmla="*/ 13 h 19"/>
                <a:gd name="T4" fmla="*/ 0 w 45"/>
                <a:gd name="T5" fmla="*/ 16 h 19"/>
                <a:gd name="T6" fmla="*/ 4 w 45"/>
                <a:gd name="T7" fmla="*/ 19 h 19"/>
                <a:gd name="T8" fmla="*/ 7 w 45"/>
                <a:gd name="T9" fmla="*/ 19 h 19"/>
                <a:gd name="T10" fmla="*/ 42 w 45"/>
                <a:gd name="T11" fmla="*/ 10 h 19"/>
                <a:gd name="T12" fmla="*/ 45 w 45"/>
                <a:gd name="T13" fmla="*/ 7 h 19"/>
                <a:gd name="T14" fmla="*/ 45 w 45"/>
                <a:gd name="T15" fmla="*/ 3 h 19"/>
                <a:gd name="T16" fmla="*/ 42 w 45"/>
                <a:gd name="T17" fmla="*/ 0 h 19"/>
                <a:gd name="T18" fmla="*/ 39 w 45"/>
                <a:gd name="T19" fmla="*/ 0 h 19"/>
                <a:gd name="T20" fmla="*/ 4 w 45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4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0" name="Freeform 346"/>
            <p:cNvSpPr>
              <a:spLocks/>
            </p:cNvSpPr>
            <p:nvPr/>
          </p:nvSpPr>
          <p:spPr bwMode="auto">
            <a:xfrm>
              <a:off x="1548648" y="4516848"/>
              <a:ext cx="22016" cy="19499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1" name="Freeform 347"/>
            <p:cNvSpPr>
              <a:spLocks/>
            </p:cNvSpPr>
            <p:nvPr/>
          </p:nvSpPr>
          <p:spPr bwMode="auto">
            <a:xfrm>
              <a:off x="1578003" y="4500428"/>
              <a:ext cx="22016" cy="19499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6 w 48"/>
                <a:gd name="T9" fmla="*/ 19 h 19"/>
                <a:gd name="T10" fmla="*/ 45 w 48"/>
                <a:gd name="T11" fmla="*/ 10 h 19"/>
                <a:gd name="T12" fmla="*/ 48 w 48"/>
                <a:gd name="T13" fmla="*/ 7 h 19"/>
                <a:gd name="T14" fmla="*/ 48 w 48"/>
                <a:gd name="T15" fmla="*/ 4 h 19"/>
                <a:gd name="T16" fmla="*/ 45 w 48"/>
                <a:gd name="T17" fmla="*/ 0 h 19"/>
                <a:gd name="T18" fmla="*/ 42 w 48"/>
                <a:gd name="T19" fmla="*/ 0 h 19"/>
                <a:gd name="T20" fmla="*/ 3 w 48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2" name="Freeform 348"/>
            <p:cNvSpPr>
              <a:spLocks/>
            </p:cNvSpPr>
            <p:nvPr/>
          </p:nvSpPr>
          <p:spPr bwMode="auto">
            <a:xfrm>
              <a:off x="1608734" y="4480929"/>
              <a:ext cx="20640" cy="19499"/>
            </a:xfrm>
            <a:custGeom>
              <a:avLst/>
              <a:gdLst>
                <a:gd name="T0" fmla="*/ 3 w 45"/>
                <a:gd name="T1" fmla="*/ 10 h 19"/>
                <a:gd name="T2" fmla="*/ 0 w 45"/>
                <a:gd name="T3" fmla="*/ 13 h 19"/>
                <a:gd name="T4" fmla="*/ 0 w 45"/>
                <a:gd name="T5" fmla="*/ 16 h 19"/>
                <a:gd name="T6" fmla="*/ 3 w 45"/>
                <a:gd name="T7" fmla="*/ 19 h 19"/>
                <a:gd name="T8" fmla="*/ 6 w 45"/>
                <a:gd name="T9" fmla="*/ 19 h 19"/>
                <a:gd name="T10" fmla="*/ 42 w 45"/>
                <a:gd name="T11" fmla="*/ 10 h 19"/>
                <a:gd name="T12" fmla="*/ 45 w 45"/>
                <a:gd name="T13" fmla="*/ 7 h 19"/>
                <a:gd name="T14" fmla="*/ 45 w 45"/>
                <a:gd name="T15" fmla="*/ 3 h 19"/>
                <a:gd name="T16" fmla="*/ 42 w 45"/>
                <a:gd name="T17" fmla="*/ 0 h 19"/>
                <a:gd name="T18" fmla="*/ 38 w 45"/>
                <a:gd name="T19" fmla="*/ 0 h 19"/>
                <a:gd name="T20" fmla="*/ 3 w 45"/>
                <a:gd name="T21" fmla="*/ 1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9"/>
                <a:gd name="T35" fmla="*/ 45 w 45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2" y="10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3" name="Freeform 349"/>
            <p:cNvSpPr>
              <a:spLocks/>
            </p:cNvSpPr>
            <p:nvPr/>
          </p:nvSpPr>
          <p:spPr bwMode="auto">
            <a:xfrm>
              <a:off x="1638089" y="4467587"/>
              <a:ext cx="22016" cy="16420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5 w 48"/>
                <a:gd name="T17" fmla="*/ 0 h 16"/>
                <a:gd name="T18" fmla="*/ 41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4" name="Freeform 350"/>
            <p:cNvSpPr>
              <a:spLocks/>
            </p:cNvSpPr>
            <p:nvPr/>
          </p:nvSpPr>
          <p:spPr bwMode="auto">
            <a:xfrm>
              <a:off x="1667444" y="4451167"/>
              <a:ext cx="22016" cy="16420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4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4 w 48"/>
                <a:gd name="T17" fmla="*/ 0 h 16"/>
                <a:gd name="T18" fmla="*/ 41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4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5" name="Freeform 351"/>
            <p:cNvSpPr>
              <a:spLocks/>
            </p:cNvSpPr>
            <p:nvPr/>
          </p:nvSpPr>
          <p:spPr bwMode="auto">
            <a:xfrm>
              <a:off x="1698175" y="4435773"/>
              <a:ext cx="22016" cy="19499"/>
            </a:xfrm>
            <a:custGeom>
              <a:avLst/>
              <a:gdLst>
                <a:gd name="T0" fmla="*/ 3 w 48"/>
                <a:gd name="T1" fmla="*/ 9 h 19"/>
                <a:gd name="T2" fmla="*/ 0 w 48"/>
                <a:gd name="T3" fmla="*/ 12 h 19"/>
                <a:gd name="T4" fmla="*/ 0 w 48"/>
                <a:gd name="T5" fmla="*/ 15 h 19"/>
                <a:gd name="T6" fmla="*/ 3 w 48"/>
                <a:gd name="T7" fmla="*/ 19 h 19"/>
                <a:gd name="T8" fmla="*/ 6 w 48"/>
                <a:gd name="T9" fmla="*/ 19 h 19"/>
                <a:gd name="T10" fmla="*/ 44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4 w 48"/>
                <a:gd name="T17" fmla="*/ 0 h 19"/>
                <a:gd name="T18" fmla="*/ 41 w 48"/>
                <a:gd name="T19" fmla="*/ 0 h 19"/>
                <a:gd name="T20" fmla="*/ 3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3" y="9"/>
                  </a:moveTo>
                  <a:lnTo>
                    <a:pt x="0" y="12"/>
                  </a:lnTo>
                  <a:lnTo>
                    <a:pt x="0" y="15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44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6" name="Freeform 352"/>
            <p:cNvSpPr>
              <a:spLocks/>
            </p:cNvSpPr>
            <p:nvPr/>
          </p:nvSpPr>
          <p:spPr bwMode="auto">
            <a:xfrm>
              <a:off x="1727071" y="4422431"/>
              <a:ext cx="22016" cy="16420"/>
            </a:xfrm>
            <a:custGeom>
              <a:avLst/>
              <a:gdLst>
                <a:gd name="T0" fmla="*/ 4 w 48"/>
                <a:gd name="T1" fmla="*/ 6 h 16"/>
                <a:gd name="T2" fmla="*/ 0 w 48"/>
                <a:gd name="T3" fmla="*/ 9 h 16"/>
                <a:gd name="T4" fmla="*/ 0 w 48"/>
                <a:gd name="T5" fmla="*/ 13 h 16"/>
                <a:gd name="T6" fmla="*/ 4 w 48"/>
                <a:gd name="T7" fmla="*/ 16 h 16"/>
                <a:gd name="T8" fmla="*/ 7 w 48"/>
                <a:gd name="T9" fmla="*/ 16 h 16"/>
                <a:gd name="T10" fmla="*/ 45 w 48"/>
                <a:gd name="T11" fmla="*/ 9 h 16"/>
                <a:gd name="T12" fmla="*/ 48 w 48"/>
                <a:gd name="T13" fmla="*/ 6 h 16"/>
                <a:gd name="T14" fmla="*/ 48 w 48"/>
                <a:gd name="T15" fmla="*/ 3 h 16"/>
                <a:gd name="T16" fmla="*/ 45 w 48"/>
                <a:gd name="T17" fmla="*/ 0 h 16"/>
                <a:gd name="T18" fmla="*/ 42 w 48"/>
                <a:gd name="T19" fmla="*/ 0 h 16"/>
                <a:gd name="T20" fmla="*/ 4 w 48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4" y="6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7" name="Freeform 353"/>
            <p:cNvSpPr>
              <a:spLocks/>
            </p:cNvSpPr>
            <p:nvPr/>
          </p:nvSpPr>
          <p:spPr bwMode="auto">
            <a:xfrm>
              <a:off x="1757802" y="4406011"/>
              <a:ext cx="22016" cy="19499"/>
            </a:xfrm>
            <a:custGeom>
              <a:avLst/>
              <a:gdLst>
                <a:gd name="T0" fmla="*/ 4 w 48"/>
                <a:gd name="T1" fmla="*/ 9 h 19"/>
                <a:gd name="T2" fmla="*/ 0 w 48"/>
                <a:gd name="T3" fmla="*/ 13 h 19"/>
                <a:gd name="T4" fmla="*/ 0 w 48"/>
                <a:gd name="T5" fmla="*/ 16 h 19"/>
                <a:gd name="T6" fmla="*/ 4 w 48"/>
                <a:gd name="T7" fmla="*/ 19 h 19"/>
                <a:gd name="T8" fmla="*/ 7 w 48"/>
                <a:gd name="T9" fmla="*/ 19 h 19"/>
                <a:gd name="T10" fmla="*/ 45 w 48"/>
                <a:gd name="T11" fmla="*/ 9 h 19"/>
                <a:gd name="T12" fmla="*/ 48 w 48"/>
                <a:gd name="T13" fmla="*/ 6 h 19"/>
                <a:gd name="T14" fmla="*/ 48 w 48"/>
                <a:gd name="T15" fmla="*/ 3 h 19"/>
                <a:gd name="T16" fmla="*/ 45 w 48"/>
                <a:gd name="T17" fmla="*/ 0 h 19"/>
                <a:gd name="T18" fmla="*/ 42 w 48"/>
                <a:gd name="T19" fmla="*/ 0 h 19"/>
                <a:gd name="T20" fmla="*/ 4 w 48"/>
                <a:gd name="T21" fmla="*/ 9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4" y="9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" name="Freeform 354"/>
            <p:cNvSpPr>
              <a:spLocks/>
            </p:cNvSpPr>
            <p:nvPr/>
          </p:nvSpPr>
          <p:spPr bwMode="auto">
            <a:xfrm>
              <a:off x="1787157" y="4392670"/>
              <a:ext cx="22016" cy="19499"/>
            </a:xfrm>
            <a:custGeom>
              <a:avLst/>
              <a:gdLst>
                <a:gd name="T0" fmla="*/ 3 w 48"/>
                <a:gd name="T1" fmla="*/ 10 h 19"/>
                <a:gd name="T2" fmla="*/ 0 w 48"/>
                <a:gd name="T3" fmla="*/ 13 h 19"/>
                <a:gd name="T4" fmla="*/ 0 w 48"/>
                <a:gd name="T5" fmla="*/ 16 h 19"/>
                <a:gd name="T6" fmla="*/ 3 w 48"/>
                <a:gd name="T7" fmla="*/ 19 h 19"/>
                <a:gd name="T8" fmla="*/ 7 w 48"/>
                <a:gd name="T9" fmla="*/ 19 h 19"/>
                <a:gd name="T10" fmla="*/ 32 w 48"/>
                <a:gd name="T11" fmla="*/ 13 h 19"/>
                <a:gd name="T12" fmla="*/ 45 w 48"/>
                <a:gd name="T13" fmla="*/ 10 h 19"/>
                <a:gd name="T14" fmla="*/ 48 w 48"/>
                <a:gd name="T15" fmla="*/ 6 h 19"/>
                <a:gd name="T16" fmla="*/ 48 w 48"/>
                <a:gd name="T17" fmla="*/ 3 h 19"/>
                <a:gd name="T18" fmla="*/ 45 w 48"/>
                <a:gd name="T19" fmla="*/ 0 h 19"/>
                <a:gd name="T20" fmla="*/ 42 w 48"/>
                <a:gd name="T21" fmla="*/ 0 h 19"/>
                <a:gd name="T22" fmla="*/ 29 w 48"/>
                <a:gd name="T23" fmla="*/ 3 h 19"/>
                <a:gd name="T24" fmla="*/ 3 w 48"/>
                <a:gd name="T25" fmla="*/ 1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9"/>
                <a:gd name="T41" fmla="*/ 48 w 48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9">
                  <a:moveTo>
                    <a:pt x="3" y="10"/>
                  </a:moveTo>
                  <a:lnTo>
                    <a:pt x="0" y="13"/>
                  </a:lnTo>
                  <a:lnTo>
                    <a:pt x="0" y="16"/>
                  </a:lnTo>
                  <a:lnTo>
                    <a:pt x="3" y="19"/>
                  </a:lnTo>
                  <a:lnTo>
                    <a:pt x="7" y="19"/>
                  </a:lnTo>
                  <a:lnTo>
                    <a:pt x="32" y="13"/>
                  </a:lnTo>
                  <a:lnTo>
                    <a:pt x="45" y="10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29" y="3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9" name="Freeform 355"/>
            <p:cNvSpPr>
              <a:spLocks/>
            </p:cNvSpPr>
            <p:nvPr/>
          </p:nvSpPr>
          <p:spPr bwMode="auto">
            <a:xfrm>
              <a:off x="1817888" y="4382407"/>
              <a:ext cx="22016" cy="16420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7 w 48"/>
                <a:gd name="T9" fmla="*/ 16 h 16"/>
                <a:gd name="T10" fmla="*/ 45 w 48"/>
                <a:gd name="T11" fmla="*/ 10 h 16"/>
                <a:gd name="T12" fmla="*/ 48 w 48"/>
                <a:gd name="T13" fmla="*/ 7 h 16"/>
                <a:gd name="T14" fmla="*/ 48 w 48"/>
                <a:gd name="T15" fmla="*/ 4 h 16"/>
                <a:gd name="T16" fmla="*/ 45 w 48"/>
                <a:gd name="T17" fmla="*/ 0 h 16"/>
                <a:gd name="T18" fmla="*/ 42 w 48"/>
                <a:gd name="T19" fmla="*/ 0 h 16"/>
                <a:gd name="T20" fmla="*/ 3 w 48"/>
                <a:gd name="T21" fmla="*/ 7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0" name="Freeform 356"/>
            <p:cNvSpPr>
              <a:spLocks/>
            </p:cNvSpPr>
            <p:nvPr/>
          </p:nvSpPr>
          <p:spPr bwMode="auto">
            <a:xfrm>
              <a:off x="1848619" y="4373171"/>
              <a:ext cx="22016" cy="16420"/>
            </a:xfrm>
            <a:custGeom>
              <a:avLst/>
              <a:gdLst>
                <a:gd name="T0" fmla="*/ 3 w 48"/>
                <a:gd name="T1" fmla="*/ 6 h 16"/>
                <a:gd name="T2" fmla="*/ 0 w 48"/>
                <a:gd name="T3" fmla="*/ 9 h 16"/>
                <a:gd name="T4" fmla="*/ 0 w 48"/>
                <a:gd name="T5" fmla="*/ 13 h 16"/>
                <a:gd name="T6" fmla="*/ 3 w 48"/>
                <a:gd name="T7" fmla="*/ 16 h 16"/>
                <a:gd name="T8" fmla="*/ 7 w 48"/>
                <a:gd name="T9" fmla="*/ 16 h 16"/>
                <a:gd name="T10" fmla="*/ 45 w 48"/>
                <a:gd name="T11" fmla="*/ 9 h 16"/>
                <a:gd name="T12" fmla="*/ 48 w 48"/>
                <a:gd name="T13" fmla="*/ 6 h 16"/>
                <a:gd name="T14" fmla="*/ 48 w 48"/>
                <a:gd name="T15" fmla="*/ 3 h 16"/>
                <a:gd name="T16" fmla="*/ 45 w 48"/>
                <a:gd name="T17" fmla="*/ 0 h 16"/>
                <a:gd name="T18" fmla="*/ 42 w 48"/>
                <a:gd name="T19" fmla="*/ 0 h 16"/>
                <a:gd name="T20" fmla="*/ 3 w 48"/>
                <a:gd name="T21" fmla="*/ 6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3" y="6"/>
                  </a:moveTo>
                  <a:lnTo>
                    <a:pt x="0" y="9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6"/>
                  </a:lnTo>
                  <a:lnTo>
                    <a:pt x="45" y="9"/>
                  </a:lnTo>
                  <a:lnTo>
                    <a:pt x="48" y="6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1" name="Freeform 357"/>
            <p:cNvSpPr>
              <a:spLocks/>
            </p:cNvSpPr>
            <p:nvPr/>
          </p:nvSpPr>
          <p:spPr bwMode="auto">
            <a:xfrm>
              <a:off x="1879350" y="4362908"/>
              <a:ext cx="22016" cy="13341"/>
            </a:xfrm>
            <a:custGeom>
              <a:avLst/>
              <a:gdLst>
                <a:gd name="T0" fmla="*/ 3 w 48"/>
                <a:gd name="T1" fmla="*/ 4 h 13"/>
                <a:gd name="T2" fmla="*/ 0 w 48"/>
                <a:gd name="T3" fmla="*/ 7 h 13"/>
                <a:gd name="T4" fmla="*/ 0 w 48"/>
                <a:gd name="T5" fmla="*/ 10 h 13"/>
                <a:gd name="T6" fmla="*/ 3 w 48"/>
                <a:gd name="T7" fmla="*/ 13 h 13"/>
                <a:gd name="T8" fmla="*/ 7 w 48"/>
                <a:gd name="T9" fmla="*/ 13 h 13"/>
                <a:gd name="T10" fmla="*/ 7 w 48"/>
                <a:gd name="T11" fmla="*/ 13 h 13"/>
                <a:gd name="T12" fmla="*/ 45 w 48"/>
                <a:gd name="T13" fmla="*/ 10 h 13"/>
                <a:gd name="T14" fmla="*/ 48 w 48"/>
                <a:gd name="T15" fmla="*/ 7 h 13"/>
                <a:gd name="T16" fmla="*/ 48 w 48"/>
                <a:gd name="T17" fmla="*/ 4 h 13"/>
                <a:gd name="T18" fmla="*/ 45 w 48"/>
                <a:gd name="T19" fmla="*/ 0 h 13"/>
                <a:gd name="T20" fmla="*/ 42 w 48"/>
                <a:gd name="T21" fmla="*/ 0 h 13"/>
                <a:gd name="T22" fmla="*/ 3 w 48"/>
                <a:gd name="T23" fmla="*/ 4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13"/>
                <a:gd name="T38" fmla="*/ 48 w 48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13">
                  <a:moveTo>
                    <a:pt x="3" y="4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7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2" name="Freeform 358"/>
            <p:cNvSpPr>
              <a:spLocks/>
            </p:cNvSpPr>
            <p:nvPr/>
          </p:nvSpPr>
          <p:spPr bwMode="auto">
            <a:xfrm>
              <a:off x="1910081" y="4356750"/>
              <a:ext cx="20640" cy="13341"/>
            </a:xfrm>
            <a:custGeom>
              <a:avLst/>
              <a:gdLst>
                <a:gd name="T0" fmla="*/ 3 w 45"/>
                <a:gd name="T1" fmla="*/ 3 h 13"/>
                <a:gd name="T2" fmla="*/ 0 w 45"/>
                <a:gd name="T3" fmla="*/ 6 h 13"/>
                <a:gd name="T4" fmla="*/ 0 w 45"/>
                <a:gd name="T5" fmla="*/ 10 h 13"/>
                <a:gd name="T6" fmla="*/ 3 w 45"/>
                <a:gd name="T7" fmla="*/ 13 h 13"/>
                <a:gd name="T8" fmla="*/ 7 w 45"/>
                <a:gd name="T9" fmla="*/ 13 h 13"/>
                <a:gd name="T10" fmla="*/ 42 w 45"/>
                <a:gd name="T11" fmla="*/ 10 h 13"/>
                <a:gd name="T12" fmla="*/ 45 w 45"/>
                <a:gd name="T13" fmla="*/ 6 h 13"/>
                <a:gd name="T14" fmla="*/ 45 w 45"/>
                <a:gd name="T15" fmla="*/ 3 h 13"/>
                <a:gd name="T16" fmla="*/ 42 w 45"/>
                <a:gd name="T17" fmla="*/ 0 h 13"/>
                <a:gd name="T18" fmla="*/ 38 w 45"/>
                <a:gd name="T19" fmla="*/ 0 h 13"/>
                <a:gd name="T20" fmla="*/ 3 w 45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3"/>
                <a:gd name="T35" fmla="*/ 45 w 45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3">
                  <a:moveTo>
                    <a:pt x="3" y="3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7" y="13"/>
                  </a:lnTo>
                  <a:lnTo>
                    <a:pt x="42" y="10"/>
                  </a:lnTo>
                  <a:lnTo>
                    <a:pt x="45" y="6"/>
                  </a:lnTo>
                  <a:lnTo>
                    <a:pt x="45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3" name="Freeform 359"/>
            <p:cNvSpPr>
              <a:spLocks/>
            </p:cNvSpPr>
            <p:nvPr/>
          </p:nvSpPr>
          <p:spPr bwMode="auto">
            <a:xfrm>
              <a:off x="1939436" y="4346488"/>
              <a:ext cx="22016" cy="16420"/>
            </a:xfrm>
            <a:custGeom>
              <a:avLst/>
              <a:gdLst>
                <a:gd name="T0" fmla="*/ 3 w 48"/>
                <a:gd name="T1" fmla="*/ 7 h 16"/>
                <a:gd name="T2" fmla="*/ 0 w 48"/>
                <a:gd name="T3" fmla="*/ 10 h 16"/>
                <a:gd name="T4" fmla="*/ 0 w 48"/>
                <a:gd name="T5" fmla="*/ 13 h 16"/>
                <a:gd name="T6" fmla="*/ 3 w 48"/>
                <a:gd name="T7" fmla="*/ 16 h 16"/>
                <a:gd name="T8" fmla="*/ 6 w 48"/>
                <a:gd name="T9" fmla="*/ 16 h 16"/>
                <a:gd name="T10" fmla="*/ 41 w 48"/>
                <a:gd name="T11" fmla="*/ 13 h 16"/>
                <a:gd name="T12" fmla="*/ 45 w 48"/>
                <a:gd name="T13" fmla="*/ 10 h 16"/>
                <a:gd name="T14" fmla="*/ 48 w 48"/>
                <a:gd name="T15" fmla="*/ 7 h 16"/>
                <a:gd name="T16" fmla="*/ 48 w 48"/>
                <a:gd name="T17" fmla="*/ 4 h 16"/>
                <a:gd name="T18" fmla="*/ 45 w 48"/>
                <a:gd name="T19" fmla="*/ 0 h 16"/>
                <a:gd name="T20" fmla="*/ 41 w 48"/>
                <a:gd name="T21" fmla="*/ 0 h 16"/>
                <a:gd name="T22" fmla="*/ 38 w 48"/>
                <a:gd name="T23" fmla="*/ 4 h 16"/>
                <a:gd name="T24" fmla="*/ 3 w 48"/>
                <a:gd name="T25" fmla="*/ 7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6"/>
                <a:gd name="T41" fmla="*/ 48 w 48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6">
                  <a:moveTo>
                    <a:pt x="3" y="7"/>
                  </a:moveTo>
                  <a:lnTo>
                    <a:pt x="0" y="10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41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8" y="4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4" name="Freeform 360"/>
            <p:cNvSpPr>
              <a:spLocks/>
            </p:cNvSpPr>
            <p:nvPr/>
          </p:nvSpPr>
          <p:spPr bwMode="auto">
            <a:xfrm>
              <a:off x="1970167" y="4343409"/>
              <a:ext cx="22016" cy="13341"/>
            </a:xfrm>
            <a:custGeom>
              <a:avLst/>
              <a:gdLst>
                <a:gd name="T0" fmla="*/ 3 w 48"/>
                <a:gd name="T1" fmla="*/ 3 h 13"/>
                <a:gd name="T2" fmla="*/ 0 w 48"/>
                <a:gd name="T3" fmla="*/ 7 h 13"/>
                <a:gd name="T4" fmla="*/ 0 w 48"/>
                <a:gd name="T5" fmla="*/ 10 h 13"/>
                <a:gd name="T6" fmla="*/ 3 w 48"/>
                <a:gd name="T7" fmla="*/ 13 h 13"/>
                <a:gd name="T8" fmla="*/ 6 w 48"/>
                <a:gd name="T9" fmla="*/ 13 h 13"/>
                <a:gd name="T10" fmla="*/ 45 w 48"/>
                <a:gd name="T11" fmla="*/ 10 h 13"/>
                <a:gd name="T12" fmla="*/ 48 w 48"/>
                <a:gd name="T13" fmla="*/ 7 h 13"/>
                <a:gd name="T14" fmla="*/ 48 w 48"/>
                <a:gd name="T15" fmla="*/ 3 h 13"/>
                <a:gd name="T16" fmla="*/ 45 w 48"/>
                <a:gd name="T17" fmla="*/ 0 h 13"/>
                <a:gd name="T18" fmla="*/ 41 w 48"/>
                <a:gd name="T19" fmla="*/ 0 h 13"/>
                <a:gd name="T20" fmla="*/ 3 w 48"/>
                <a:gd name="T21" fmla="*/ 3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3" y="3"/>
                  </a:moveTo>
                  <a:lnTo>
                    <a:pt x="0" y="7"/>
                  </a:lnTo>
                  <a:lnTo>
                    <a:pt x="0" y="10"/>
                  </a:lnTo>
                  <a:lnTo>
                    <a:pt x="3" y="13"/>
                  </a:lnTo>
                  <a:lnTo>
                    <a:pt x="6" y="13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5" name="Freeform 361"/>
            <p:cNvSpPr>
              <a:spLocks/>
            </p:cNvSpPr>
            <p:nvPr/>
          </p:nvSpPr>
          <p:spPr bwMode="auto">
            <a:xfrm>
              <a:off x="2000898" y="4343409"/>
              <a:ext cx="22016" cy="10263"/>
            </a:xfrm>
            <a:custGeom>
              <a:avLst/>
              <a:gdLst>
                <a:gd name="T0" fmla="*/ 6 w 48"/>
                <a:gd name="T1" fmla="*/ 0 h 10"/>
                <a:gd name="T2" fmla="*/ 3 w 48"/>
                <a:gd name="T3" fmla="*/ 0 h 10"/>
                <a:gd name="T4" fmla="*/ 0 w 48"/>
                <a:gd name="T5" fmla="*/ 3 h 10"/>
                <a:gd name="T6" fmla="*/ 0 w 48"/>
                <a:gd name="T7" fmla="*/ 7 h 10"/>
                <a:gd name="T8" fmla="*/ 3 w 48"/>
                <a:gd name="T9" fmla="*/ 10 h 10"/>
                <a:gd name="T10" fmla="*/ 41 w 48"/>
                <a:gd name="T11" fmla="*/ 10 h 10"/>
                <a:gd name="T12" fmla="*/ 45 w 48"/>
                <a:gd name="T13" fmla="*/ 10 h 10"/>
                <a:gd name="T14" fmla="*/ 48 w 48"/>
                <a:gd name="T15" fmla="*/ 7 h 10"/>
                <a:gd name="T16" fmla="*/ 48 w 48"/>
                <a:gd name="T17" fmla="*/ 3 h 10"/>
                <a:gd name="T18" fmla="*/ 45 w 48"/>
                <a:gd name="T19" fmla="*/ 0 h 10"/>
                <a:gd name="T20" fmla="*/ 6 w 48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0"/>
                <a:gd name="T35" fmla="*/ 48 w 48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0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0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6" name="Freeform 362"/>
            <p:cNvSpPr>
              <a:spLocks/>
            </p:cNvSpPr>
            <p:nvPr/>
          </p:nvSpPr>
          <p:spPr bwMode="auto">
            <a:xfrm>
              <a:off x="2031628" y="4343409"/>
              <a:ext cx="22016" cy="10263"/>
            </a:xfrm>
            <a:custGeom>
              <a:avLst/>
              <a:gdLst>
                <a:gd name="T0" fmla="*/ 6 w 48"/>
                <a:gd name="T1" fmla="*/ 0 h 10"/>
                <a:gd name="T2" fmla="*/ 3 w 48"/>
                <a:gd name="T3" fmla="*/ 0 h 10"/>
                <a:gd name="T4" fmla="*/ 0 w 48"/>
                <a:gd name="T5" fmla="*/ 3 h 10"/>
                <a:gd name="T6" fmla="*/ 0 w 48"/>
                <a:gd name="T7" fmla="*/ 7 h 10"/>
                <a:gd name="T8" fmla="*/ 3 w 48"/>
                <a:gd name="T9" fmla="*/ 10 h 10"/>
                <a:gd name="T10" fmla="*/ 41 w 48"/>
                <a:gd name="T11" fmla="*/ 10 h 10"/>
                <a:gd name="T12" fmla="*/ 45 w 48"/>
                <a:gd name="T13" fmla="*/ 10 h 10"/>
                <a:gd name="T14" fmla="*/ 48 w 48"/>
                <a:gd name="T15" fmla="*/ 7 h 10"/>
                <a:gd name="T16" fmla="*/ 48 w 48"/>
                <a:gd name="T17" fmla="*/ 3 h 10"/>
                <a:gd name="T18" fmla="*/ 45 w 48"/>
                <a:gd name="T19" fmla="*/ 0 h 10"/>
                <a:gd name="T20" fmla="*/ 6 w 48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0"/>
                <a:gd name="T35" fmla="*/ 48 w 48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0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0"/>
                  </a:lnTo>
                  <a:lnTo>
                    <a:pt x="45" y="10"/>
                  </a:lnTo>
                  <a:lnTo>
                    <a:pt x="48" y="7"/>
                  </a:lnTo>
                  <a:lnTo>
                    <a:pt x="48" y="3"/>
                  </a:lnTo>
                  <a:lnTo>
                    <a:pt x="45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7" name="Freeform 363"/>
            <p:cNvSpPr>
              <a:spLocks/>
            </p:cNvSpPr>
            <p:nvPr/>
          </p:nvSpPr>
          <p:spPr bwMode="auto">
            <a:xfrm>
              <a:off x="2062359" y="4343409"/>
              <a:ext cx="22016" cy="13341"/>
            </a:xfrm>
            <a:custGeom>
              <a:avLst/>
              <a:gdLst>
                <a:gd name="T0" fmla="*/ 6 w 48"/>
                <a:gd name="T1" fmla="*/ 0 h 13"/>
                <a:gd name="T2" fmla="*/ 3 w 48"/>
                <a:gd name="T3" fmla="*/ 0 h 13"/>
                <a:gd name="T4" fmla="*/ 0 w 48"/>
                <a:gd name="T5" fmla="*/ 3 h 13"/>
                <a:gd name="T6" fmla="*/ 0 w 48"/>
                <a:gd name="T7" fmla="*/ 7 h 13"/>
                <a:gd name="T8" fmla="*/ 3 w 48"/>
                <a:gd name="T9" fmla="*/ 10 h 13"/>
                <a:gd name="T10" fmla="*/ 41 w 48"/>
                <a:gd name="T11" fmla="*/ 13 h 13"/>
                <a:gd name="T12" fmla="*/ 45 w 48"/>
                <a:gd name="T13" fmla="*/ 13 h 13"/>
                <a:gd name="T14" fmla="*/ 48 w 48"/>
                <a:gd name="T15" fmla="*/ 10 h 13"/>
                <a:gd name="T16" fmla="*/ 48 w 48"/>
                <a:gd name="T17" fmla="*/ 7 h 13"/>
                <a:gd name="T18" fmla="*/ 45 w 48"/>
                <a:gd name="T19" fmla="*/ 3 h 13"/>
                <a:gd name="T20" fmla="*/ 6 w 48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3"/>
                  </a:lnTo>
                  <a:lnTo>
                    <a:pt x="45" y="13"/>
                  </a:lnTo>
                  <a:lnTo>
                    <a:pt x="48" y="10"/>
                  </a:lnTo>
                  <a:lnTo>
                    <a:pt x="48" y="7"/>
                  </a:lnTo>
                  <a:lnTo>
                    <a:pt x="45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" name="Freeform 364"/>
            <p:cNvSpPr>
              <a:spLocks/>
            </p:cNvSpPr>
            <p:nvPr/>
          </p:nvSpPr>
          <p:spPr bwMode="auto">
            <a:xfrm>
              <a:off x="2093090" y="4346488"/>
              <a:ext cx="22016" cy="16420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4 h 16"/>
                <a:gd name="T6" fmla="*/ 0 w 48"/>
                <a:gd name="T7" fmla="*/ 7 h 16"/>
                <a:gd name="T8" fmla="*/ 3 w 48"/>
                <a:gd name="T9" fmla="*/ 10 h 16"/>
                <a:gd name="T10" fmla="*/ 41 w 48"/>
                <a:gd name="T11" fmla="*/ 16 h 16"/>
                <a:gd name="T12" fmla="*/ 45 w 48"/>
                <a:gd name="T13" fmla="*/ 16 h 16"/>
                <a:gd name="T14" fmla="*/ 48 w 48"/>
                <a:gd name="T15" fmla="*/ 13 h 16"/>
                <a:gd name="T16" fmla="*/ 48 w 48"/>
                <a:gd name="T17" fmla="*/ 10 h 16"/>
                <a:gd name="T18" fmla="*/ 45 w 48"/>
                <a:gd name="T19" fmla="*/ 7 h 16"/>
                <a:gd name="T20" fmla="*/ 6 w 48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6"/>
                  </a:lnTo>
                  <a:lnTo>
                    <a:pt x="45" y="16"/>
                  </a:lnTo>
                  <a:lnTo>
                    <a:pt x="48" y="13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9" name="Freeform 365"/>
            <p:cNvSpPr>
              <a:spLocks/>
            </p:cNvSpPr>
            <p:nvPr/>
          </p:nvSpPr>
          <p:spPr bwMode="auto">
            <a:xfrm>
              <a:off x="2123821" y="4356750"/>
              <a:ext cx="22016" cy="13341"/>
            </a:xfrm>
            <a:custGeom>
              <a:avLst/>
              <a:gdLst>
                <a:gd name="T0" fmla="*/ 6 w 48"/>
                <a:gd name="T1" fmla="*/ 0 h 13"/>
                <a:gd name="T2" fmla="*/ 3 w 48"/>
                <a:gd name="T3" fmla="*/ 0 h 13"/>
                <a:gd name="T4" fmla="*/ 0 w 48"/>
                <a:gd name="T5" fmla="*/ 3 h 13"/>
                <a:gd name="T6" fmla="*/ 0 w 48"/>
                <a:gd name="T7" fmla="*/ 6 h 13"/>
                <a:gd name="T8" fmla="*/ 3 w 48"/>
                <a:gd name="T9" fmla="*/ 10 h 13"/>
                <a:gd name="T10" fmla="*/ 41 w 48"/>
                <a:gd name="T11" fmla="*/ 13 h 13"/>
                <a:gd name="T12" fmla="*/ 45 w 48"/>
                <a:gd name="T13" fmla="*/ 13 h 13"/>
                <a:gd name="T14" fmla="*/ 48 w 48"/>
                <a:gd name="T15" fmla="*/ 10 h 13"/>
                <a:gd name="T16" fmla="*/ 48 w 48"/>
                <a:gd name="T17" fmla="*/ 6 h 13"/>
                <a:gd name="T18" fmla="*/ 45 w 48"/>
                <a:gd name="T19" fmla="*/ 3 h 13"/>
                <a:gd name="T20" fmla="*/ 6 w 48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3"/>
                <a:gd name="T35" fmla="*/ 48 w 48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3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41" y="13"/>
                  </a:lnTo>
                  <a:lnTo>
                    <a:pt x="45" y="13"/>
                  </a:lnTo>
                  <a:lnTo>
                    <a:pt x="48" y="10"/>
                  </a:lnTo>
                  <a:lnTo>
                    <a:pt x="48" y="6"/>
                  </a:lnTo>
                  <a:lnTo>
                    <a:pt x="45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0" name="Freeform 366"/>
            <p:cNvSpPr>
              <a:spLocks/>
            </p:cNvSpPr>
            <p:nvPr/>
          </p:nvSpPr>
          <p:spPr bwMode="auto">
            <a:xfrm>
              <a:off x="2154552" y="4362908"/>
              <a:ext cx="22016" cy="16420"/>
            </a:xfrm>
            <a:custGeom>
              <a:avLst/>
              <a:gdLst>
                <a:gd name="T0" fmla="*/ 6 w 48"/>
                <a:gd name="T1" fmla="*/ 0 h 16"/>
                <a:gd name="T2" fmla="*/ 3 w 48"/>
                <a:gd name="T3" fmla="*/ 0 h 16"/>
                <a:gd name="T4" fmla="*/ 0 w 48"/>
                <a:gd name="T5" fmla="*/ 4 h 16"/>
                <a:gd name="T6" fmla="*/ 0 w 48"/>
                <a:gd name="T7" fmla="*/ 7 h 16"/>
                <a:gd name="T8" fmla="*/ 3 w 48"/>
                <a:gd name="T9" fmla="*/ 10 h 16"/>
                <a:gd name="T10" fmla="*/ 41 w 48"/>
                <a:gd name="T11" fmla="*/ 16 h 16"/>
                <a:gd name="T12" fmla="*/ 45 w 48"/>
                <a:gd name="T13" fmla="*/ 16 h 16"/>
                <a:gd name="T14" fmla="*/ 48 w 48"/>
                <a:gd name="T15" fmla="*/ 13 h 16"/>
                <a:gd name="T16" fmla="*/ 48 w 48"/>
                <a:gd name="T17" fmla="*/ 10 h 16"/>
                <a:gd name="T18" fmla="*/ 45 w 48"/>
                <a:gd name="T19" fmla="*/ 7 h 16"/>
                <a:gd name="T20" fmla="*/ 6 w 48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6"/>
                <a:gd name="T35" fmla="*/ 48 w 48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6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1" y="16"/>
                  </a:lnTo>
                  <a:lnTo>
                    <a:pt x="45" y="16"/>
                  </a:lnTo>
                  <a:lnTo>
                    <a:pt x="48" y="13"/>
                  </a:lnTo>
                  <a:lnTo>
                    <a:pt x="48" y="10"/>
                  </a:lnTo>
                  <a:lnTo>
                    <a:pt x="4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1" name="Freeform 367"/>
            <p:cNvSpPr>
              <a:spLocks/>
            </p:cNvSpPr>
            <p:nvPr/>
          </p:nvSpPr>
          <p:spPr bwMode="auto">
            <a:xfrm>
              <a:off x="2185283" y="4376250"/>
              <a:ext cx="20640" cy="16420"/>
            </a:xfrm>
            <a:custGeom>
              <a:avLst/>
              <a:gdLst>
                <a:gd name="T0" fmla="*/ 6 w 45"/>
                <a:gd name="T1" fmla="*/ 0 h 16"/>
                <a:gd name="T2" fmla="*/ 3 w 45"/>
                <a:gd name="T3" fmla="*/ 0 h 16"/>
                <a:gd name="T4" fmla="*/ 0 w 45"/>
                <a:gd name="T5" fmla="*/ 3 h 16"/>
                <a:gd name="T6" fmla="*/ 0 w 45"/>
                <a:gd name="T7" fmla="*/ 6 h 16"/>
                <a:gd name="T8" fmla="*/ 3 w 45"/>
                <a:gd name="T9" fmla="*/ 10 h 16"/>
                <a:gd name="T10" fmla="*/ 38 w 45"/>
                <a:gd name="T11" fmla="*/ 16 h 16"/>
                <a:gd name="T12" fmla="*/ 41 w 45"/>
                <a:gd name="T13" fmla="*/ 16 h 16"/>
                <a:gd name="T14" fmla="*/ 45 w 45"/>
                <a:gd name="T15" fmla="*/ 13 h 16"/>
                <a:gd name="T16" fmla="*/ 45 w 45"/>
                <a:gd name="T17" fmla="*/ 10 h 16"/>
                <a:gd name="T18" fmla="*/ 41 w 45"/>
                <a:gd name="T19" fmla="*/ 6 h 16"/>
                <a:gd name="T20" fmla="*/ 6 w 45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6"/>
                <a:gd name="T35" fmla="*/ 45 w 45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8" y="16"/>
                  </a:lnTo>
                  <a:lnTo>
                    <a:pt x="41" y="16"/>
                  </a:lnTo>
                  <a:lnTo>
                    <a:pt x="45" y="13"/>
                  </a:lnTo>
                  <a:lnTo>
                    <a:pt x="45" y="10"/>
                  </a:lnTo>
                  <a:lnTo>
                    <a:pt x="41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2" name="Freeform 368"/>
            <p:cNvSpPr>
              <a:spLocks/>
            </p:cNvSpPr>
            <p:nvPr/>
          </p:nvSpPr>
          <p:spPr bwMode="auto">
            <a:xfrm>
              <a:off x="2214638" y="4389591"/>
              <a:ext cx="22016" cy="19499"/>
            </a:xfrm>
            <a:custGeom>
              <a:avLst/>
              <a:gdLst>
                <a:gd name="T0" fmla="*/ 6 w 48"/>
                <a:gd name="T1" fmla="*/ 0 h 19"/>
                <a:gd name="T2" fmla="*/ 3 w 48"/>
                <a:gd name="T3" fmla="*/ 0 h 19"/>
                <a:gd name="T4" fmla="*/ 0 w 48"/>
                <a:gd name="T5" fmla="*/ 3 h 19"/>
                <a:gd name="T6" fmla="*/ 0 w 48"/>
                <a:gd name="T7" fmla="*/ 6 h 19"/>
                <a:gd name="T8" fmla="*/ 3 w 48"/>
                <a:gd name="T9" fmla="*/ 9 h 19"/>
                <a:gd name="T10" fmla="*/ 41 w 48"/>
                <a:gd name="T11" fmla="*/ 19 h 19"/>
                <a:gd name="T12" fmla="*/ 44 w 48"/>
                <a:gd name="T13" fmla="*/ 19 h 19"/>
                <a:gd name="T14" fmla="*/ 48 w 48"/>
                <a:gd name="T15" fmla="*/ 16 h 19"/>
                <a:gd name="T16" fmla="*/ 48 w 48"/>
                <a:gd name="T17" fmla="*/ 13 h 19"/>
                <a:gd name="T18" fmla="*/ 44 w 48"/>
                <a:gd name="T19" fmla="*/ 9 h 19"/>
                <a:gd name="T20" fmla="*/ 6 w 48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19"/>
                <a:gd name="T35" fmla="*/ 48 w 48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41" y="19"/>
                  </a:lnTo>
                  <a:lnTo>
                    <a:pt x="44" y="19"/>
                  </a:lnTo>
                  <a:lnTo>
                    <a:pt x="48" y="16"/>
                  </a:lnTo>
                  <a:lnTo>
                    <a:pt x="48" y="13"/>
                  </a:lnTo>
                  <a:lnTo>
                    <a:pt x="44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3" name="Freeform 369"/>
            <p:cNvSpPr>
              <a:spLocks/>
            </p:cNvSpPr>
            <p:nvPr/>
          </p:nvSpPr>
          <p:spPr bwMode="auto">
            <a:xfrm>
              <a:off x="2245369" y="4406011"/>
              <a:ext cx="20182" cy="19499"/>
            </a:xfrm>
            <a:custGeom>
              <a:avLst/>
              <a:gdLst>
                <a:gd name="T0" fmla="*/ 6 w 44"/>
                <a:gd name="T1" fmla="*/ 0 h 19"/>
                <a:gd name="T2" fmla="*/ 3 w 44"/>
                <a:gd name="T3" fmla="*/ 0 h 19"/>
                <a:gd name="T4" fmla="*/ 0 w 44"/>
                <a:gd name="T5" fmla="*/ 3 h 19"/>
                <a:gd name="T6" fmla="*/ 0 w 44"/>
                <a:gd name="T7" fmla="*/ 6 h 19"/>
                <a:gd name="T8" fmla="*/ 3 w 44"/>
                <a:gd name="T9" fmla="*/ 9 h 19"/>
                <a:gd name="T10" fmla="*/ 38 w 44"/>
                <a:gd name="T11" fmla="*/ 19 h 19"/>
                <a:gd name="T12" fmla="*/ 41 w 44"/>
                <a:gd name="T13" fmla="*/ 19 h 19"/>
                <a:gd name="T14" fmla="*/ 44 w 44"/>
                <a:gd name="T15" fmla="*/ 16 h 19"/>
                <a:gd name="T16" fmla="*/ 44 w 44"/>
                <a:gd name="T17" fmla="*/ 13 h 19"/>
                <a:gd name="T18" fmla="*/ 41 w 44"/>
                <a:gd name="T19" fmla="*/ 9 h 19"/>
                <a:gd name="T20" fmla="*/ 6 w 44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9"/>
                <a:gd name="T35" fmla="*/ 44 w 44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4" y="16"/>
                  </a:lnTo>
                  <a:lnTo>
                    <a:pt x="44" y="13"/>
                  </a:lnTo>
                  <a:lnTo>
                    <a:pt x="41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4" name="Freeform 370"/>
            <p:cNvSpPr>
              <a:spLocks/>
            </p:cNvSpPr>
            <p:nvPr/>
          </p:nvSpPr>
          <p:spPr bwMode="auto">
            <a:xfrm>
              <a:off x="2274724" y="4425510"/>
              <a:ext cx="20182" cy="19499"/>
            </a:xfrm>
            <a:custGeom>
              <a:avLst/>
              <a:gdLst>
                <a:gd name="T0" fmla="*/ 6 w 44"/>
                <a:gd name="T1" fmla="*/ 0 h 19"/>
                <a:gd name="T2" fmla="*/ 3 w 44"/>
                <a:gd name="T3" fmla="*/ 0 h 19"/>
                <a:gd name="T4" fmla="*/ 0 w 44"/>
                <a:gd name="T5" fmla="*/ 3 h 19"/>
                <a:gd name="T6" fmla="*/ 0 w 44"/>
                <a:gd name="T7" fmla="*/ 6 h 19"/>
                <a:gd name="T8" fmla="*/ 3 w 44"/>
                <a:gd name="T9" fmla="*/ 10 h 19"/>
                <a:gd name="T10" fmla="*/ 38 w 44"/>
                <a:gd name="T11" fmla="*/ 19 h 19"/>
                <a:gd name="T12" fmla="*/ 41 w 44"/>
                <a:gd name="T13" fmla="*/ 19 h 19"/>
                <a:gd name="T14" fmla="*/ 44 w 44"/>
                <a:gd name="T15" fmla="*/ 16 h 19"/>
                <a:gd name="T16" fmla="*/ 44 w 44"/>
                <a:gd name="T17" fmla="*/ 13 h 19"/>
                <a:gd name="T18" fmla="*/ 41 w 44"/>
                <a:gd name="T19" fmla="*/ 10 h 19"/>
                <a:gd name="T20" fmla="*/ 6 w 44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19"/>
                <a:gd name="T35" fmla="*/ 44 w 44"/>
                <a:gd name="T36" fmla="*/ 19 h 1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19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4" y="16"/>
                  </a:lnTo>
                  <a:lnTo>
                    <a:pt x="44" y="13"/>
                  </a:lnTo>
                  <a:lnTo>
                    <a:pt x="41" y="1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5" name="Freeform 371"/>
            <p:cNvSpPr>
              <a:spLocks/>
            </p:cNvSpPr>
            <p:nvPr/>
          </p:nvSpPr>
          <p:spPr bwMode="auto">
            <a:xfrm>
              <a:off x="2303620" y="4445009"/>
              <a:ext cx="20640" cy="22578"/>
            </a:xfrm>
            <a:custGeom>
              <a:avLst/>
              <a:gdLst>
                <a:gd name="T0" fmla="*/ 7 w 45"/>
                <a:gd name="T1" fmla="*/ 0 h 22"/>
                <a:gd name="T2" fmla="*/ 3 w 45"/>
                <a:gd name="T3" fmla="*/ 0 h 22"/>
                <a:gd name="T4" fmla="*/ 0 w 45"/>
                <a:gd name="T5" fmla="*/ 3 h 22"/>
                <a:gd name="T6" fmla="*/ 0 w 45"/>
                <a:gd name="T7" fmla="*/ 6 h 22"/>
                <a:gd name="T8" fmla="*/ 3 w 45"/>
                <a:gd name="T9" fmla="*/ 10 h 22"/>
                <a:gd name="T10" fmla="*/ 32 w 45"/>
                <a:gd name="T11" fmla="*/ 19 h 22"/>
                <a:gd name="T12" fmla="*/ 39 w 45"/>
                <a:gd name="T13" fmla="*/ 22 h 22"/>
                <a:gd name="T14" fmla="*/ 42 w 45"/>
                <a:gd name="T15" fmla="*/ 22 h 22"/>
                <a:gd name="T16" fmla="*/ 45 w 45"/>
                <a:gd name="T17" fmla="*/ 19 h 22"/>
                <a:gd name="T18" fmla="*/ 45 w 45"/>
                <a:gd name="T19" fmla="*/ 16 h 22"/>
                <a:gd name="T20" fmla="*/ 42 w 45"/>
                <a:gd name="T21" fmla="*/ 13 h 22"/>
                <a:gd name="T22" fmla="*/ 35 w 45"/>
                <a:gd name="T23" fmla="*/ 10 h 22"/>
                <a:gd name="T24" fmla="*/ 7 w 45"/>
                <a:gd name="T25" fmla="*/ 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2"/>
                <a:gd name="T41" fmla="*/ 45 w 45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2">
                  <a:moveTo>
                    <a:pt x="7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10"/>
                  </a:lnTo>
                  <a:lnTo>
                    <a:pt x="32" y="19"/>
                  </a:lnTo>
                  <a:lnTo>
                    <a:pt x="39" y="22"/>
                  </a:lnTo>
                  <a:lnTo>
                    <a:pt x="42" y="22"/>
                  </a:lnTo>
                  <a:lnTo>
                    <a:pt x="45" y="19"/>
                  </a:lnTo>
                  <a:lnTo>
                    <a:pt x="45" y="16"/>
                  </a:lnTo>
                  <a:lnTo>
                    <a:pt x="42" y="13"/>
                  </a:lnTo>
                  <a:lnTo>
                    <a:pt x="35" y="1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6" name="Freeform 372"/>
            <p:cNvSpPr>
              <a:spLocks/>
            </p:cNvSpPr>
            <p:nvPr/>
          </p:nvSpPr>
          <p:spPr bwMode="auto">
            <a:xfrm>
              <a:off x="2332975" y="4467587"/>
              <a:ext cx="20640" cy="23604"/>
            </a:xfrm>
            <a:custGeom>
              <a:avLst/>
              <a:gdLst>
                <a:gd name="T0" fmla="*/ 6 w 45"/>
                <a:gd name="T1" fmla="*/ 0 h 23"/>
                <a:gd name="T2" fmla="*/ 3 w 45"/>
                <a:gd name="T3" fmla="*/ 0 h 23"/>
                <a:gd name="T4" fmla="*/ 0 w 45"/>
                <a:gd name="T5" fmla="*/ 4 h 23"/>
                <a:gd name="T6" fmla="*/ 0 w 45"/>
                <a:gd name="T7" fmla="*/ 7 h 23"/>
                <a:gd name="T8" fmla="*/ 3 w 45"/>
                <a:gd name="T9" fmla="*/ 10 h 23"/>
                <a:gd name="T10" fmla="*/ 38 w 45"/>
                <a:gd name="T11" fmla="*/ 23 h 23"/>
                <a:gd name="T12" fmla="*/ 42 w 45"/>
                <a:gd name="T13" fmla="*/ 23 h 23"/>
                <a:gd name="T14" fmla="*/ 45 w 45"/>
                <a:gd name="T15" fmla="*/ 20 h 23"/>
                <a:gd name="T16" fmla="*/ 45 w 45"/>
                <a:gd name="T17" fmla="*/ 16 h 23"/>
                <a:gd name="T18" fmla="*/ 42 w 45"/>
                <a:gd name="T19" fmla="*/ 13 h 23"/>
                <a:gd name="T20" fmla="*/ 6 w 45"/>
                <a:gd name="T21" fmla="*/ 0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3"/>
                <a:gd name="T35" fmla="*/ 45 w 4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3">
                  <a:moveTo>
                    <a:pt x="6" y="0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3"/>
                  </a:lnTo>
                  <a:lnTo>
                    <a:pt x="42" y="23"/>
                  </a:lnTo>
                  <a:lnTo>
                    <a:pt x="45" y="20"/>
                  </a:lnTo>
                  <a:lnTo>
                    <a:pt x="45" y="16"/>
                  </a:lnTo>
                  <a:lnTo>
                    <a:pt x="42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7" name="Freeform 373"/>
            <p:cNvSpPr>
              <a:spLocks/>
            </p:cNvSpPr>
            <p:nvPr/>
          </p:nvSpPr>
          <p:spPr bwMode="auto">
            <a:xfrm>
              <a:off x="2360954" y="4491191"/>
              <a:ext cx="22016" cy="25657"/>
            </a:xfrm>
            <a:custGeom>
              <a:avLst/>
              <a:gdLst>
                <a:gd name="T0" fmla="*/ 6 w 48"/>
                <a:gd name="T1" fmla="*/ 0 h 25"/>
                <a:gd name="T2" fmla="*/ 3 w 48"/>
                <a:gd name="T3" fmla="*/ 0 h 25"/>
                <a:gd name="T4" fmla="*/ 0 w 48"/>
                <a:gd name="T5" fmla="*/ 3 h 25"/>
                <a:gd name="T6" fmla="*/ 0 w 48"/>
                <a:gd name="T7" fmla="*/ 6 h 25"/>
                <a:gd name="T8" fmla="*/ 3 w 48"/>
                <a:gd name="T9" fmla="*/ 9 h 25"/>
                <a:gd name="T10" fmla="*/ 22 w 48"/>
                <a:gd name="T11" fmla="*/ 16 h 25"/>
                <a:gd name="T12" fmla="*/ 41 w 48"/>
                <a:gd name="T13" fmla="*/ 25 h 25"/>
                <a:gd name="T14" fmla="*/ 44 w 48"/>
                <a:gd name="T15" fmla="*/ 25 h 25"/>
                <a:gd name="T16" fmla="*/ 48 w 48"/>
                <a:gd name="T17" fmla="*/ 22 h 25"/>
                <a:gd name="T18" fmla="*/ 48 w 48"/>
                <a:gd name="T19" fmla="*/ 19 h 25"/>
                <a:gd name="T20" fmla="*/ 44 w 48"/>
                <a:gd name="T21" fmla="*/ 16 h 25"/>
                <a:gd name="T22" fmla="*/ 25 w 48"/>
                <a:gd name="T23" fmla="*/ 6 h 25"/>
                <a:gd name="T24" fmla="*/ 6 w 48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25"/>
                <a:gd name="T41" fmla="*/ 48 w 48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25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22" y="16"/>
                  </a:lnTo>
                  <a:lnTo>
                    <a:pt x="41" y="25"/>
                  </a:lnTo>
                  <a:lnTo>
                    <a:pt x="44" y="25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6"/>
                  </a:lnTo>
                  <a:lnTo>
                    <a:pt x="25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8" name="Freeform 374"/>
            <p:cNvSpPr>
              <a:spLocks/>
            </p:cNvSpPr>
            <p:nvPr/>
          </p:nvSpPr>
          <p:spPr bwMode="auto">
            <a:xfrm>
              <a:off x="2390309" y="4516848"/>
              <a:ext cx="20182" cy="26683"/>
            </a:xfrm>
            <a:custGeom>
              <a:avLst/>
              <a:gdLst>
                <a:gd name="T0" fmla="*/ 6 w 44"/>
                <a:gd name="T1" fmla="*/ 0 h 26"/>
                <a:gd name="T2" fmla="*/ 3 w 44"/>
                <a:gd name="T3" fmla="*/ 0 h 26"/>
                <a:gd name="T4" fmla="*/ 0 w 44"/>
                <a:gd name="T5" fmla="*/ 3 h 26"/>
                <a:gd name="T6" fmla="*/ 0 w 44"/>
                <a:gd name="T7" fmla="*/ 7 h 26"/>
                <a:gd name="T8" fmla="*/ 3 w 44"/>
                <a:gd name="T9" fmla="*/ 10 h 26"/>
                <a:gd name="T10" fmla="*/ 38 w 44"/>
                <a:gd name="T11" fmla="*/ 26 h 26"/>
                <a:gd name="T12" fmla="*/ 41 w 44"/>
                <a:gd name="T13" fmla="*/ 26 h 26"/>
                <a:gd name="T14" fmla="*/ 44 w 44"/>
                <a:gd name="T15" fmla="*/ 23 h 26"/>
                <a:gd name="T16" fmla="*/ 44 w 44"/>
                <a:gd name="T17" fmla="*/ 19 h 26"/>
                <a:gd name="T18" fmla="*/ 41 w 44"/>
                <a:gd name="T19" fmla="*/ 16 h 26"/>
                <a:gd name="T20" fmla="*/ 6 w 44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6"/>
                <a:gd name="T35" fmla="*/ 44 w 44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6"/>
                  </a:lnTo>
                  <a:lnTo>
                    <a:pt x="41" y="26"/>
                  </a:lnTo>
                  <a:lnTo>
                    <a:pt x="44" y="23"/>
                  </a:lnTo>
                  <a:lnTo>
                    <a:pt x="44" y="19"/>
                  </a:lnTo>
                  <a:lnTo>
                    <a:pt x="41" y="1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" name="Freeform 375"/>
            <p:cNvSpPr>
              <a:spLocks/>
            </p:cNvSpPr>
            <p:nvPr/>
          </p:nvSpPr>
          <p:spPr bwMode="auto">
            <a:xfrm>
              <a:off x="2417829" y="4543531"/>
              <a:ext cx="20640" cy="25657"/>
            </a:xfrm>
            <a:custGeom>
              <a:avLst/>
              <a:gdLst>
                <a:gd name="T0" fmla="*/ 6 w 45"/>
                <a:gd name="T1" fmla="*/ 0 h 25"/>
                <a:gd name="T2" fmla="*/ 3 w 45"/>
                <a:gd name="T3" fmla="*/ 0 h 25"/>
                <a:gd name="T4" fmla="*/ 0 w 45"/>
                <a:gd name="T5" fmla="*/ 3 h 25"/>
                <a:gd name="T6" fmla="*/ 0 w 45"/>
                <a:gd name="T7" fmla="*/ 6 h 25"/>
                <a:gd name="T8" fmla="*/ 3 w 45"/>
                <a:gd name="T9" fmla="*/ 9 h 25"/>
                <a:gd name="T10" fmla="*/ 6 w 45"/>
                <a:gd name="T11" fmla="*/ 9 h 25"/>
                <a:gd name="T12" fmla="*/ 38 w 45"/>
                <a:gd name="T13" fmla="*/ 25 h 25"/>
                <a:gd name="T14" fmla="*/ 42 w 45"/>
                <a:gd name="T15" fmla="*/ 25 h 25"/>
                <a:gd name="T16" fmla="*/ 45 w 45"/>
                <a:gd name="T17" fmla="*/ 22 h 25"/>
                <a:gd name="T18" fmla="*/ 45 w 45"/>
                <a:gd name="T19" fmla="*/ 19 h 25"/>
                <a:gd name="T20" fmla="*/ 42 w 45"/>
                <a:gd name="T21" fmla="*/ 16 h 25"/>
                <a:gd name="T22" fmla="*/ 10 w 45"/>
                <a:gd name="T23" fmla="*/ 0 h 25"/>
                <a:gd name="T24" fmla="*/ 6 w 45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"/>
                <a:gd name="T40" fmla="*/ 0 h 25"/>
                <a:gd name="T41" fmla="*/ 45 w 45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" h="25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6" y="9"/>
                  </a:lnTo>
                  <a:lnTo>
                    <a:pt x="38" y="25"/>
                  </a:lnTo>
                  <a:lnTo>
                    <a:pt x="42" y="25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2" y="16"/>
                  </a:lnTo>
                  <a:lnTo>
                    <a:pt x="1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0" name="Freeform 376"/>
            <p:cNvSpPr>
              <a:spLocks/>
            </p:cNvSpPr>
            <p:nvPr/>
          </p:nvSpPr>
          <p:spPr bwMode="auto">
            <a:xfrm>
              <a:off x="2445808" y="4569188"/>
              <a:ext cx="20182" cy="26683"/>
            </a:xfrm>
            <a:custGeom>
              <a:avLst/>
              <a:gdLst>
                <a:gd name="T0" fmla="*/ 6 w 44"/>
                <a:gd name="T1" fmla="*/ 0 h 26"/>
                <a:gd name="T2" fmla="*/ 3 w 44"/>
                <a:gd name="T3" fmla="*/ 0 h 26"/>
                <a:gd name="T4" fmla="*/ 0 w 44"/>
                <a:gd name="T5" fmla="*/ 3 h 26"/>
                <a:gd name="T6" fmla="*/ 0 w 44"/>
                <a:gd name="T7" fmla="*/ 7 h 26"/>
                <a:gd name="T8" fmla="*/ 3 w 44"/>
                <a:gd name="T9" fmla="*/ 10 h 26"/>
                <a:gd name="T10" fmla="*/ 38 w 44"/>
                <a:gd name="T11" fmla="*/ 26 h 26"/>
                <a:gd name="T12" fmla="*/ 41 w 44"/>
                <a:gd name="T13" fmla="*/ 26 h 26"/>
                <a:gd name="T14" fmla="*/ 44 w 44"/>
                <a:gd name="T15" fmla="*/ 23 h 26"/>
                <a:gd name="T16" fmla="*/ 44 w 44"/>
                <a:gd name="T17" fmla="*/ 19 h 26"/>
                <a:gd name="T18" fmla="*/ 41 w 44"/>
                <a:gd name="T19" fmla="*/ 16 h 26"/>
                <a:gd name="T20" fmla="*/ 6 w 44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6"/>
                <a:gd name="T35" fmla="*/ 44 w 44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6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8" y="26"/>
                  </a:lnTo>
                  <a:lnTo>
                    <a:pt x="41" y="26"/>
                  </a:lnTo>
                  <a:lnTo>
                    <a:pt x="44" y="23"/>
                  </a:lnTo>
                  <a:lnTo>
                    <a:pt x="44" y="19"/>
                  </a:lnTo>
                  <a:lnTo>
                    <a:pt x="41" y="1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1" name="Freeform 377"/>
            <p:cNvSpPr>
              <a:spLocks/>
            </p:cNvSpPr>
            <p:nvPr/>
          </p:nvSpPr>
          <p:spPr bwMode="auto">
            <a:xfrm>
              <a:off x="2461862" y="4549688"/>
              <a:ext cx="52747" cy="98522"/>
            </a:xfrm>
            <a:custGeom>
              <a:avLst/>
              <a:gdLst>
                <a:gd name="T0" fmla="*/ 0 w 115"/>
                <a:gd name="T1" fmla="*/ 96 h 96"/>
                <a:gd name="T2" fmla="*/ 115 w 115"/>
                <a:gd name="T3" fmla="*/ 89 h 96"/>
                <a:gd name="T4" fmla="*/ 44 w 115"/>
                <a:gd name="T5" fmla="*/ 0 h 96"/>
                <a:gd name="T6" fmla="*/ 0 w 115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"/>
                <a:gd name="T13" fmla="*/ 0 h 96"/>
                <a:gd name="T14" fmla="*/ 115 w 115"/>
                <a:gd name="T15" fmla="*/ 96 h 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" h="96">
                  <a:moveTo>
                    <a:pt x="0" y="96"/>
                  </a:moveTo>
                  <a:lnTo>
                    <a:pt x="115" y="89"/>
                  </a:lnTo>
                  <a:lnTo>
                    <a:pt x="44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2" name="Line 378"/>
          <p:cNvSpPr>
            <a:spLocks noChangeShapeType="1"/>
          </p:cNvSpPr>
          <p:nvPr/>
        </p:nvSpPr>
        <p:spPr bwMode="auto">
          <a:xfrm>
            <a:off x="1601788" y="3438525"/>
            <a:ext cx="698817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3" name="Line 379"/>
          <p:cNvSpPr>
            <a:spLocks noChangeShapeType="1"/>
          </p:cNvSpPr>
          <p:nvPr/>
        </p:nvSpPr>
        <p:spPr bwMode="auto">
          <a:xfrm>
            <a:off x="1828800" y="4191000"/>
            <a:ext cx="698817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4" name="Line 380"/>
          <p:cNvSpPr>
            <a:spLocks noChangeShapeType="1"/>
          </p:cNvSpPr>
          <p:nvPr/>
        </p:nvSpPr>
        <p:spPr bwMode="auto">
          <a:xfrm>
            <a:off x="1828800" y="4953000"/>
            <a:ext cx="698817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5" name="Line 381"/>
          <p:cNvSpPr>
            <a:spLocks noChangeShapeType="1"/>
          </p:cNvSpPr>
          <p:nvPr/>
        </p:nvSpPr>
        <p:spPr bwMode="auto">
          <a:xfrm>
            <a:off x="1752600" y="5715000"/>
            <a:ext cx="698817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42754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Aircraft Assignment </a:t>
            </a:r>
            <a:r>
              <a:rPr lang="en-US" dirty="0"/>
              <a:t>P</a:t>
            </a:r>
            <a:r>
              <a:rPr lang="en-US" sz="3200" dirty="0"/>
              <a:t>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Assign the right aircraft type to each flight in the schedule</a:t>
            </a:r>
            <a:r>
              <a:rPr lang="en-US" dirty="0">
                <a:sym typeface="Symbol"/>
              </a:rPr>
              <a:t> by taking into account</a:t>
            </a:r>
            <a:r>
              <a:rPr lang="sr-Latn-RS" dirty="0"/>
              <a:t>:</a:t>
            </a:r>
          </a:p>
          <a:p>
            <a:pPr lvl="1"/>
            <a:r>
              <a:rPr lang="sr-Latn-RS" dirty="0"/>
              <a:t>Fleet heterogeneity (different capacities)</a:t>
            </a:r>
            <a:endParaRPr lang="en-US" dirty="0"/>
          </a:p>
          <a:p>
            <a:pPr lvl="1"/>
            <a:r>
              <a:rPr lang="en-US" dirty="0"/>
              <a:t>Only one aircraft should be assigned to each flight</a:t>
            </a:r>
          </a:p>
          <a:p>
            <a:pPr lvl="1"/>
            <a:r>
              <a:rPr lang="en-US" dirty="0"/>
              <a:t>The required number of aircraft is not greater than the number of available aircraft in the fleet</a:t>
            </a:r>
            <a:endParaRPr lang="sr-Latn-RS" dirty="0"/>
          </a:p>
          <a:p>
            <a:pPr lvl="1"/>
            <a:r>
              <a:rPr lang="en-US" dirty="0"/>
              <a:t>The airport where the aircraft must end its rotation </a:t>
            </a:r>
            <a:r>
              <a:rPr lang="sr-Latn-RS" dirty="0"/>
              <a:t>(</a:t>
            </a:r>
            <a:r>
              <a:rPr lang="sr-Latn-RS" i="1" dirty="0"/>
              <a:t>aircraf</a:t>
            </a:r>
            <a:r>
              <a:rPr lang="en-US" i="1" dirty="0"/>
              <a:t>t</a:t>
            </a:r>
            <a:r>
              <a:rPr lang="sr-Latn-RS" i="1" dirty="0"/>
              <a:t> balance</a:t>
            </a:r>
            <a:r>
              <a:rPr lang="sr-Latn-R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Airline goals</a:t>
            </a:r>
            <a:r>
              <a:rPr lang="sr-Latn-RS" dirty="0"/>
              <a:t>:</a:t>
            </a:r>
          </a:p>
          <a:p>
            <a:pPr lvl="1"/>
            <a:r>
              <a:rPr lang="en-US" dirty="0"/>
              <a:t>Profit maximization</a:t>
            </a:r>
            <a:endParaRPr lang="sr-Latn-RS" dirty="0"/>
          </a:p>
          <a:p>
            <a:pPr lvl="1"/>
            <a:r>
              <a:rPr lang="en-US" dirty="0"/>
              <a:t>Cost minimization</a:t>
            </a:r>
            <a:endParaRPr lang="sr-Latn-RS" dirty="0"/>
          </a:p>
          <a:p>
            <a:pPr lvl="1"/>
            <a:r>
              <a:rPr lang="en-US" dirty="0"/>
              <a:t>Minimum number of aircraft required</a:t>
            </a:r>
            <a:endParaRPr lang="sr-Latn-RS" dirty="0"/>
          </a:p>
          <a:p>
            <a:pPr lvl="1"/>
            <a:r>
              <a:rPr lang="sr-Latn-RS" dirty="0"/>
              <a:t>Maximum number of connections</a:t>
            </a:r>
            <a:endParaRPr lang="en-GB" dirty="0"/>
          </a:p>
          <a:p>
            <a:pPr marL="285750" lvl="1">
              <a:buFont typeface="Arial" panose="020B0604020202020204" pitchFamily="34" charset="0"/>
              <a:buChar char="•"/>
            </a:pPr>
            <a:r>
              <a:rPr lang="en-US" dirty="0"/>
              <a:t>Additional constraints: aircraft range, noise restrictions...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32466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697" y="260648"/>
            <a:ext cx="7620000" cy="1143000"/>
          </a:xfrm>
        </p:spPr>
        <p:txBody>
          <a:bodyPr/>
          <a:lstStyle/>
          <a:p>
            <a:r>
              <a:rPr lang="en-GB" sz="3000" dirty="0"/>
              <a:t>Objective Function</a:t>
            </a:r>
            <a:r>
              <a:rPr lang="sr-Latn-RS" sz="3000" dirty="0"/>
              <a:t>: </a:t>
            </a:r>
            <a:r>
              <a:rPr lang="en-US" sz="3000" dirty="0"/>
              <a:t>Minimum Cost of </a:t>
            </a:r>
            <a:br>
              <a:rPr lang="en-US" sz="3000" dirty="0"/>
            </a:br>
            <a:r>
              <a:rPr lang="en-US" sz="3000" dirty="0"/>
              <a:t>Assigning Aircraft on Routes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Cost </a:t>
            </a:r>
            <a:r>
              <a:rPr lang="sr-Latn-RS" dirty="0"/>
              <a:t>= operating costs + spill </a:t>
            </a:r>
            <a:r>
              <a:rPr lang="en-GB" dirty="0"/>
              <a:t>costs</a:t>
            </a:r>
            <a:endParaRPr lang="sr-Latn-RS" dirty="0"/>
          </a:p>
          <a:p>
            <a:endParaRPr lang="sr-Latn-RS" dirty="0"/>
          </a:p>
          <a:p>
            <a:r>
              <a:rPr lang="sr-Latn-RS" dirty="0"/>
              <a:t>Operati</a:t>
            </a:r>
            <a:r>
              <a:rPr lang="en-GB" dirty="0"/>
              <a:t>ng</a:t>
            </a:r>
            <a:r>
              <a:rPr lang="sr-Latn-RS" dirty="0"/>
              <a:t> </a:t>
            </a:r>
            <a:r>
              <a:rPr lang="en-GB" dirty="0"/>
              <a:t>costs </a:t>
            </a:r>
            <a:r>
              <a:rPr lang="sr-Latn-RS" dirty="0"/>
              <a:t>= </a:t>
            </a:r>
            <a:r>
              <a:rPr lang="sr-Latn-RS" dirty="0">
                <a:solidFill>
                  <a:schemeClr val="tx2">
                    <a:lumMod val="75000"/>
                  </a:schemeClr>
                </a:solidFill>
              </a:rPr>
              <a:t>CASM 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of aircraft type </a:t>
            </a:r>
            <a:r>
              <a:rPr lang="sr-Latn-RS" dirty="0"/>
              <a:t>x </a:t>
            </a:r>
            <a:r>
              <a:rPr lang="en-GB" dirty="0">
                <a:solidFill>
                  <a:srgbClr val="FF0000"/>
                </a:solidFill>
              </a:rPr>
              <a:t>distance</a:t>
            </a:r>
            <a:r>
              <a:rPr lang="sr-Latn-RS" dirty="0"/>
              <a:t> x </a:t>
            </a:r>
            <a:r>
              <a:rPr lang="en-GB" dirty="0">
                <a:solidFill>
                  <a:schemeClr val="accent3">
                    <a:lumMod val="75000"/>
                  </a:schemeClr>
                </a:solidFill>
              </a:rPr>
              <a:t>number of seats</a:t>
            </a:r>
            <a:endParaRPr lang="sr-Latn-RS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sr-Latn-RS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sr-Latn-RS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sr-Latn-RS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sr-Latn-RS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sr-Latn-RS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Route length </a:t>
            </a:r>
            <a:r>
              <a:rPr lang="sr-Latn-RS" dirty="0"/>
              <a:t>– 2475 </a:t>
            </a:r>
            <a:r>
              <a:rPr lang="en-GB" dirty="0"/>
              <a:t>miles</a:t>
            </a:r>
            <a:endParaRPr lang="sr-Latn-RS" dirty="0"/>
          </a:p>
          <a:p>
            <a:r>
              <a:rPr lang="en-GB" dirty="0"/>
              <a:t>Operating costs </a:t>
            </a:r>
            <a:r>
              <a:rPr lang="sr-Latn-RS" dirty="0"/>
              <a:t>B737-800 = </a:t>
            </a:r>
            <a:r>
              <a:rPr lang="sr-Latn-R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$0,042 </a:t>
            </a:r>
            <a:r>
              <a:rPr lang="sr-Latn-RS" dirty="0"/>
              <a:t>x </a:t>
            </a:r>
            <a:r>
              <a:rPr lang="sr-Latn-RS" dirty="0">
                <a:solidFill>
                  <a:srgbClr val="FF0000"/>
                </a:solidFill>
              </a:rPr>
              <a:t>2475</a:t>
            </a:r>
            <a:r>
              <a:rPr lang="sr-Latn-RS" dirty="0"/>
              <a:t> x </a:t>
            </a:r>
            <a:r>
              <a:rPr lang="sr-Latn-RS" dirty="0">
                <a:solidFill>
                  <a:schemeClr val="accent3">
                    <a:lumMod val="75000"/>
                  </a:schemeClr>
                </a:solidFill>
              </a:rPr>
              <a:t>162 </a:t>
            </a:r>
            <a:r>
              <a:rPr lang="sr-Latn-RS" dirty="0"/>
              <a:t>= $16 840</a:t>
            </a:r>
          </a:p>
          <a:p>
            <a:r>
              <a:rPr lang="en-GB" dirty="0"/>
              <a:t>Operating costs </a:t>
            </a:r>
            <a:r>
              <a:rPr lang="sr-Latn-RS" dirty="0"/>
              <a:t>B757-200 = </a:t>
            </a:r>
            <a:r>
              <a:rPr lang="sr-Latn-R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$0,044 </a:t>
            </a:r>
            <a:r>
              <a:rPr lang="sr-Latn-RS" dirty="0"/>
              <a:t>x </a:t>
            </a:r>
            <a:r>
              <a:rPr lang="sr-Latn-RS" dirty="0">
                <a:solidFill>
                  <a:srgbClr val="FF0000"/>
                </a:solidFill>
              </a:rPr>
              <a:t>2475</a:t>
            </a:r>
            <a:r>
              <a:rPr lang="sr-Latn-RS" dirty="0"/>
              <a:t> x 200</a:t>
            </a:r>
            <a:r>
              <a:rPr lang="sr-Latn-RS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sr-Latn-RS" dirty="0"/>
              <a:t>= $21 780</a:t>
            </a:r>
          </a:p>
          <a:p>
            <a:endParaRPr lang="sr-Latn-RS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sr-Latn-RS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181358"/>
              </p:ext>
            </p:extLst>
          </p:nvPr>
        </p:nvGraphicFramePr>
        <p:xfrm>
          <a:off x="971600" y="3356992"/>
          <a:ext cx="5762575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2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2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22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bg1"/>
                          </a:solidFill>
                        </a:rPr>
                        <a:t>Aircraft type 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/>
                        <a:t>CASM ($)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/>
                        <a:t>RASM ($)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No of</a:t>
                      </a:r>
                      <a:r>
                        <a:rPr lang="en-GB" baseline="0" dirty="0"/>
                        <a:t> seats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/>
                        <a:t>B737-800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/>
                        <a:t>0,042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/>
                        <a:t>0,15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/>
                        <a:t>162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/>
                        <a:t>B757-200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/>
                        <a:t>0,044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/>
                        <a:t>0,15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/>
                        <a:t>200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537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Spill</a:t>
            </a:r>
            <a:r>
              <a:rPr lang="sr-Latn-RS" dirty="0"/>
              <a:t> </a:t>
            </a:r>
            <a:r>
              <a:rPr lang="en-GB" dirty="0"/>
              <a:t>Costs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Depend on passenger demand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271463" y="2852936"/>
            <a:ext cx="6081866" cy="2486711"/>
            <a:chOff x="271463" y="2630593"/>
            <a:chExt cx="7045039" cy="3268335"/>
          </a:xfrm>
        </p:grpSpPr>
        <p:grpSp>
          <p:nvGrpSpPr>
            <p:cNvPr id="34" name="Group 33"/>
            <p:cNvGrpSpPr/>
            <p:nvPr/>
          </p:nvGrpSpPr>
          <p:grpSpPr>
            <a:xfrm>
              <a:off x="271463" y="2630593"/>
              <a:ext cx="7045039" cy="3268335"/>
              <a:chOff x="271463" y="2630593"/>
              <a:chExt cx="7045039" cy="3268335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1463" y="3173900"/>
                <a:ext cx="4804593" cy="2431561"/>
              </a:xfrm>
              <a:prstGeom prst="rect">
                <a:avLst/>
              </a:prstGeom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4150766" y="4382853"/>
                <a:ext cx="3165736" cy="444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Latn-RS" sz="1600" dirty="0"/>
                  <a:t>B757-200 </a:t>
                </a:r>
                <a:r>
                  <a:rPr lang="en-GB" sz="1600" dirty="0"/>
                  <a:t>rejected passengers </a:t>
                </a:r>
                <a:endParaRPr lang="en-US" sz="1600" dirty="0"/>
              </a:p>
            </p:txBody>
          </p:sp>
          <p:cxnSp>
            <p:nvCxnSpPr>
              <p:cNvPr id="9" name="Straight Arrow Connector 8"/>
              <p:cNvCxnSpPr/>
              <p:nvPr/>
            </p:nvCxnSpPr>
            <p:spPr>
              <a:xfrm flipH="1">
                <a:off x="3851920" y="4797152"/>
                <a:ext cx="648072" cy="36004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3184612" y="3356992"/>
                <a:ext cx="0" cy="210401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/>
              <p:cNvSpPr txBox="1"/>
              <p:nvPr/>
            </p:nvSpPr>
            <p:spPr>
              <a:xfrm>
                <a:off x="3298139" y="2630593"/>
                <a:ext cx="3111887" cy="444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Latn-RS" sz="1600" dirty="0"/>
                  <a:t>B737-800 </a:t>
                </a:r>
                <a:r>
                  <a:rPr lang="en-GB" sz="1600" dirty="0"/>
                  <a:t>rejected passengers</a:t>
                </a:r>
                <a:endParaRPr lang="en-US" sz="1600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969985" y="5492631"/>
                <a:ext cx="531436" cy="4045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Latn-RS" sz="1400" dirty="0"/>
                  <a:t>162</a:t>
                </a:r>
                <a:endParaRPr lang="en-US" sz="1400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450551" y="5469840"/>
                <a:ext cx="531436" cy="4045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r-Latn-RS" sz="1400" dirty="0"/>
                  <a:t>200</a:t>
                </a:r>
                <a:endParaRPr lang="en-US" sz="1400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295344" y="5494410"/>
                <a:ext cx="1004635" cy="4045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r-Latn-R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µ=</a:t>
                </a:r>
                <a:r>
                  <a:rPr lang="sr-Latn-RS" sz="1400" dirty="0"/>
                  <a:t>150</a:t>
                </a:r>
                <a:endParaRPr lang="en-US" sz="1400" dirty="0"/>
              </a:p>
            </p:txBody>
          </p:sp>
        </p:grpSp>
        <p:cxnSp>
          <p:nvCxnSpPr>
            <p:cNvPr id="17" name="Straight Connector 16"/>
            <p:cNvCxnSpPr/>
            <p:nvPr/>
          </p:nvCxnSpPr>
          <p:spPr>
            <a:xfrm flipH="1">
              <a:off x="3203848" y="3779187"/>
              <a:ext cx="94291" cy="2213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3203848" y="4030318"/>
              <a:ext cx="229390" cy="4735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3194148" y="4398340"/>
              <a:ext cx="383374" cy="6380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3236027" y="4664750"/>
              <a:ext cx="525515" cy="8149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327019" y="3418321"/>
            <a:ext cx="1117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1600" dirty="0">
                <a:solidFill>
                  <a:srgbClr val="0000FF"/>
                </a:solidFill>
              </a:rPr>
              <a:t>N=(150,30)</a:t>
            </a:r>
            <a:endParaRPr lang="en-US" sz="1600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5359354" y="4816825"/>
                <a:ext cx="3024802" cy="599075"/>
              </a:xfrm>
              <a:prstGeom prst="rect">
                <a:avLst/>
              </a:prstGeom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𝑝𝑎𝑥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𝑠𝑝𝑖𝑙𝑙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trlPr>
                            <a:rPr lang="sr-Latn-R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sr-Latn-R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  <m:sup>
                          <m:r>
                            <a:rPr lang="sr-Latn-R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ctrlP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</m:d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sr-Latn-R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9354" y="4816825"/>
                <a:ext cx="3024802" cy="599075"/>
              </a:xfrm>
              <a:prstGeom prst="rect">
                <a:avLst/>
              </a:prstGeom>
              <a:blipFill rotWithShape="0">
                <a:blip r:embed="rId4" cstate="print"/>
                <a:stretch>
                  <a:fillRect/>
                </a:stretch>
              </a:blip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ectangle 35"/>
          <p:cNvSpPr/>
          <p:nvPr/>
        </p:nvSpPr>
        <p:spPr>
          <a:xfrm>
            <a:off x="167949" y="5847080"/>
            <a:ext cx="80764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Expected spill costs </a:t>
            </a:r>
            <a:r>
              <a:rPr lang="sr-Latn-RS" dirty="0"/>
              <a:t>= </a:t>
            </a:r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expected number of </a:t>
            </a:r>
            <a:r>
              <a:rPr lang="sr-Latn-R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spill</a:t>
            </a:r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passengers </a:t>
            </a:r>
            <a:r>
              <a:rPr lang="sr-Latn-R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sr-Latn-RS" dirty="0"/>
              <a:t>x </a:t>
            </a:r>
            <a:r>
              <a:rPr lang="en-GB" dirty="0">
                <a:solidFill>
                  <a:srgbClr val="FF0000"/>
                </a:solidFill>
              </a:rPr>
              <a:t>distance </a:t>
            </a:r>
            <a:r>
              <a:rPr lang="sr-Latn-RS" dirty="0"/>
              <a:t>x </a:t>
            </a:r>
            <a:r>
              <a:rPr lang="sr-Latn-RS" dirty="0">
                <a:solidFill>
                  <a:schemeClr val="accent3">
                    <a:lumMod val="75000"/>
                  </a:schemeClr>
                </a:solidFill>
              </a:rPr>
              <a:t>RASM</a:t>
            </a:r>
          </a:p>
        </p:txBody>
      </p:sp>
    </p:spTree>
    <p:extLst>
      <p:ext uri="{BB962C8B-B14F-4D97-AF65-F5344CB8AC3E}">
        <p14:creationId xmlns:p14="http://schemas.microsoft.com/office/powerpoint/2010/main" val="236140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Spill</a:t>
            </a:r>
            <a:r>
              <a:rPr lang="sr-Latn-RS" dirty="0"/>
              <a:t> </a:t>
            </a:r>
            <a:r>
              <a:rPr lang="en-GB" dirty="0"/>
              <a:t>Costs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Expected number of spill passengers for </a:t>
            </a:r>
            <a:r>
              <a:rPr lang="sr-Latn-RS" dirty="0"/>
              <a:t>B737-800 = 6,91</a:t>
            </a:r>
          </a:p>
          <a:p>
            <a:endParaRPr lang="sr-Latn-RS" dirty="0"/>
          </a:p>
          <a:p>
            <a:r>
              <a:rPr lang="en-GB" dirty="0"/>
              <a:t>Expected number of spill passengers for </a:t>
            </a:r>
            <a:r>
              <a:rPr lang="sr-Latn-RS" dirty="0"/>
              <a:t>B757-200 = 0,60</a:t>
            </a:r>
          </a:p>
          <a:p>
            <a:endParaRPr lang="sr-Latn-R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1520" y="3594521"/>
            <a:ext cx="807645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400" dirty="0"/>
              <a:t>Expected spill costs for </a:t>
            </a:r>
            <a:r>
              <a:rPr lang="sr-Latn-RS" sz="2200" dirty="0"/>
              <a:t>B737-800 = </a:t>
            </a:r>
            <a:r>
              <a:rPr lang="sr-Latn-RS" sz="2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6,91 </a:t>
            </a:r>
            <a:r>
              <a:rPr lang="sr-Latn-RS" sz="2200" dirty="0"/>
              <a:t>x </a:t>
            </a:r>
            <a:r>
              <a:rPr lang="sr-Latn-RS" sz="2200" dirty="0">
                <a:solidFill>
                  <a:srgbClr val="FF0000"/>
                </a:solidFill>
              </a:rPr>
              <a:t>2475</a:t>
            </a:r>
            <a:r>
              <a:rPr lang="sr-Latn-RS" sz="2200" dirty="0"/>
              <a:t> x </a:t>
            </a:r>
            <a:r>
              <a:rPr lang="sr-Latn-RS" sz="2200" dirty="0">
                <a:solidFill>
                  <a:schemeClr val="accent3">
                    <a:lumMod val="75000"/>
                  </a:schemeClr>
                </a:solidFill>
              </a:rPr>
              <a:t>0,15</a:t>
            </a:r>
            <a:r>
              <a:rPr lang="sr-Latn-RS" sz="2200" dirty="0"/>
              <a:t> = $2565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4438273"/>
            <a:ext cx="8076459" cy="4308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/>
              <a:t>Expected spill costs for </a:t>
            </a:r>
            <a:r>
              <a:rPr lang="sr-Latn-RS" sz="2200" dirty="0"/>
              <a:t>B757-200 = </a:t>
            </a:r>
            <a:r>
              <a:rPr lang="sr-Latn-RS" sz="2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0,60 </a:t>
            </a:r>
            <a:r>
              <a:rPr lang="sr-Latn-RS" sz="2200" dirty="0"/>
              <a:t>x </a:t>
            </a:r>
            <a:r>
              <a:rPr lang="sr-Latn-RS" sz="2200" dirty="0">
                <a:solidFill>
                  <a:srgbClr val="FF0000"/>
                </a:solidFill>
              </a:rPr>
              <a:t>2475</a:t>
            </a:r>
            <a:r>
              <a:rPr lang="sr-Latn-RS" sz="2200" dirty="0"/>
              <a:t> x </a:t>
            </a:r>
            <a:r>
              <a:rPr lang="sr-Latn-RS" sz="2200" dirty="0">
                <a:solidFill>
                  <a:schemeClr val="accent3">
                    <a:lumMod val="75000"/>
                  </a:schemeClr>
                </a:solidFill>
              </a:rPr>
              <a:t>0,15</a:t>
            </a:r>
            <a:r>
              <a:rPr lang="sr-Latn-RS" sz="2200" dirty="0"/>
              <a:t> = $223</a:t>
            </a:r>
          </a:p>
        </p:txBody>
      </p:sp>
    </p:spTree>
    <p:extLst>
      <p:ext uri="{BB962C8B-B14F-4D97-AF65-F5344CB8AC3E}">
        <p14:creationId xmlns:p14="http://schemas.microsoft.com/office/powerpoint/2010/main" val="133255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80488" y="2713038"/>
            <a:ext cx="7444533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400" b="1" dirty="0"/>
              <a:t>Schedule design</a:t>
            </a: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12400" y="653013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1060F-8FEA-4B47-8EEE-5A6CDD216421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Retained Demand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Part of the demand that can be retained </a:t>
            </a:r>
            <a:r>
              <a:rPr lang="sr-Latn-RS" dirty="0"/>
              <a:t>= 15%</a:t>
            </a:r>
          </a:p>
          <a:p>
            <a:endParaRPr lang="sr-Latn-R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1520" y="2564904"/>
            <a:ext cx="8076459" cy="430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/>
              <a:t>Expected spill costs for </a:t>
            </a:r>
            <a:r>
              <a:rPr lang="sr-Latn-RS" sz="2200" dirty="0"/>
              <a:t>B737-800 = </a:t>
            </a:r>
            <a:r>
              <a:rPr lang="sr-Latn-RS" sz="2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$2565 </a:t>
            </a:r>
            <a:r>
              <a:rPr lang="sr-Latn-RS" sz="2200" dirty="0"/>
              <a:t>x </a:t>
            </a:r>
            <a:r>
              <a:rPr lang="sr-Latn-RS" sz="2200" dirty="0">
                <a:solidFill>
                  <a:srgbClr val="FF0000"/>
                </a:solidFill>
              </a:rPr>
              <a:t>0,85</a:t>
            </a:r>
            <a:r>
              <a:rPr lang="sr-Latn-RS" sz="2200" dirty="0"/>
              <a:t> = $2180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3408656"/>
            <a:ext cx="8076459" cy="4308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/>
              <a:t>Expected spill costs for </a:t>
            </a:r>
            <a:r>
              <a:rPr lang="sr-Latn-RS" sz="2200" dirty="0"/>
              <a:t>B757-200 = </a:t>
            </a:r>
            <a:r>
              <a:rPr lang="sr-Latn-RS" sz="2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$223 </a:t>
            </a:r>
            <a:r>
              <a:rPr lang="sr-Latn-RS" sz="2200" dirty="0"/>
              <a:t>x </a:t>
            </a:r>
            <a:r>
              <a:rPr lang="sr-Latn-RS" sz="2200" dirty="0">
                <a:solidFill>
                  <a:srgbClr val="FF0000"/>
                </a:solidFill>
              </a:rPr>
              <a:t>0,85</a:t>
            </a:r>
            <a:r>
              <a:rPr lang="sr-Latn-RS" sz="2200" dirty="0"/>
              <a:t> = $189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520" y="4818657"/>
            <a:ext cx="8076459" cy="43088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200" dirty="0"/>
              <a:t>Cost for </a:t>
            </a:r>
            <a:r>
              <a:rPr lang="sr-Latn-RS" sz="2200" dirty="0"/>
              <a:t>B737-800 = </a:t>
            </a:r>
            <a:r>
              <a:rPr lang="sr-Latn-RS" sz="2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$16 839 </a:t>
            </a:r>
            <a:r>
              <a:rPr lang="sr-Latn-RS" sz="2200" dirty="0"/>
              <a:t>+ </a:t>
            </a:r>
            <a:r>
              <a:rPr lang="sr-Latn-RS" sz="2200" dirty="0">
                <a:solidFill>
                  <a:srgbClr val="FF0000"/>
                </a:solidFill>
              </a:rPr>
              <a:t>$2180</a:t>
            </a:r>
            <a:r>
              <a:rPr lang="sr-Latn-RS" sz="2200" dirty="0"/>
              <a:t> = $19 020</a:t>
            </a:r>
          </a:p>
        </p:txBody>
      </p:sp>
      <p:sp>
        <p:nvSpPr>
          <p:cNvPr id="9" name="Rectangle 8"/>
          <p:cNvSpPr/>
          <p:nvPr/>
        </p:nvSpPr>
        <p:spPr>
          <a:xfrm>
            <a:off x="251520" y="5662409"/>
            <a:ext cx="8076459" cy="430887"/>
          </a:xfrm>
          <a:prstGeom prst="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200" dirty="0"/>
              <a:t>Cost for </a:t>
            </a:r>
            <a:r>
              <a:rPr lang="sr-Latn-RS" sz="2200" dirty="0"/>
              <a:t>B757-200 = </a:t>
            </a:r>
            <a:r>
              <a:rPr lang="sr-Latn-RS" sz="2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$21 780 </a:t>
            </a:r>
            <a:r>
              <a:rPr lang="sr-Latn-RS" sz="2200" dirty="0"/>
              <a:t>+ </a:t>
            </a:r>
            <a:r>
              <a:rPr lang="sr-Latn-RS" sz="2200" dirty="0">
                <a:solidFill>
                  <a:srgbClr val="FF0000"/>
                </a:solidFill>
              </a:rPr>
              <a:t>$189 </a:t>
            </a:r>
            <a:r>
              <a:rPr lang="sr-Latn-RS" sz="2200" dirty="0"/>
              <a:t>= $21 969</a:t>
            </a:r>
          </a:p>
        </p:txBody>
      </p:sp>
    </p:spTree>
    <p:extLst>
      <p:ext uri="{BB962C8B-B14F-4D97-AF65-F5344CB8AC3E}">
        <p14:creationId xmlns:p14="http://schemas.microsoft.com/office/powerpoint/2010/main" val="39870780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80488" y="2713038"/>
            <a:ext cx="7444533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400" b="1" dirty="0"/>
              <a:t>Aircraft routing</a:t>
            </a: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12400" y="653013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1060F-8FEA-4B47-8EEE-5A6CDD216421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50897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Aircraft Routing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9725"/>
            <a:ext cx="8010525" cy="4791075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Aircraft routing (aircraft rotation) is the process of assigning each individual aircraft (referred to as tail number) within each fleet to flight legs.</a:t>
            </a:r>
            <a:endParaRPr lang="sr-Latn-RS" dirty="0"/>
          </a:p>
          <a:p>
            <a:pPr lvl="1">
              <a:spcBef>
                <a:spcPts val="1800"/>
              </a:spcBef>
            </a:pPr>
            <a:r>
              <a:rPr lang="en-GB" dirty="0">
                <a:solidFill>
                  <a:srgbClr val="FF0000"/>
                </a:solidFill>
              </a:rPr>
              <a:t>Input</a:t>
            </a:r>
            <a:r>
              <a:rPr lang="sr-Latn-RS" dirty="0"/>
              <a:t>: </a:t>
            </a:r>
            <a:r>
              <a:rPr lang="en-US" dirty="0"/>
              <a:t>determine rotations by aircraft types from the previous phase</a:t>
            </a:r>
            <a:endParaRPr lang="sr-Latn-RS" dirty="0"/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FF0000"/>
                </a:solidFill>
              </a:rPr>
              <a:t>Airline goal</a:t>
            </a:r>
            <a:r>
              <a:rPr lang="sr-Latn-RS" dirty="0">
                <a:solidFill>
                  <a:srgbClr val="FF0000"/>
                </a:solidFill>
              </a:rPr>
              <a:t>:</a:t>
            </a:r>
            <a:r>
              <a:rPr lang="sr-Latn-RS" dirty="0"/>
              <a:t> minimum cost.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Defining feasible routes for a specific aircraft type considering the requirements of maintenance action</a:t>
            </a:r>
            <a:r>
              <a:rPr lang="sr-Latn-RS" dirty="0"/>
              <a:t>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dirty="0"/>
              <a:t>Main goals of aircraft routing</a:t>
            </a:r>
            <a:r>
              <a:rPr lang="sr-Latn-RS" dirty="0"/>
              <a:t>: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Each flight must have an aircraft assigned </a:t>
            </a:r>
            <a:r>
              <a:rPr lang="sr-Latn-RS" sz="1600" dirty="0">
                <a:solidFill>
                  <a:srgbClr val="FF0000"/>
                </a:solidFill>
              </a:rPr>
              <a:t>(</a:t>
            </a:r>
            <a:r>
              <a:rPr lang="en-US" sz="1600" dirty="0">
                <a:solidFill>
                  <a:srgbClr val="FF0000"/>
                </a:solidFill>
              </a:rPr>
              <a:t>tail number</a:t>
            </a:r>
            <a:r>
              <a:rPr lang="sr-Latn-RS" sz="1600" dirty="0">
                <a:solidFill>
                  <a:srgbClr val="FF0000"/>
                </a:solidFill>
              </a:rPr>
              <a:t>)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Follow the maintenance service schedule</a:t>
            </a:r>
          </a:p>
          <a:p>
            <a:pPr marL="285750" lv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Constraint: aircraft must end their day at a defined time, at a specific airport where maintenance actions will be performed.</a:t>
            </a:r>
          </a:p>
        </p:txBody>
      </p:sp>
    </p:spTree>
    <p:extLst>
      <p:ext uri="{BB962C8B-B14F-4D97-AF65-F5344CB8AC3E}">
        <p14:creationId xmlns:p14="http://schemas.microsoft.com/office/powerpoint/2010/main" val="41739650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Aircraft Routing Daily Problem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96250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1200"/>
              </a:spcBef>
            </a:pPr>
            <a:endParaRPr lang="sr-Latn-CS" altLang="en-US" sz="2000" dirty="0"/>
          </a:p>
          <a:p>
            <a:pPr marL="342900" indent="-34290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en-US" sz="2000" dirty="0"/>
              <a:t>The dispatcher encounters issues when allocating available aircraft to certain routes on a daily basis</a:t>
            </a:r>
            <a:endParaRPr lang="sr-Latn-CS" altLang="en-US" sz="2000" dirty="0"/>
          </a:p>
          <a:p>
            <a:pPr marL="342900" indent="-34290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en-US" sz="2000" dirty="0"/>
              <a:t>A large number of options aircraft can generated for each routing</a:t>
            </a:r>
            <a:endParaRPr lang="sr-Latn-CS" altLang="en-US" sz="2000" dirty="0"/>
          </a:p>
          <a:p>
            <a:pPr marL="342900" indent="-342900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C00000"/>
                </a:solidFill>
              </a:rPr>
              <a:t>Input: Number of remaining hours that the aircraft may spend in operation before going to the mandatory technical inspection at the base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rgbClr val="C00000"/>
                </a:solidFill>
              </a:rPr>
              <a:t>Airline goal</a:t>
            </a:r>
            <a:r>
              <a:rPr lang="sr-Latn-CS" altLang="en-US" sz="2000" dirty="0">
                <a:solidFill>
                  <a:srgbClr val="C00000"/>
                </a:solidFill>
              </a:rPr>
              <a:t>: </a:t>
            </a:r>
            <a:r>
              <a:rPr lang="en-US" altLang="en-US" sz="2000" dirty="0"/>
              <a:t>Maximum possible operation of individual aircraft before a return to base</a:t>
            </a:r>
            <a:endParaRPr lang="en-GB" sz="2000" dirty="0"/>
          </a:p>
        </p:txBody>
      </p:sp>
      <p:pic>
        <p:nvPicPr>
          <p:cNvPr id="6" name="Picture 5" descr="Untitled-1 copy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912" y="4999070"/>
            <a:ext cx="2182813" cy="148113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45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Solving the Problem of Aircraft Routing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Input</a:t>
            </a:r>
            <a:r>
              <a:rPr lang="sr-Latn-CS" sz="2000" dirty="0"/>
              <a:t> </a:t>
            </a:r>
          </a:p>
          <a:p>
            <a:pPr lvl="1">
              <a:spcBef>
                <a:spcPts val="1200"/>
              </a:spcBef>
            </a:pPr>
            <a:r>
              <a:rPr lang="en-US" sz="2000" u="sng" dirty="0"/>
              <a:t>Remaining number of hours </a:t>
            </a:r>
            <a:r>
              <a:rPr lang="en-US" sz="2000" dirty="0"/>
              <a:t>of individual aircraft from the fleet during which the aircraft can be in operation before leaving for the technical base</a:t>
            </a:r>
          </a:p>
          <a:p>
            <a:pPr lvl="1">
              <a:spcBef>
                <a:spcPts val="1200"/>
              </a:spcBef>
            </a:pPr>
            <a:r>
              <a:rPr lang="en-US" sz="2000" u="sng" dirty="0"/>
              <a:t>Average daily flight hours per aircraft, maximum time between two consecutive maintenance service</a:t>
            </a:r>
            <a:endParaRPr lang="sr-Latn-CS" sz="2000" u="sng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Output</a:t>
            </a:r>
            <a:endParaRPr lang="sr-Latn-CS" sz="2000" dirty="0"/>
          </a:p>
          <a:p>
            <a:pPr lvl="1">
              <a:spcBef>
                <a:spcPts val="1200"/>
              </a:spcBef>
            </a:pPr>
            <a:r>
              <a:rPr lang="en-US" sz="2000" dirty="0"/>
              <a:t>The latest date by which the aircraft can remain in service</a:t>
            </a:r>
            <a:endParaRPr lang="sr-Latn-CS" sz="20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Goal</a:t>
            </a:r>
            <a:endParaRPr lang="sr-Latn-CS" sz="2000" dirty="0"/>
          </a:p>
          <a:p>
            <a:pPr lvl="1">
              <a:spcBef>
                <a:spcPts val="1200"/>
              </a:spcBef>
            </a:pPr>
            <a:r>
              <a:rPr lang="en-US" sz="2000" dirty="0">
                <a:solidFill>
                  <a:srgbClr val="C00000"/>
                </a:solidFill>
              </a:rPr>
              <a:t>Minimize the total number of unused hours that all aircraft in the fleet could spend in operation before returning to base</a:t>
            </a:r>
            <a:endParaRPr lang="sr-Latn-CS" sz="2000" dirty="0">
              <a:solidFill>
                <a:srgbClr val="C00000"/>
              </a:solidFill>
            </a:endParaRPr>
          </a:p>
          <a:p>
            <a:pPr>
              <a:spcBef>
                <a:spcPts val="1200"/>
              </a:spcBef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511896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/>
              <a:t>Dichromatic graph</a:t>
            </a:r>
            <a:endParaRPr lang="en-GB" dirty="0"/>
          </a:p>
        </p:txBody>
      </p:sp>
      <p:grpSp>
        <p:nvGrpSpPr>
          <p:cNvPr id="3" name="Group 96"/>
          <p:cNvGrpSpPr/>
          <p:nvPr/>
        </p:nvGrpSpPr>
        <p:grpSpPr>
          <a:xfrm>
            <a:off x="755576" y="1592124"/>
            <a:ext cx="3170912" cy="4964283"/>
            <a:chOff x="323528" y="1484784"/>
            <a:chExt cx="3170912" cy="5265876"/>
          </a:xfrm>
        </p:grpSpPr>
        <p:sp>
          <p:nvSpPr>
            <p:cNvPr id="98" name="Oval 97"/>
            <p:cNvSpPr/>
            <p:nvPr/>
          </p:nvSpPr>
          <p:spPr>
            <a:xfrm>
              <a:off x="863608" y="216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Oval 98"/>
            <p:cNvSpPr/>
            <p:nvPr/>
          </p:nvSpPr>
          <p:spPr>
            <a:xfrm>
              <a:off x="863608" y="288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Oval 99"/>
            <p:cNvSpPr/>
            <p:nvPr/>
          </p:nvSpPr>
          <p:spPr>
            <a:xfrm>
              <a:off x="863608" y="360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Oval 100"/>
            <p:cNvSpPr/>
            <p:nvPr/>
          </p:nvSpPr>
          <p:spPr>
            <a:xfrm>
              <a:off x="863608" y="432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2" name="Oval 101"/>
            <p:cNvSpPr/>
            <p:nvPr/>
          </p:nvSpPr>
          <p:spPr>
            <a:xfrm>
              <a:off x="863608" y="504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Oval 102"/>
            <p:cNvSpPr/>
            <p:nvPr/>
          </p:nvSpPr>
          <p:spPr>
            <a:xfrm>
              <a:off x="863608" y="576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Oval 103"/>
            <p:cNvSpPr/>
            <p:nvPr/>
          </p:nvSpPr>
          <p:spPr>
            <a:xfrm>
              <a:off x="863608" y="648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Oval 104"/>
            <p:cNvSpPr/>
            <p:nvPr/>
          </p:nvSpPr>
          <p:spPr>
            <a:xfrm>
              <a:off x="2915816" y="216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Oval 105"/>
            <p:cNvSpPr/>
            <p:nvPr/>
          </p:nvSpPr>
          <p:spPr>
            <a:xfrm>
              <a:off x="2915816" y="288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7" name="Oval 106"/>
            <p:cNvSpPr/>
            <p:nvPr/>
          </p:nvSpPr>
          <p:spPr>
            <a:xfrm>
              <a:off x="2915816" y="360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Oval 107"/>
            <p:cNvSpPr/>
            <p:nvPr/>
          </p:nvSpPr>
          <p:spPr>
            <a:xfrm>
              <a:off x="2915816" y="432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Oval 108"/>
            <p:cNvSpPr/>
            <p:nvPr/>
          </p:nvSpPr>
          <p:spPr>
            <a:xfrm>
              <a:off x="2915816" y="504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Oval 109"/>
            <p:cNvSpPr/>
            <p:nvPr/>
          </p:nvSpPr>
          <p:spPr>
            <a:xfrm>
              <a:off x="2915816" y="576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1" name="Oval 110"/>
            <p:cNvSpPr/>
            <p:nvPr/>
          </p:nvSpPr>
          <p:spPr>
            <a:xfrm>
              <a:off x="2915816" y="6489360"/>
              <a:ext cx="180000" cy="180000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12" name="Straight Connector 111"/>
            <p:cNvCxnSpPr>
              <a:stCxn id="98" idx="6"/>
              <a:endCxn id="105" idx="2"/>
            </p:cNvCxnSpPr>
            <p:nvPr/>
          </p:nvCxnSpPr>
          <p:spPr>
            <a:xfrm>
              <a:off x="1043608" y="2259360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>
              <a:stCxn id="98" idx="5"/>
              <a:endCxn id="107" idx="1"/>
            </p:cNvCxnSpPr>
            <p:nvPr/>
          </p:nvCxnSpPr>
          <p:spPr>
            <a:xfrm>
              <a:off x="1017248" y="2323000"/>
              <a:ext cx="1924928" cy="131272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>
              <a:stCxn id="98" idx="5"/>
              <a:endCxn id="109" idx="1"/>
            </p:cNvCxnSpPr>
            <p:nvPr/>
          </p:nvCxnSpPr>
          <p:spPr>
            <a:xfrm>
              <a:off x="1017248" y="2323000"/>
              <a:ext cx="1924928" cy="275272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>
              <a:stCxn id="99" idx="6"/>
              <a:endCxn id="106" idx="2"/>
            </p:cNvCxnSpPr>
            <p:nvPr/>
          </p:nvCxnSpPr>
          <p:spPr>
            <a:xfrm>
              <a:off x="1043608" y="2979360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99" idx="5"/>
              <a:endCxn id="108" idx="1"/>
            </p:cNvCxnSpPr>
            <p:nvPr/>
          </p:nvCxnSpPr>
          <p:spPr>
            <a:xfrm>
              <a:off x="1017248" y="3043000"/>
              <a:ext cx="1924928" cy="131272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>
              <a:stCxn id="99" idx="5"/>
              <a:endCxn id="111" idx="1"/>
            </p:cNvCxnSpPr>
            <p:nvPr/>
          </p:nvCxnSpPr>
          <p:spPr>
            <a:xfrm>
              <a:off x="1017248" y="3043000"/>
              <a:ext cx="1924928" cy="347272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>
              <a:stCxn id="100" idx="6"/>
              <a:endCxn id="106" idx="3"/>
            </p:cNvCxnSpPr>
            <p:nvPr/>
          </p:nvCxnSpPr>
          <p:spPr>
            <a:xfrm flipV="1">
              <a:off x="1043608" y="3043000"/>
              <a:ext cx="1898568" cy="65636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>
              <a:stCxn id="101" idx="6"/>
              <a:endCxn id="108" idx="2"/>
            </p:cNvCxnSpPr>
            <p:nvPr/>
          </p:nvCxnSpPr>
          <p:spPr>
            <a:xfrm>
              <a:off x="1043608" y="4419360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>
              <a:stCxn id="102" idx="7"/>
              <a:endCxn id="106" idx="3"/>
            </p:cNvCxnSpPr>
            <p:nvPr/>
          </p:nvCxnSpPr>
          <p:spPr>
            <a:xfrm flipV="1">
              <a:off x="1017248" y="3043000"/>
              <a:ext cx="1924928" cy="203272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>
              <a:stCxn id="102" idx="7"/>
              <a:endCxn id="107" idx="2"/>
            </p:cNvCxnSpPr>
            <p:nvPr/>
          </p:nvCxnSpPr>
          <p:spPr>
            <a:xfrm flipV="1">
              <a:off x="1017248" y="3699360"/>
              <a:ext cx="1898568" cy="137636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>
              <a:stCxn id="102" idx="6"/>
              <a:endCxn id="110" idx="2"/>
            </p:cNvCxnSpPr>
            <p:nvPr/>
          </p:nvCxnSpPr>
          <p:spPr>
            <a:xfrm>
              <a:off x="1043608" y="5139360"/>
              <a:ext cx="1872208" cy="7200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>
              <a:stCxn id="103" idx="6"/>
              <a:endCxn id="111" idx="1"/>
            </p:cNvCxnSpPr>
            <p:nvPr/>
          </p:nvCxnSpPr>
          <p:spPr>
            <a:xfrm>
              <a:off x="1043608" y="5859360"/>
              <a:ext cx="1898568" cy="65636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>
              <a:stCxn id="103" idx="7"/>
              <a:endCxn id="109" idx="2"/>
            </p:cNvCxnSpPr>
            <p:nvPr/>
          </p:nvCxnSpPr>
          <p:spPr>
            <a:xfrm flipV="1">
              <a:off x="1017248" y="5139360"/>
              <a:ext cx="1898568" cy="65636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stCxn id="103" idx="7"/>
              <a:endCxn id="108" idx="3"/>
            </p:cNvCxnSpPr>
            <p:nvPr/>
          </p:nvCxnSpPr>
          <p:spPr>
            <a:xfrm flipV="1">
              <a:off x="1017248" y="4483000"/>
              <a:ext cx="1924928" cy="131272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>
              <a:stCxn id="104" idx="0"/>
              <a:endCxn id="105" idx="3"/>
            </p:cNvCxnSpPr>
            <p:nvPr/>
          </p:nvCxnSpPr>
          <p:spPr>
            <a:xfrm flipV="1">
              <a:off x="953608" y="2323000"/>
              <a:ext cx="1988568" cy="416636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>
              <a:stCxn id="104" idx="7"/>
              <a:endCxn id="108" idx="3"/>
            </p:cNvCxnSpPr>
            <p:nvPr/>
          </p:nvCxnSpPr>
          <p:spPr>
            <a:xfrm flipV="1">
              <a:off x="1017248" y="4483000"/>
              <a:ext cx="1924928" cy="203272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>
              <a:stCxn id="104" idx="6"/>
              <a:endCxn id="110" idx="3"/>
            </p:cNvCxnSpPr>
            <p:nvPr/>
          </p:nvCxnSpPr>
          <p:spPr>
            <a:xfrm flipV="1">
              <a:off x="1043608" y="5923000"/>
              <a:ext cx="1898568" cy="65636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TextBox 128"/>
            <p:cNvSpPr txBox="1"/>
            <p:nvPr/>
          </p:nvSpPr>
          <p:spPr>
            <a:xfrm>
              <a:off x="323528" y="1502676"/>
              <a:ext cx="1754455" cy="391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Available aircraft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2589750" y="1484784"/>
              <a:ext cx="828240" cy="391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dirty="0"/>
                <a:t>Routes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2862048" y="1763524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T</a:t>
              </a:r>
              <a:endParaRPr lang="en-GB" dirty="0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755576" y="1772816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S</a:t>
              </a:r>
              <a:endParaRPr lang="en-GB" dirty="0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3101355" y="2051556"/>
              <a:ext cx="3401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t</a:t>
              </a:r>
              <a:r>
                <a:rPr lang="sr-Latn-CS" baseline="-25000" dirty="0"/>
                <a:t>1</a:t>
              </a:r>
              <a:endParaRPr lang="en-GB" baseline="-25000" dirty="0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3131840" y="2780928"/>
              <a:ext cx="3401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t</a:t>
              </a:r>
              <a:r>
                <a:rPr lang="sr-Latn-CS" baseline="-25000" dirty="0"/>
                <a:t>2</a:t>
              </a:r>
              <a:endParaRPr lang="en-GB" baseline="-25000" dirty="0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3131840" y="3501008"/>
              <a:ext cx="3401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t</a:t>
              </a:r>
              <a:r>
                <a:rPr lang="sr-Latn-CS" baseline="-25000" dirty="0"/>
                <a:t>3</a:t>
              </a:r>
              <a:endParaRPr lang="en-GB" baseline="-25000" dirty="0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3187944" y="4005064"/>
              <a:ext cx="22794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sz="2000" b="1" baseline="-25000" dirty="0">
                  <a:sym typeface="Symbol"/>
                </a:rPr>
                <a:t></a:t>
              </a:r>
            </a:p>
            <a:p>
              <a:pPr algn="ctr"/>
              <a:r>
                <a:rPr lang="en-GB" sz="2000" b="1" baseline="-25000" dirty="0">
                  <a:sym typeface="Symbol"/>
                </a:rPr>
                <a:t></a:t>
              </a:r>
              <a:endParaRPr lang="sr-Latn-CS" sz="2000" b="1" baseline="-25000" dirty="0">
                <a:sym typeface="Symbol"/>
              </a:endParaRPr>
            </a:p>
            <a:p>
              <a:pPr algn="ctr"/>
              <a:r>
                <a:rPr lang="en-GB" sz="2000" b="1" baseline="-25000" dirty="0">
                  <a:sym typeface="Symbol"/>
                </a:rPr>
                <a:t></a:t>
              </a:r>
              <a:endParaRPr lang="en-GB" sz="2000" b="1" baseline="-25000" dirty="0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3153480" y="4931876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t</a:t>
              </a:r>
              <a:r>
                <a:rPr lang="sr-Latn-CS" baseline="-25000" dirty="0"/>
                <a:t>i</a:t>
              </a:r>
              <a:endParaRPr lang="en-GB" baseline="-25000" dirty="0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109398" y="6372036"/>
              <a:ext cx="3850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t</a:t>
              </a:r>
              <a:r>
                <a:rPr lang="sr-Latn-CS" baseline="-25000" dirty="0"/>
                <a:t>m</a:t>
              </a:r>
              <a:endParaRPr lang="en-GB" baseline="-25000" dirty="0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3191925" y="5445224"/>
              <a:ext cx="22794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sz="2000" b="1" baseline="-25000" dirty="0">
                  <a:sym typeface="Symbol"/>
                </a:rPr>
                <a:t></a:t>
              </a:r>
            </a:p>
            <a:p>
              <a:pPr algn="ctr"/>
              <a:r>
                <a:rPr lang="en-GB" sz="2000" b="1" baseline="-25000" dirty="0">
                  <a:sym typeface="Symbol"/>
                </a:rPr>
                <a:t></a:t>
              </a:r>
              <a:endParaRPr lang="sr-Latn-CS" sz="2000" b="1" baseline="-25000" dirty="0">
                <a:sym typeface="Symbol"/>
              </a:endParaRPr>
            </a:p>
            <a:p>
              <a:pPr algn="ctr"/>
              <a:r>
                <a:rPr lang="en-GB" sz="2000" b="1" baseline="-25000" dirty="0">
                  <a:sym typeface="Symbol"/>
                </a:rPr>
                <a:t></a:t>
              </a:r>
              <a:endParaRPr lang="en-GB" sz="2000" b="1" baseline="-25000" dirty="0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39552" y="4005064"/>
              <a:ext cx="22794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sz="2000" b="1" baseline="-25000" dirty="0">
                  <a:sym typeface="Symbol"/>
                </a:rPr>
                <a:t></a:t>
              </a:r>
            </a:p>
            <a:p>
              <a:pPr algn="ctr"/>
              <a:r>
                <a:rPr lang="en-GB" sz="2000" b="1" baseline="-25000" dirty="0">
                  <a:sym typeface="Symbol"/>
                </a:rPr>
                <a:t></a:t>
              </a:r>
              <a:endParaRPr lang="sr-Latn-CS" sz="2000" b="1" baseline="-25000" dirty="0">
                <a:sym typeface="Symbol"/>
              </a:endParaRPr>
            </a:p>
            <a:p>
              <a:pPr algn="ctr"/>
              <a:r>
                <a:rPr lang="en-GB" sz="2000" b="1" baseline="-25000" dirty="0">
                  <a:sym typeface="Symbol"/>
                </a:rPr>
                <a:t></a:t>
              </a:r>
              <a:endParaRPr lang="en-GB" sz="2000" b="1" baseline="-25000" dirty="0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99637" y="5457418"/>
              <a:ext cx="22794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sz="2000" b="1" baseline="-25000" dirty="0">
                  <a:sym typeface="Symbol"/>
                </a:rPr>
                <a:t></a:t>
              </a:r>
            </a:p>
            <a:p>
              <a:pPr algn="ctr"/>
              <a:r>
                <a:rPr lang="en-GB" sz="2000" b="1" baseline="-25000" dirty="0">
                  <a:sym typeface="Symbol"/>
                </a:rPr>
                <a:t></a:t>
              </a:r>
              <a:endParaRPr lang="sr-Latn-CS" sz="2000" b="1" baseline="-25000" dirty="0">
                <a:sym typeface="Symbol"/>
              </a:endParaRPr>
            </a:p>
            <a:p>
              <a:pPr algn="ctr"/>
              <a:r>
                <a:rPr lang="en-GB" sz="2000" b="1" baseline="-25000" dirty="0">
                  <a:sym typeface="Symbol"/>
                </a:rPr>
                <a:t></a:t>
              </a:r>
              <a:endParaRPr lang="en-GB" sz="2000" b="1" baseline="-25000" dirty="0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533140" y="2060848"/>
              <a:ext cx="352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s</a:t>
              </a:r>
              <a:r>
                <a:rPr lang="sr-Latn-CS" baseline="-25000" dirty="0"/>
                <a:t>1</a:t>
              </a:r>
              <a:endParaRPr lang="en-GB" baseline="-25000" dirty="0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533140" y="2780928"/>
              <a:ext cx="352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s</a:t>
              </a:r>
              <a:r>
                <a:rPr lang="sr-Latn-CS" baseline="-25000" dirty="0"/>
                <a:t>2</a:t>
              </a:r>
              <a:endParaRPr lang="en-GB" baseline="-25000" dirty="0"/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553023" y="3501008"/>
              <a:ext cx="352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s</a:t>
              </a:r>
              <a:r>
                <a:rPr lang="sr-Latn-CS" baseline="-25000" dirty="0"/>
                <a:t>3</a:t>
              </a:r>
              <a:endParaRPr lang="en-GB" baseline="-25000" dirty="0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533140" y="4941168"/>
              <a:ext cx="3097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s</a:t>
              </a:r>
              <a:r>
                <a:rPr lang="sr-Latn-CS" baseline="-25000" dirty="0"/>
                <a:t>i</a:t>
              </a:r>
              <a:endParaRPr lang="en-GB" baseline="-25000" dirty="0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508138" y="6381328"/>
              <a:ext cx="3978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sr-Latn-CS" dirty="0"/>
                <a:t>s</a:t>
              </a:r>
              <a:r>
                <a:rPr lang="sr-Latn-CS" baseline="-25000" dirty="0"/>
                <a:t>m</a:t>
              </a:r>
              <a:endParaRPr lang="en-GB" baseline="-25000" dirty="0"/>
            </a:p>
          </p:txBody>
        </p:sp>
      </p:grpSp>
      <p:cxnSp>
        <p:nvCxnSpPr>
          <p:cNvPr id="56" name="Straight Arrow Connector 55"/>
          <p:cNvCxnSpPr/>
          <p:nvPr/>
        </p:nvCxnSpPr>
        <p:spPr>
          <a:xfrm>
            <a:off x="4427984" y="4653136"/>
            <a:ext cx="367240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4716016" y="4581128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7236296" y="4581128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4355976" y="3645024"/>
            <a:ext cx="10456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Going to base</a:t>
            </a:r>
          </a:p>
        </p:txBody>
      </p:sp>
      <p:cxnSp>
        <p:nvCxnSpPr>
          <p:cNvPr id="62" name="Straight Arrow Connector 61"/>
          <p:cNvCxnSpPr>
            <a:stCxn id="60" idx="2"/>
          </p:cNvCxnSpPr>
          <p:nvPr/>
        </p:nvCxnSpPr>
        <p:spPr>
          <a:xfrm flipH="1">
            <a:off x="4788028" y="3922023"/>
            <a:ext cx="90752" cy="587097"/>
          </a:xfrm>
          <a:prstGeom prst="straightConnector1">
            <a:avLst/>
          </a:prstGeom>
          <a:ln w="9525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876256" y="3645024"/>
            <a:ext cx="10456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Going to base</a:t>
            </a:r>
          </a:p>
        </p:txBody>
      </p:sp>
      <p:cxnSp>
        <p:nvCxnSpPr>
          <p:cNvPr id="66" name="Straight Arrow Connector 65"/>
          <p:cNvCxnSpPr>
            <a:stCxn id="65" idx="2"/>
          </p:cNvCxnSpPr>
          <p:nvPr/>
        </p:nvCxnSpPr>
        <p:spPr>
          <a:xfrm flipH="1">
            <a:off x="7308306" y="3922023"/>
            <a:ext cx="90754" cy="587097"/>
          </a:xfrm>
          <a:prstGeom prst="straightConnector1">
            <a:avLst/>
          </a:prstGeom>
          <a:ln w="9525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/>
          <p:cNvSpPr/>
          <p:nvPr/>
        </p:nvSpPr>
        <p:spPr>
          <a:xfrm>
            <a:off x="6660232" y="4581128"/>
            <a:ext cx="91440" cy="9144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Left Brace 68"/>
          <p:cNvSpPr/>
          <p:nvPr/>
        </p:nvSpPr>
        <p:spPr>
          <a:xfrm rot="5400000">
            <a:off x="5652120" y="3573016"/>
            <a:ext cx="216024" cy="1800200"/>
          </a:xfrm>
          <a:prstGeom prst="leftBrace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5254776" y="4077072"/>
            <a:ext cx="11194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Route duration</a:t>
            </a:r>
          </a:p>
        </p:txBody>
      </p:sp>
      <p:cxnSp>
        <p:nvCxnSpPr>
          <p:cNvPr id="72" name="Straight Connector 71"/>
          <p:cNvCxnSpPr>
            <a:stCxn id="67" idx="6"/>
            <a:endCxn id="59" idx="2"/>
          </p:cNvCxnSpPr>
          <p:nvPr/>
        </p:nvCxnSpPr>
        <p:spPr>
          <a:xfrm>
            <a:off x="6751672" y="4626848"/>
            <a:ext cx="4846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401843" y="4725144"/>
            <a:ext cx="10724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Unused hours</a:t>
            </a:r>
          </a:p>
        </p:txBody>
      </p:sp>
      <p:sp>
        <p:nvSpPr>
          <p:cNvPr id="6" name="Rectangle 5"/>
          <p:cNvSpPr/>
          <p:nvPr/>
        </p:nvSpPr>
        <p:spPr>
          <a:xfrm>
            <a:off x="4966008" y="1260155"/>
            <a:ext cx="3280065" cy="1631216"/>
          </a:xfrm>
          <a:prstGeom prst="rect">
            <a:avLst/>
          </a:prstGeom>
          <a:solidFill>
            <a:srgbClr val="C00000">
              <a:alpha val="31000"/>
            </a:srgb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GB" sz="1600" dirty="0"/>
              <a:t>Four sets of aircraft:</a:t>
            </a:r>
            <a:endParaRPr lang="sr-Latn-CS" sz="1600" dirty="0"/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Great than one day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Just over a day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One day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Several hours</a:t>
            </a:r>
            <a:endParaRPr lang="sr-Latn-CS" sz="1600" dirty="0"/>
          </a:p>
        </p:txBody>
      </p:sp>
    </p:spTree>
    <p:extLst>
      <p:ext uri="{BB962C8B-B14F-4D97-AF65-F5344CB8AC3E}">
        <p14:creationId xmlns:p14="http://schemas.microsoft.com/office/powerpoint/2010/main" val="7523874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80488" y="2713038"/>
            <a:ext cx="7444533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400" b="1" dirty="0"/>
              <a:t>Crew scheduling</a:t>
            </a: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512400" y="653013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1060F-8FEA-4B47-8EEE-5A6CDD216421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92348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Crew Scheduling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Crew scheduling involves the process of identifying sequences of flight legs and assigning both the cockpit and cabin crews to these sequences.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Crew utilization importance </a:t>
            </a:r>
            <a:r>
              <a:rPr lang="sr-Latn-CS" sz="2000" dirty="0"/>
              <a:t>	</a:t>
            </a:r>
            <a:r>
              <a:rPr lang="sr-Latn-CS" sz="2000" dirty="0">
                <a:sym typeface="Symbol"/>
              </a:rPr>
              <a:t></a:t>
            </a:r>
            <a:r>
              <a:rPr lang="sr-Latn-CS" sz="2000" dirty="0"/>
              <a:t>	</a:t>
            </a:r>
            <a:r>
              <a:rPr lang="en-US" sz="2000" dirty="0"/>
              <a:t>total crew cost, including salaries, benefits, and expenses, presenting the second largest cost element, after the cost of fuel, for airlines.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Crew utilization depends on flight schedule design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Crew scheduling process:</a:t>
            </a:r>
          </a:p>
          <a:p>
            <a:pPr lvl="1"/>
            <a:r>
              <a:rPr lang="sr-Latn-CS" dirty="0"/>
              <a:t>Crew pairing  </a:t>
            </a:r>
          </a:p>
          <a:p>
            <a:pPr lvl="1"/>
            <a:r>
              <a:rPr lang="sr-Latn-CS" dirty="0"/>
              <a:t>Crew rostering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sr-Latn-CS" sz="2000" dirty="0"/>
          </a:p>
          <a:p>
            <a:endParaRPr lang="sr-Latn-CS" sz="2000" dirty="0"/>
          </a:p>
          <a:p>
            <a:endParaRPr lang="en-GB" sz="2000" dirty="0"/>
          </a:p>
        </p:txBody>
      </p:sp>
      <p:pic>
        <p:nvPicPr>
          <p:cNvPr id="6" name="Picture 12" descr="https://lh4.ggpht.com/viHojC16dC433ppeV-Lys07aaJWn2QnmseiWX0sFwGhS9VDtrySE9VxCFXHEd0D75Uaw=w300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512256" y="3863181"/>
            <a:ext cx="2564358" cy="25643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69055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Crew Pairing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6030"/>
            <a:ext cx="7594600" cy="4290021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Crew pairing is a sequence of flight legs, within the same fleet, that starts and ends at the same crew base.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Problem definition: </a:t>
            </a:r>
            <a:r>
              <a:rPr lang="en-US" dirty="0"/>
              <a:t>assign a crew to all planned tasks (flights, simulator, office work).</a:t>
            </a:r>
            <a:endParaRPr lang="sr-Latn-C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Objective function:</a:t>
            </a:r>
            <a:endParaRPr lang="sr-Latn-CS" i="1" dirty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n-US" dirty="0"/>
              <a:t>Minimizing total crew costs, maximizing crew utilization, minimizing the number of reserve crews, etc.</a:t>
            </a:r>
            <a:endParaRPr lang="sr-Latn-C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Crew pairing must satisfy many constraints such as union, government, and contractual regulations.</a:t>
            </a:r>
            <a:endParaRPr lang="sr-Latn-C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Constraints:</a:t>
            </a:r>
            <a:endParaRPr lang="sr-Latn-CS" i="1" dirty="0">
              <a:solidFill>
                <a:schemeClr val="tx2">
                  <a:lumMod val="75000"/>
                </a:schemeClr>
              </a:solidFill>
            </a:endParaRPr>
          </a:p>
          <a:p>
            <a:pPr lvl="1">
              <a:spcAft>
                <a:spcPts val="600"/>
              </a:spcAft>
            </a:pPr>
            <a:r>
              <a:rPr lang="en-US" dirty="0"/>
              <a:t>Allowed working hours, prescribed breaks between flights, daily number of take-offs and landings, reliability, etc.</a:t>
            </a:r>
            <a:endParaRPr lang="sr-Latn-CS" dirty="0"/>
          </a:p>
        </p:txBody>
      </p:sp>
      <p:pic>
        <p:nvPicPr>
          <p:cNvPr id="6" name="Picture 20" descr="http://www.av8a.com/images/map.gi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90253" y="382588"/>
            <a:ext cx="3824872" cy="172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79405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Crew </a:t>
            </a:r>
            <a:r>
              <a:rPr lang="sr-Latn-CS" dirty="0"/>
              <a:t>Pairing</a:t>
            </a:r>
            <a:r>
              <a:rPr lang="en-GB" dirty="0"/>
              <a:t>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Latn-BA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Crew </a:t>
            </a:r>
            <a:r>
              <a:rPr lang="sr-Latn-CS" sz="2000" dirty="0"/>
              <a:t>pairing </a:t>
            </a:r>
            <a:r>
              <a:rPr lang="en-US" sz="2000" dirty="0"/>
              <a:t>determination for a given flight schedule</a:t>
            </a:r>
            <a:r>
              <a:rPr lang="sr-Latn-BA" sz="2000" dirty="0"/>
              <a:t>:</a:t>
            </a:r>
          </a:p>
          <a:p>
            <a:pPr lvl="1"/>
            <a:r>
              <a:rPr lang="en-US" sz="2000" dirty="0"/>
              <a:t>All flights must have an assigned crew</a:t>
            </a:r>
          </a:p>
          <a:p>
            <a:pPr lvl="1"/>
            <a:r>
              <a:rPr lang="en-US" sz="2000" dirty="0"/>
              <a:t>Minimizes the total crew cost</a:t>
            </a:r>
            <a:endParaRPr lang="sr-Latn-BA" sz="2000" dirty="0"/>
          </a:p>
          <a:p>
            <a:pPr lvl="1"/>
            <a:r>
              <a:rPr lang="en-US" sz="2000" dirty="0"/>
              <a:t>Satisfy the regulations and flight time </a:t>
            </a:r>
            <a:r>
              <a:rPr lang="en-US" sz="2000" dirty="0" err="1"/>
              <a:t>limitiations</a:t>
            </a:r>
            <a:endParaRPr lang="sr-Latn-BA" sz="2000" dirty="0"/>
          </a:p>
          <a:p>
            <a:pPr lvl="1"/>
            <a:endParaRPr lang="sr-Latn-BA" sz="2000" dirty="0"/>
          </a:p>
          <a:p>
            <a:pPr marL="285750" lvl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sr-Latn-CS" sz="2000" dirty="0"/>
              <a:t>Crew pairing  - ususal duty of </a:t>
            </a:r>
            <a:r>
              <a:rPr lang="en-US" sz="2000" dirty="0"/>
              <a:t>one to five </a:t>
            </a:r>
            <a:r>
              <a:rPr lang="sr-Latn-CS" sz="2000" dirty="0"/>
              <a:t>da</a:t>
            </a:r>
            <a:r>
              <a:rPr lang="en-US" sz="2000" dirty="0" err="1"/>
              <a:t>ys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final crew pairing includes dates and times for each day.</a:t>
            </a:r>
            <a:endParaRPr lang="sr-Latn-CS" sz="2000" dirty="0"/>
          </a:p>
          <a:p>
            <a:endParaRPr lang="sr-Latn-RS" sz="2000" dirty="0"/>
          </a:p>
          <a:p>
            <a:endParaRPr lang="sr-Latn-BA" sz="2000" dirty="0"/>
          </a:p>
        </p:txBody>
      </p:sp>
      <p:pic>
        <p:nvPicPr>
          <p:cNvPr id="6" name="Picture 8" descr="http://cdn.quintiq.com/images/airline-operations-crew-plannin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3412" y="4762499"/>
            <a:ext cx="4676775" cy="20955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761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Flight Schedule Planning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</a:t>
            </a:fld>
            <a:endParaRPr lang="en-GB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007904924"/>
              </p:ext>
            </p:extLst>
          </p:nvPr>
        </p:nvGraphicFramePr>
        <p:xfrm>
          <a:off x="1403648" y="18448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37305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 of crew pairing</a:t>
            </a:r>
            <a:endParaRPr lang="en-US" sz="32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251520" y="2374826"/>
            <a:ext cx="1828800" cy="1188720"/>
            <a:chOff x="539552" y="2374826"/>
            <a:chExt cx="1944216" cy="1342206"/>
          </a:xfrm>
        </p:grpSpPr>
        <p:pic>
          <p:nvPicPr>
            <p:cNvPr id="43010" name="Picture 2" descr="C:\Users\Babic\AppData\Local\Microsoft\Windows\Temporary Internet Files\Content.IE5\FLTQLASK\580px-Airplane_silhouette_45degree_angle.svg[1]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2374826"/>
              <a:ext cx="1008112" cy="1008112"/>
            </a:xfrm>
            <a:prstGeom prst="rect">
              <a:avLst/>
            </a:prstGeom>
            <a:noFill/>
          </p:spPr>
        </p:pic>
        <p:pic>
          <p:nvPicPr>
            <p:cNvPr id="7" name="Picture 2" descr="C:\Users\Babic\AppData\Local\Microsoft\Windows\Temporary Internet Files\Content.IE5\FLTQLASK\580px-Airplane_silhouette_45degree_angle.svg[1]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971600" y="2527226"/>
              <a:ext cx="1008112" cy="1008112"/>
            </a:xfrm>
            <a:prstGeom prst="rect">
              <a:avLst/>
            </a:prstGeom>
            <a:noFill/>
          </p:spPr>
        </p:pic>
        <p:pic>
          <p:nvPicPr>
            <p:cNvPr id="8" name="Picture 2" descr="C:\Users\Babic\AppData\Local\Microsoft\Windows\Temporary Internet Files\Content.IE5\FLTQLASK\580px-Airplane_silhouette_45degree_angle.svg[1]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475656" y="2708920"/>
              <a:ext cx="1008112" cy="1008112"/>
            </a:xfrm>
            <a:prstGeom prst="rect">
              <a:avLst/>
            </a:prstGeom>
            <a:noFill/>
          </p:spPr>
        </p:pic>
      </p:grpSp>
      <p:sp>
        <p:nvSpPr>
          <p:cNvPr id="9" name="TextBox 8"/>
          <p:cNvSpPr txBox="1"/>
          <p:nvPr/>
        </p:nvSpPr>
        <p:spPr>
          <a:xfrm>
            <a:off x="251520" y="4725144"/>
            <a:ext cx="1656184" cy="3847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sz="1900" dirty="0"/>
              <a:t>Set of flights</a:t>
            </a:r>
          </a:p>
        </p:txBody>
      </p:sp>
      <p:pic>
        <p:nvPicPr>
          <p:cNvPr id="43014" name="Picture 6" descr="Ð¡ÑÐ¾Ð´Ð½Ð° ÑÐ»Ð¸Ðº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916832"/>
            <a:ext cx="1945601" cy="252028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411760" y="4725144"/>
            <a:ext cx="1872208" cy="3847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sz="1900" dirty="0"/>
              <a:t>Crew tasks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1642592" y="4797152"/>
            <a:ext cx="79208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/>
          </a:p>
        </p:txBody>
      </p:sp>
    </p:spTree>
    <p:extLst>
      <p:ext uri="{BB962C8B-B14F-4D97-AF65-F5344CB8AC3E}">
        <p14:creationId xmlns:p14="http://schemas.microsoft.com/office/powerpoint/2010/main" val="35816540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ounded Rectangle 69"/>
          <p:cNvSpPr/>
          <p:nvPr/>
        </p:nvSpPr>
        <p:spPr>
          <a:xfrm>
            <a:off x="1857356" y="6102586"/>
            <a:ext cx="1643074" cy="684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ounded Rectangle 68"/>
          <p:cNvSpPr/>
          <p:nvPr/>
        </p:nvSpPr>
        <p:spPr>
          <a:xfrm>
            <a:off x="714348" y="3929066"/>
            <a:ext cx="684000" cy="20002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7572396" y="1428736"/>
            <a:ext cx="684000" cy="20002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4214826" y="714356"/>
            <a:ext cx="3000396" cy="684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48"/>
          <p:cNvSpPr/>
          <p:nvPr/>
        </p:nvSpPr>
        <p:spPr>
          <a:xfrm>
            <a:off x="1928810" y="714356"/>
            <a:ext cx="1214446" cy="684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01852" y="1428736"/>
            <a:ext cx="684000" cy="20002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Oval 3"/>
          <p:cNvSpPr>
            <a:spLocks noChangeAspect="1" noChangeArrowheads="1"/>
          </p:cNvSpPr>
          <p:nvPr/>
        </p:nvSpPr>
        <p:spPr bwMode="auto">
          <a:xfrm>
            <a:off x="3352800" y="2819400"/>
            <a:ext cx="1584000" cy="1584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Airline </a:t>
            </a:r>
          </a:p>
          <a:p>
            <a:pPr algn="ctr"/>
            <a:r>
              <a:rPr lang="en-US" dirty="0">
                <a:solidFill>
                  <a:srgbClr val="000000"/>
                </a:solidFill>
              </a:rPr>
              <a:t>base airport</a:t>
            </a: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762000" y="2952748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762000" y="2457448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762000" y="2000248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762000" y="1543048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2105044" y="8382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2562244" y="83820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5305444" y="842962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6677044" y="842962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5762644" y="842962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4848244" y="842962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6219844" y="842962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4391044" y="842962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7696200" y="2962272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7696200" y="2466972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auto">
          <a:xfrm>
            <a:off x="7696200" y="2009772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7696200" y="1552572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1" name="Oval 32"/>
          <p:cNvSpPr>
            <a:spLocks noChangeArrowheads="1"/>
          </p:cNvSpPr>
          <p:nvPr/>
        </p:nvSpPr>
        <p:spPr bwMode="auto">
          <a:xfrm>
            <a:off x="850670" y="5410196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2" name="Oval 33"/>
          <p:cNvSpPr>
            <a:spLocks noChangeArrowheads="1"/>
          </p:cNvSpPr>
          <p:nvPr/>
        </p:nvSpPr>
        <p:spPr bwMode="auto">
          <a:xfrm>
            <a:off x="850670" y="4914896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3" name="Oval 34"/>
          <p:cNvSpPr>
            <a:spLocks noChangeArrowheads="1"/>
          </p:cNvSpPr>
          <p:nvPr/>
        </p:nvSpPr>
        <p:spPr bwMode="auto">
          <a:xfrm>
            <a:off x="850670" y="4457696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4" name="Oval 35"/>
          <p:cNvSpPr>
            <a:spLocks noChangeArrowheads="1"/>
          </p:cNvSpPr>
          <p:nvPr/>
        </p:nvSpPr>
        <p:spPr bwMode="auto">
          <a:xfrm>
            <a:off x="850670" y="4000496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6" name="Oval 42"/>
          <p:cNvSpPr>
            <a:spLocks noChangeArrowheads="1"/>
          </p:cNvSpPr>
          <p:nvPr/>
        </p:nvSpPr>
        <p:spPr bwMode="auto">
          <a:xfrm>
            <a:off x="2471718" y="6238876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7" name="Oval 43"/>
          <p:cNvSpPr>
            <a:spLocks noChangeArrowheads="1"/>
          </p:cNvSpPr>
          <p:nvPr/>
        </p:nvSpPr>
        <p:spPr bwMode="auto">
          <a:xfrm>
            <a:off x="2928918" y="6238876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8" name="Oval 44"/>
          <p:cNvSpPr>
            <a:spLocks noChangeArrowheads="1"/>
          </p:cNvSpPr>
          <p:nvPr/>
        </p:nvSpPr>
        <p:spPr bwMode="auto">
          <a:xfrm>
            <a:off x="2014518" y="6238876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4" name="Text Box 53"/>
          <p:cNvSpPr txBox="1">
            <a:spLocks noChangeArrowheads="1"/>
          </p:cNvSpPr>
          <p:nvPr/>
        </p:nvSpPr>
        <p:spPr bwMode="auto">
          <a:xfrm>
            <a:off x="5000644" y="170630"/>
            <a:ext cx="17859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Duty time</a:t>
            </a:r>
          </a:p>
        </p:txBody>
      </p:sp>
      <p:sp>
        <p:nvSpPr>
          <p:cNvPr id="45" name="Text Box 54"/>
          <p:cNvSpPr txBox="1">
            <a:spLocks noChangeArrowheads="1"/>
          </p:cNvSpPr>
          <p:nvPr/>
        </p:nvSpPr>
        <p:spPr bwMode="auto">
          <a:xfrm>
            <a:off x="3119418" y="214290"/>
            <a:ext cx="10954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Rest time</a:t>
            </a:r>
          </a:p>
        </p:txBody>
      </p:sp>
      <p:sp>
        <p:nvSpPr>
          <p:cNvPr id="46" name="Text Box 55"/>
          <p:cNvSpPr txBox="1">
            <a:spLocks noChangeArrowheads="1"/>
          </p:cNvSpPr>
          <p:nvPr/>
        </p:nvSpPr>
        <p:spPr bwMode="auto">
          <a:xfrm>
            <a:off x="3857620" y="2214554"/>
            <a:ext cx="10935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Rotation </a:t>
            </a:r>
            <a:r>
              <a:rPr lang="sr-Latn-BA" dirty="0"/>
              <a:t>I</a:t>
            </a:r>
            <a:endParaRPr lang="en-US" dirty="0"/>
          </a:p>
        </p:txBody>
      </p:sp>
      <p:sp>
        <p:nvSpPr>
          <p:cNvPr id="47" name="Text Box 56"/>
          <p:cNvSpPr txBox="1">
            <a:spLocks noChangeArrowheads="1"/>
          </p:cNvSpPr>
          <p:nvPr/>
        </p:nvSpPr>
        <p:spPr bwMode="auto">
          <a:xfrm>
            <a:off x="1881179" y="4814886"/>
            <a:ext cx="11512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Rotation </a:t>
            </a:r>
            <a:r>
              <a:rPr lang="sr-Latn-BA" dirty="0"/>
              <a:t>II</a:t>
            </a:r>
            <a:endParaRPr lang="en-US" dirty="0"/>
          </a:p>
        </p:txBody>
      </p:sp>
      <p:cxnSp>
        <p:nvCxnSpPr>
          <p:cNvPr id="55" name="Curved Connector 54"/>
          <p:cNvCxnSpPr>
            <a:stCxn id="6" idx="2"/>
            <a:endCxn id="48" idx="2"/>
          </p:cNvCxnSpPr>
          <p:nvPr/>
        </p:nvCxnSpPr>
        <p:spPr>
          <a:xfrm rot="10800000">
            <a:off x="943852" y="3429000"/>
            <a:ext cx="2408948" cy="182400"/>
          </a:xfrm>
          <a:prstGeom prst="curvedConnector2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>
            <a:stCxn id="48" idx="0"/>
            <a:endCxn id="49" idx="1"/>
          </p:cNvCxnSpPr>
          <p:nvPr/>
        </p:nvCxnSpPr>
        <p:spPr>
          <a:xfrm rot="5400000" flipH="1" flipV="1">
            <a:off x="1250141" y="750067"/>
            <a:ext cx="372380" cy="984958"/>
          </a:xfrm>
          <a:prstGeom prst="curvedConnector2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49" idx="3"/>
            <a:endCxn id="50" idx="1"/>
          </p:cNvCxnSpPr>
          <p:nvPr/>
        </p:nvCxnSpPr>
        <p:spPr>
          <a:xfrm>
            <a:off x="3143256" y="1056356"/>
            <a:ext cx="107157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hape 62"/>
          <p:cNvCxnSpPr>
            <a:stCxn id="50" idx="3"/>
            <a:endCxn id="51" idx="0"/>
          </p:cNvCxnSpPr>
          <p:nvPr/>
        </p:nvCxnSpPr>
        <p:spPr>
          <a:xfrm>
            <a:off x="7215222" y="1056356"/>
            <a:ext cx="699174" cy="372380"/>
          </a:xfrm>
          <a:prstGeom prst="curvedConnector2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hape 67"/>
          <p:cNvCxnSpPr>
            <a:stCxn id="51" idx="2"/>
            <a:endCxn id="6" idx="6"/>
          </p:cNvCxnSpPr>
          <p:nvPr/>
        </p:nvCxnSpPr>
        <p:spPr>
          <a:xfrm rot="5400000">
            <a:off x="6334398" y="2031402"/>
            <a:ext cx="182400" cy="2977596"/>
          </a:xfrm>
          <a:prstGeom prst="curvedConnector2">
            <a:avLst/>
          </a:prstGeom>
          <a:ln w="3810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urved Connector 71"/>
          <p:cNvCxnSpPr>
            <a:stCxn id="6" idx="2"/>
            <a:endCxn id="69" idx="0"/>
          </p:cNvCxnSpPr>
          <p:nvPr/>
        </p:nvCxnSpPr>
        <p:spPr>
          <a:xfrm rot="10800000" flipV="1">
            <a:off x="1056348" y="3611400"/>
            <a:ext cx="2296452" cy="317666"/>
          </a:xfrm>
          <a:prstGeom prst="curvedConnector2">
            <a:avLst/>
          </a:prstGeom>
          <a:ln w="38100">
            <a:solidFill>
              <a:srgbClr val="C00000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hape 74"/>
          <p:cNvCxnSpPr>
            <a:stCxn id="69" idx="2"/>
            <a:endCxn id="70" idx="1"/>
          </p:cNvCxnSpPr>
          <p:nvPr/>
        </p:nvCxnSpPr>
        <p:spPr>
          <a:xfrm rot="16200000" flipH="1">
            <a:off x="1199224" y="5786454"/>
            <a:ext cx="515256" cy="801008"/>
          </a:xfrm>
          <a:prstGeom prst="curvedConnector2">
            <a:avLst/>
          </a:prstGeom>
          <a:ln w="38100">
            <a:solidFill>
              <a:srgbClr val="C00000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hape 76"/>
          <p:cNvCxnSpPr>
            <a:stCxn id="70" idx="3"/>
            <a:endCxn id="6" idx="4"/>
          </p:cNvCxnSpPr>
          <p:nvPr/>
        </p:nvCxnSpPr>
        <p:spPr>
          <a:xfrm flipV="1">
            <a:off x="3500430" y="4403400"/>
            <a:ext cx="644370" cy="2041186"/>
          </a:xfrm>
          <a:prstGeom prst="curvedConnector2">
            <a:avLst/>
          </a:prstGeom>
          <a:ln w="38100">
            <a:solidFill>
              <a:srgbClr val="C00000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ounded Rectangle 77"/>
          <p:cNvSpPr/>
          <p:nvPr/>
        </p:nvSpPr>
        <p:spPr>
          <a:xfrm>
            <a:off x="7531338" y="3929066"/>
            <a:ext cx="684000" cy="20002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9"/>
          <p:cNvSpPr>
            <a:spLocks noChangeArrowheads="1"/>
          </p:cNvSpPr>
          <p:nvPr/>
        </p:nvSpPr>
        <p:spPr bwMode="auto">
          <a:xfrm>
            <a:off x="7650428" y="5453078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0" name="Oval 10"/>
          <p:cNvSpPr>
            <a:spLocks noChangeArrowheads="1"/>
          </p:cNvSpPr>
          <p:nvPr/>
        </p:nvSpPr>
        <p:spPr bwMode="auto">
          <a:xfrm>
            <a:off x="7650428" y="4957778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1" name="Oval 11"/>
          <p:cNvSpPr>
            <a:spLocks noChangeArrowheads="1"/>
          </p:cNvSpPr>
          <p:nvPr/>
        </p:nvSpPr>
        <p:spPr bwMode="auto">
          <a:xfrm>
            <a:off x="7650428" y="4500578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2" name="Oval 12"/>
          <p:cNvSpPr>
            <a:spLocks noChangeArrowheads="1"/>
          </p:cNvSpPr>
          <p:nvPr/>
        </p:nvSpPr>
        <p:spPr bwMode="auto">
          <a:xfrm>
            <a:off x="7650428" y="4043378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3" name="Rounded Rectangle 82"/>
          <p:cNvSpPr/>
          <p:nvPr/>
        </p:nvSpPr>
        <p:spPr>
          <a:xfrm rot="16200000">
            <a:off x="5444446" y="5444454"/>
            <a:ext cx="684000" cy="20002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hape 89"/>
          <p:cNvCxnSpPr>
            <a:stCxn id="6" idx="6"/>
            <a:endCxn id="78" idx="0"/>
          </p:cNvCxnSpPr>
          <p:nvPr/>
        </p:nvCxnSpPr>
        <p:spPr>
          <a:xfrm>
            <a:off x="4936800" y="3611400"/>
            <a:ext cx="2936538" cy="317666"/>
          </a:xfrm>
          <a:prstGeom prst="curvedConnector2">
            <a:avLst/>
          </a:prstGeom>
          <a:ln w="38100">
            <a:solidFill>
              <a:srgbClr val="C00000"/>
            </a:solidFill>
            <a:prstDash val="dash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hape 91"/>
          <p:cNvCxnSpPr>
            <a:stCxn id="78" idx="2"/>
            <a:endCxn id="83" idx="2"/>
          </p:cNvCxnSpPr>
          <p:nvPr/>
        </p:nvCxnSpPr>
        <p:spPr>
          <a:xfrm rot="5400000">
            <a:off x="7072330" y="5643578"/>
            <a:ext cx="515256" cy="1086760"/>
          </a:xfrm>
          <a:prstGeom prst="curvedConnector2">
            <a:avLst/>
          </a:prstGeom>
          <a:ln w="38100">
            <a:solidFill>
              <a:srgbClr val="C00000"/>
            </a:solidFill>
            <a:prstDash val="dash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hape 93"/>
          <p:cNvCxnSpPr>
            <a:stCxn id="83" idx="0"/>
            <a:endCxn id="6" idx="4"/>
          </p:cNvCxnSpPr>
          <p:nvPr/>
        </p:nvCxnSpPr>
        <p:spPr>
          <a:xfrm rot="10800000">
            <a:off x="4144800" y="4403400"/>
            <a:ext cx="641514" cy="2041186"/>
          </a:xfrm>
          <a:prstGeom prst="curvedConnector2">
            <a:avLst/>
          </a:prstGeom>
          <a:ln w="38100">
            <a:solidFill>
              <a:srgbClr val="C00000"/>
            </a:solidFill>
            <a:prstDash val="dashDot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1714480" y="1571612"/>
            <a:ext cx="1638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Time between two flights</a:t>
            </a:r>
          </a:p>
        </p:txBody>
      </p:sp>
      <p:cxnSp>
        <p:nvCxnSpPr>
          <p:cNvPr id="97" name="Straight Arrow Connector 96"/>
          <p:cNvCxnSpPr/>
          <p:nvPr/>
        </p:nvCxnSpPr>
        <p:spPr>
          <a:xfrm rot="5400000" flipH="1" flipV="1">
            <a:off x="2143108" y="1214422"/>
            <a:ext cx="500066" cy="214314"/>
          </a:xfrm>
          <a:prstGeom prst="straightConnector1">
            <a:avLst/>
          </a:prstGeom>
          <a:ln w="25400">
            <a:solidFill>
              <a:srgbClr val="C0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 Box 56"/>
          <p:cNvSpPr txBox="1">
            <a:spLocks noChangeArrowheads="1"/>
          </p:cNvSpPr>
          <p:nvPr/>
        </p:nvSpPr>
        <p:spPr bwMode="auto">
          <a:xfrm>
            <a:off x="5347497" y="4786322"/>
            <a:ext cx="12089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Rotation </a:t>
            </a:r>
            <a:r>
              <a:rPr lang="sr-Latn-BA" dirty="0"/>
              <a:t>III</a:t>
            </a:r>
            <a:endParaRPr lang="en-US" dirty="0"/>
          </a:p>
        </p:txBody>
      </p:sp>
      <p:sp>
        <p:nvSpPr>
          <p:cNvPr id="100" name="Oval 15"/>
          <p:cNvSpPr>
            <a:spLocks noChangeArrowheads="1"/>
          </p:cNvSpPr>
          <p:nvPr/>
        </p:nvSpPr>
        <p:spPr bwMode="auto">
          <a:xfrm>
            <a:off x="5843590" y="626271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1" name="Oval 17"/>
          <p:cNvSpPr>
            <a:spLocks noChangeArrowheads="1"/>
          </p:cNvSpPr>
          <p:nvPr/>
        </p:nvSpPr>
        <p:spPr bwMode="auto">
          <a:xfrm>
            <a:off x="6300790" y="626271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2" name="Oval 18"/>
          <p:cNvSpPr>
            <a:spLocks noChangeArrowheads="1"/>
          </p:cNvSpPr>
          <p:nvPr/>
        </p:nvSpPr>
        <p:spPr bwMode="auto">
          <a:xfrm>
            <a:off x="5386390" y="626271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3" name="Oval 20"/>
          <p:cNvSpPr>
            <a:spLocks noChangeArrowheads="1"/>
          </p:cNvSpPr>
          <p:nvPr/>
        </p:nvSpPr>
        <p:spPr bwMode="auto">
          <a:xfrm>
            <a:off x="4929190" y="6262710"/>
            <a:ext cx="381000" cy="3810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sr-Latn-RS" dirty="0">
                <a:solidFill>
                  <a:srgbClr val="000000"/>
                </a:solidFill>
              </a:rPr>
              <a:t>leg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2209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Regulation</a:t>
            </a:r>
            <a:br>
              <a:rPr lang="en-US" sz="3200" dirty="0"/>
            </a:br>
            <a:r>
              <a:rPr lang="en-US" sz="2800" dirty="0"/>
              <a:t>Official Journal of the European Union / FAR (USA)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en-GB" sz="2000" b="1" dirty="0"/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Maximum working hours - </a:t>
            </a:r>
            <a:r>
              <a:rPr lang="en-US" sz="2000" dirty="0"/>
              <a:t>11 h to 14 h, depending on the number of take-offs/landings</a:t>
            </a:r>
            <a:endParaRPr lang="sr-Latn-BA" sz="2000" dirty="0"/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The minimum rest period - </a:t>
            </a:r>
            <a:r>
              <a:rPr lang="en-US" sz="2000" dirty="0"/>
              <a:t>8 hours to 6 hours has no duties assigned</a:t>
            </a:r>
            <a:endParaRPr lang="sr-Latn-BA" sz="2000" dirty="0"/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Sit connection: </a:t>
            </a:r>
            <a:r>
              <a:rPr lang="en-US" sz="2000" dirty="0"/>
              <a:t>Time between flights during working hours (includes waiting time, changing aircraft, 10 minutes to 3 hours)</a:t>
            </a:r>
          </a:p>
        </p:txBody>
      </p:sp>
    </p:spTree>
    <p:extLst>
      <p:ext uri="{BB962C8B-B14F-4D97-AF65-F5344CB8AC3E}">
        <p14:creationId xmlns:p14="http://schemas.microsoft.com/office/powerpoint/2010/main" val="18371914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Crew Rostering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88840"/>
            <a:ext cx="7620000" cy="444056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Crew rostering is the process of assigning individual crew members to crew pairings, usually on a monthly basis.</a:t>
            </a:r>
            <a:endParaRPr lang="sr-Latn-BA" sz="20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Factors affecting rostering: crew training days, seniority, vacation period</a:t>
            </a:r>
            <a:r>
              <a:rPr lang="sr-Latn-BA" sz="2000" dirty="0"/>
              <a:t>, </a:t>
            </a:r>
            <a:r>
              <a:rPr lang="en-US" sz="2000" dirty="0"/>
              <a:t>days off</a:t>
            </a:r>
            <a:r>
              <a:rPr lang="sr-Latn-BA" sz="2000" dirty="0"/>
              <a:t>, medical examinations, flight revalidations</a:t>
            </a:r>
            <a:r>
              <a:rPr lang="en-US" sz="2000" dirty="0"/>
              <a:t> etc.</a:t>
            </a:r>
            <a:endParaRPr lang="sr-Latn-BA" sz="20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Crew rostering should be made so that all pilots have approximately the same number of days on duty and the approximate number of days off.</a:t>
            </a:r>
          </a:p>
          <a:p>
            <a:endParaRPr lang="en-US" sz="2000" dirty="0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1219200" y="5873770"/>
            <a:ext cx="6553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med"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2" name="Text Box 32"/>
          <p:cNvSpPr txBox="1">
            <a:spLocks noChangeArrowheads="1"/>
          </p:cNvSpPr>
          <p:nvPr/>
        </p:nvSpPr>
        <p:spPr bwMode="auto">
          <a:xfrm>
            <a:off x="1066800" y="5949970"/>
            <a:ext cx="6705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b="1" dirty="0"/>
              <a:t>       </a:t>
            </a:r>
            <a:r>
              <a:rPr lang="sr-Latn-BA" sz="1600" b="1" dirty="0"/>
              <a:t>1      2     3     </a:t>
            </a:r>
            <a:r>
              <a:rPr lang="en-GB" sz="1600" b="1" dirty="0"/>
              <a:t>  </a:t>
            </a:r>
            <a:r>
              <a:rPr lang="sr-Latn-BA" sz="1600" b="1" dirty="0"/>
              <a:t> 4       ...                                                                                     30</a:t>
            </a:r>
            <a:endParaRPr lang="en-US" sz="1600" b="1" dirty="0"/>
          </a:p>
        </p:txBody>
      </p:sp>
      <p:sp>
        <p:nvSpPr>
          <p:cNvPr id="13" name="Text Box 34"/>
          <p:cNvSpPr txBox="1">
            <a:spLocks noChangeArrowheads="1"/>
          </p:cNvSpPr>
          <p:nvPr/>
        </p:nvSpPr>
        <p:spPr bwMode="auto">
          <a:xfrm>
            <a:off x="1403648" y="5302949"/>
            <a:ext cx="13524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/>
              <a:t>Training days</a:t>
            </a:r>
            <a:r>
              <a:rPr lang="sr-Latn-BA" b="1" dirty="0"/>
              <a:t> 	</a:t>
            </a:r>
            <a:endParaRPr lang="en-US" sz="1600" b="1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547664" y="5873770"/>
            <a:ext cx="360040" cy="0"/>
          </a:xfrm>
          <a:prstGeom prst="line">
            <a:avLst/>
          </a:prstGeom>
          <a:ln w="3810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267744" y="5873770"/>
            <a:ext cx="432048" cy="0"/>
          </a:xfrm>
          <a:prstGeom prst="line">
            <a:avLst/>
          </a:prstGeom>
          <a:ln w="3810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635896" y="5873770"/>
            <a:ext cx="783704" cy="0"/>
          </a:xfrm>
          <a:prstGeom prst="line">
            <a:avLst/>
          </a:prstGeom>
          <a:ln w="3810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012160" y="5873770"/>
            <a:ext cx="792088" cy="0"/>
          </a:xfrm>
          <a:prstGeom prst="line">
            <a:avLst/>
          </a:prstGeom>
          <a:ln w="3810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162800" y="5873770"/>
            <a:ext cx="145504" cy="0"/>
          </a:xfrm>
          <a:prstGeom prst="line">
            <a:avLst/>
          </a:prstGeom>
          <a:ln>
            <a:solidFill>
              <a:schemeClr val="tx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34"/>
          <p:cNvSpPr txBox="1">
            <a:spLocks noChangeArrowheads="1"/>
          </p:cNvSpPr>
          <p:nvPr/>
        </p:nvSpPr>
        <p:spPr bwMode="auto">
          <a:xfrm>
            <a:off x="5796136" y="5373216"/>
            <a:ext cx="8785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/>
              <a:t>Days off</a:t>
            </a:r>
          </a:p>
        </p:txBody>
      </p:sp>
      <p:sp>
        <p:nvSpPr>
          <p:cNvPr id="18" name="Text Box 34"/>
          <p:cNvSpPr txBox="1">
            <a:spLocks noChangeArrowheads="1"/>
          </p:cNvSpPr>
          <p:nvPr/>
        </p:nvSpPr>
        <p:spPr bwMode="auto">
          <a:xfrm>
            <a:off x="3131840" y="5301208"/>
            <a:ext cx="20592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r-Latn-BA" sz="1600" dirty="0"/>
              <a:t>Medical examinations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6616153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 of Crew Scheduling</a:t>
            </a:r>
            <a:endParaRPr lang="en-US" sz="3200" dirty="0"/>
          </a:p>
        </p:txBody>
      </p:sp>
      <p:grpSp>
        <p:nvGrpSpPr>
          <p:cNvPr id="3" name="Group 16"/>
          <p:cNvGrpSpPr/>
          <p:nvPr/>
        </p:nvGrpSpPr>
        <p:grpSpPr>
          <a:xfrm>
            <a:off x="251520" y="2374826"/>
            <a:ext cx="1828800" cy="1188720"/>
            <a:chOff x="539552" y="2374826"/>
            <a:chExt cx="1944216" cy="1342206"/>
          </a:xfrm>
        </p:grpSpPr>
        <p:pic>
          <p:nvPicPr>
            <p:cNvPr id="43010" name="Picture 2" descr="C:\Users\Babic\AppData\Local\Microsoft\Windows\Temporary Internet Files\Content.IE5\FLTQLASK\580px-Airplane_silhouette_45degree_angle.svg[1]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2374826"/>
              <a:ext cx="1008112" cy="1008112"/>
            </a:xfrm>
            <a:prstGeom prst="rect">
              <a:avLst/>
            </a:prstGeom>
            <a:noFill/>
          </p:spPr>
        </p:pic>
        <p:pic>
          <p:nvPicPr>
            <p:cNvPr id="7" name="Picture 2" descr="C:\Users\Babic\AppData\Local\Microsoft\Windows\Temporary Internet Files\Content.IE5\FLTQLASK\580px-Airplane_silhouette_45degree_angle.svg[1]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971600" y="2527226"/>
              <a:ext cx="1008112" cy="1008112"/>
            </a:xfrm>
            <a:prstGeom prst="rect">
              <a:avLst/>
            </a:prstGeom>
            <a:noFill/>
          </p:spPr>
        </p:pic>
        <p:pic>
          <p:nvPicPr>
            <p:cNvPr id="8" name="Picture 2" descr="C:\Users\Babic\AppData\Local\Microsoft\Windows\Temporary Internet Files\Content.IE5\FLTQLASK\580px-Airplane_silhouette_45degree_angle.svg[1]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475656" y="2708920"/>
              <a:ext cx="1008112" cy="1008112"/>
            </a:xfrm>
            <a:prstGeom prst="rect">
              <a:avLst/>
            </a:prstGeom>
            <a:noFill/>
          </p:spPr>
        </p:pic>
      </p:grpSp>
      <p:sp>
        <p:nvSpPr>
          <p:cNvPr id="9" name="TextBox 8"/>
          <p:cNvSpPr txBox="1"/>
          <p:nvPr/>
        </p:nvSpPr>
        <p:spPr>
          <a:xfrm>
            <a:off x="251520" y="4725144"/>
            <a:ext cx="1656184" cy="3847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sz="1900" dirty="0"/>
              <a:t>Set of flights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4067944" y="4797152"/>
            <a:ext cx="79208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/>
          </a:p>
        </p:txBody>
      </p:sp>
      <p:pic>
        <p:nvPicPr>
          <p:cNvPr id="43014" name="Picture 6" descr="Ð¡ÑÐ¾Ð´Ð½Ð° ÑÐ»Ð¸Ðº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916832"/>
            <a:ext cx="1945601" cy="252028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411760" y="4725144"/>
            <a:ext cx="1872208" cy="3847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sz="1900" dirty="0"/>
              <a:t>Crew tasks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1631364" y="4773488"/>
            <a:ext cx="79208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/>
          </a:p>
        </p:txBody>
      </p:sp>
      <p:sp>
        <p:nvSpPr>
          <p:cNvPr id="18" name="Right Arrow 17"/>
          <p:cNvSpPr/>
          <p:nvPr/>
        </p:nvSpPr>
        <p:spPr>
          <a:xfrm>
            <a:off x="6228184" y="4797152"/>
            <a:ext cx="79208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/>
          </a:p>
        </p:txBody>
      </p:sp>
      <p:sp>
        <p:nvSpPr>
          <p:cNvPr id="19" name="TextBox 18"/>
          <p:cNvSpPr txBox="1"/>
          <p:nvPr/>
        </p:nvSpPr>
        <p:spPr>
          <a:xfrm>
            <a:off x="4788024" y="4725144"/>
            <a:ext cx="1872208" cy="3847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sz="1900" dirty="0"/>
              <a:t>Crew pairing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20272" y="4725144"/>
            <a:ext cx="2376264" cy="3847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sz="1900" dirty="0"/>
              <a:t>Crew rostering</a:t>
            </a:r>
          </a:p>
        </p:txBody>
      </p:sp>
      <p:pic>
        <p:nvPicPr>
          <p:cNvPr id="43021" name="Picture 13" descr="C:\Users\Babic\AppData\Local\Microsoft\Windows\Temporary Internet Files\Content.IE5\I2WVI5CQ\calendar2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506076"/>
            <a:ext cx="1684265" cy="1787020"/>
          </a:xfrm>
          <a:prstGeom prst="rect">
            <a:avLst/>
          </a:prstGeom>
          <a:noFill/>
        </p:spPr>
      </p:pic>
      <p:pic>
        <p:nvPicPr>
          <p:cNvPr id="43022" name="Picture 14" descr="C:\Users\Babic\AppData\Local\Microsoft\Windows\Temporary Internet Files\Content.IE5\FLTQLASK\1431488150[1]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355976" y="2780928"/>
            <a:ext cx="978762" cy="1139752"/>
          </a:xfrm>
          <a:prstGeom prst="rect">
            <a:avLst/>
          </a:prstGeom>
          <a:noFill/>
        </p:spPr>
      </p:pic>
      <p:pic>
        <p:nvPicPr>
          <p:cNvPr id="30" name="Picture 14" descr="C:\Users\Babic\AppData\Local\Microsoft\Windows\Temporary Internet Files\Content.IE5\FLTQLASK\1431488150[1]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436096" y="2780928"/>
            <a:ext cx="978762" cy="11397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056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Crew Rostering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7620000" cy="433995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Objective functions:</a:t>
            </a:r>
            <a:endParaRPr lang="sr-Latn-CS" dirty="0"/>
          </a:p>
          <a:p>
            <a:pPr lvl="1">
              <a:spcAft>
                <a:spcPts val="1200"/>
              </a:spcAft>
            </a:pPr>
            <a:r>
              <a:rPr lang="en-US" dirty="0"/>
              <a:t>Minimum deviation between the average monthly flight hours per crew member and the actual monthly flight hours per crew member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Minimum deviation between the average number of days on duty during the month and the actual number of days on duty per crew members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Minimum combination of deviations related to monthly flight hours and deviations related to the number of days on duty</a:t>
            </a:r>
          </a:p>
          <a:p>
            <a:pPr lvl="1">
              <a:spcAft>
                <a:spcPts val="1200"/>
              </a:spcAft>
            </a:pPr>
            <a:r>
              <a:rPr lang="sr-Latn-CS" dirty="0"/>
              <a:t>Minimum overtime costs</a:t>
            </a:r>
            <a:endParaRPr lang="sr-Latn-CS" sz="1800" dirty="0"/>
          </a:p>
          <a:p>
            <a:pPr lvl="1">
              <a:spcAft>
                <a:spcPts val="1200"/>
              </a:spcAft>
            </a:pPr>
            <a:r>
              <a:rPr lang="en-US" dirty="0"/>
              <a:t>Minimum number of pilots who have monthly flight hours less than guaranteed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8007875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/>
              <a:t>Mathematical </a:t>
            </a:r>
            <a:r>
              <a:rPr lang="en-US" dirty="0"/>
              <a:t>model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"/>
          </p:nvPr>
        </p:nvGraphicFramePr>
        <p:xfrm>
          <a:off x="1547813" y="1268413"/>
          <a:ext cx="2243137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3000" imgH="444500" progId="Equation.3">
                  <p:embed/>
                </p:oleObj>
              </mc:Choice>
              <mc:Fallback>
                <p:oleObj name="Equation" r:id="rId3" imgW="1143000" imgH="444500" progId="Equation.3">
                  <p:embed/>
                  <p:pic>
                    <p:nvPicPr>
                      <p:cNvPr id="0" name="Picture 2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1268413"/>
                        <a:ext cx="2243137" cy="87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1562450" y="2148848"/>
          <a:ext cx="1929430" cy="851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77900" imgH="431800" progId="Equation.3">
                  <p:embed/>
                </p:oleObj>
              </mc:Choice>
              <mc:Fallback>
                <p:oleObj name="Equation" r:id="rId5" imgW="977900" imgH="431800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450" y="2148848"/>
                        <a:ext cx="1929430" cy="851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1585913" y="3009900"/>
          <a:ext cx="180498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02865" imgH="431613" progId="Equation.3">
                  <p:embed/>
                </p:oleObj>
              </mc:Choice>
              <mc:Fallback>
                <p:oleObj name="Equation" r:id="rId7" imgW="1002865" imgH="431613" progId="Equation.3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5913" y="3009900"/>
                        <a:ext cx="1804987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69864" y="4940290"/>
            <a:ext cx="72008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sr-Latn-CS" i="1" dirty="0">
                <a:solidFill>
                  <a:srgbClr val="000000"/>
                </a:solidFill>
              </a:rPr>
              <a:t>m</a:t>
            </a:r>
            <a:r>
              <a:rPr lang="sr-Latn-CS" dirty="0">
                <a:solidFill>
                  <a:srgbClr val="000000"/>
                </a:solidFill>
              </a:rPr>
              <a:t> – </a:t>
            </a:r>
            <a:r>
              <a:rPr lang="en-US" dirty="0">
                <a:solidFill>
                  <a:srgbClr val="000000"/>
                </a:solidFill>
              </a:rPr>
              <a:t>the number of crew members to be deployed</a:t>
            </a:r>
            <a:endParaRPr lang="sr-Latn-CS" dirty="0">
              <a:solidFill>
                <a:srgbClr val="000000"/>
              </a:solidFill>
            </a:endParaRPr>
          </a:p>
          <a:p>
            <a:pPr marL="355600" indent="-355600">
              <a:spcAft>
                <a:spcPts val="600"/>
              </a:spcAft>
            </a:pPr>
            <a:r>
              <a:rPr lang="sr-Latn-CS" i="1" dirty="0">
                <a:solidFill>
                  <a:srgbClr val="000000"/>
                </a:solidFill>
              </a:rPr>
              <a:t>n</a:t>
            </a:r>
            <a:r>
              <a:rPr lang="sr-Latn-CS" dirty="0">
                <a:solidFill>
                  <a:srgbClr val="000000"/>
                </a:solidFill>
              </a:rPr>
              <a:t> – </a:t>
            </a:r>
            <a:r>
              <a:rPr lang="en-US" dirty="0">
                <a:solidFill>
                  <a:srgbClr val="000000"/>
                </a:solidFill>
              </a:rPr>
              <a:t>the number of rotations assigned to the crew members</a:t>
            </a:r>
            <a:endParaRPr lang="sr-Latn-CS" dirty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</a:pPr>
            <a:r>
              <a:rPr lang="sr-Latn-CS" i="1" dirty="0">
                <a:solidFill>
                  <a:srgbClr val="000000"/>
                </a:solidFill>
                <a:sym typeface="Symbol"/>
              </a:rPr>
              <a:t>m</a:t>
            </a:r>
            <a:r>
              <a:rPr lang="sr-Latn-CS" dirty="0">
                <a:solidFill>
                  <a:srgbClr val="000000"/>
                </a:solidFill>
                <a:sym typeface="Symbol"/>
              </a:rPr>
              <a:t>  </a:t>
            </a:r>
            <a:r>
              <a:rPr lang="sr-Latn-CS" i="1" dirty="0">
                <a:solidFill>
                  <a:srgbClr val="000000"/>
                </a:solidFill>
                <a:sym typeface="Symbol"/>
              </a:rPr>
              <a:t>n </a:t>
            </a:r>
          </a:p>
          <a:p>
            <a:pPr>
              <a:spcAft>
                <a:spcPts val="600"/>
              </a:spcAft>
            </a:pPr>
            <a:r>
              <a:rPr lang="sr-Latn-CS" i="1" dirty="0">
                <a:solidFill>
                  <a:srgbClr val="000000"/>
                </a:solidFill>
                <a:sym typeface="Symbol"/>
              </a:rPr>
              <a:t>c</a:t>
            </a:r>
            <a:r>
              <a:rPr lang="sr-Latn-CS" i="1" baseline="-25000" dirty="0">
                <a:solidFill>
                  <a:srgbClr val="000000"/>
                </a:solidFill>
                <a:sym typeface="Symbol"/>
              </a:rPr>
              <a:t>ij</a:t>
            </a:r>
            <a:r>
              <a:rPr lang="sr-Latn-CS" dirty="0">
                <a:solidFill>
                  <a:srgbClr val="000000"/>
                </a:solidFill>
                <a:sym typeface="Symbol"/>
              </a:rPr>
              <a:t> – </a:t>
            </a:r>
            <a:r>
              <a:rPr lang="en-US" dirty="0">
                <a:solidFill>
                  <a:srgbClr val="000000"/>
                </a:solidFill>
                <a:sym typeface="Symbol"/>
              </a:rPr>
              <a:t>The cost of assigning pilot </a:t>
            </a:r>
            <a:r>
              <a:rPr lang="en-US" i="1" dirty="0" err="1">
                <a:solidFill>
                  <a:srgbClr val="000000"/>
                </a:solidFill>
                <a:sym typeface="Symbol"/>
              </a:rPr>
              <a:t>i</a:t>
            </a:r>
            <a:r>
              <a:rPr lang="en-US" dirty="0">
                <a:solidFill>
                  <a:srgbClr val="000000"/>
                </a:solidFill>
                <a:sym typeface="Symbol"/>
              </a:rPr>
              <a:t> to the rotation </a:t>
            </a:r>
            <a:r>
              <a:rPr lang="en-US" i="1" dirty="0">
                <a:solidFill>
                  <a:srgbClr val="000000"/>
                </a:solidFill>
                <a:sym typeface="Symbol"/>
              </a:rPr>
              <a:t>j</a:t>
            </a:r>
            <a:endParaRPr lang="en-GB" i="1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562450" y="4074605"/>
                <a:ext cx="3955570" cy="5640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𝑖𝑗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&amp;1,          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𝑖𝑓</m:t>
                                  </m:r>
                                  <m:r>
                                    <a:rPr lang="en-US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𝑝𝑖𝑙𝑜𝑡</m:t>
                                  </m:r>
                                  <m:r>
                                    <a:rPr lang="en-US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𝑖𝑠</m:t>
                                  </m:r>
                                  <m:r>
                                    <a:rPr lang="en-US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𝑎𝑠𝑠𝑖𝑔𝑛𝑒𝑑</m:t>
                                  </m:r>
                                  <m:r>
                                    <a:rPr lang="en-US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𝑡𝑜</m:t>
                                  </m:r>
                                  <m:r>
                                    <a:rPr lang="en-US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𝑟𝑜𝑡𝑎𝑡𝑖𝑜𝑛</m:t>
                                  </m:r>
                                  <m:r>
                                    <a:rPr lang="en-US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  <m:e>
                                  <m:r>
                                    <a:rPr lang="en-US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&amp;0,                                                           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𝑜𝑡h𝑒𝑟</m:t>
                                  </m:r>
                                  <m:r>
                                    <a:rPr lang="en-US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𝑐𝑎𝑠𝑒𝑠</m:t>
                                  </m:r>
                                </m:e>
                              </m:eqArr>
                            </m:e>
                          </m:d>
                        </m:sub>
                      </m:sSub>
                    </m:oMath>
                  </m:oMathPara>
                </a14:m>
                <a:endParaRPr lang="en-US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2450" y="4074605"/>
                <a:ext cx="3955570" cy="564065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52811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Literature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err="1"/>
              <a:t>Bazargan</a:t>
            </a:r>
            <a:r>
              <a:rPr lang="en-US" dirty="0"/>
              <a:t>, M., Airline Operations and </a:t>
            </a:r>
            <a:r>
              <a:rPr lang="en-US" dirty="0" err="1"/>
              <a:t>Schedul-ing</a:t>
            </a:r>
            <a:r>
              <a:rPr lang="en-US" dirty="0"/>
              <a:t>. 2nd </a:t>
            </a:r>
            <a:r>
              <a:rPr lang="en-US" dirty="0" err="1"/>
              <a:t>Hrsg</a:t>
            </a:r>
            <a:r>
              <a:rPr lang="en-US" dirty="0"/>
              <a:t>. Burlington: </a:t>
            </a:r>
            <a:r>
              <a:rPr lang="en-US" dirty="0" err="1"/>
              <a:t>Ashgate</a:t>
            </a:r>
            <a:r>
              <a:rPr lang="en-US" dirty="0"/>
              <a:t> Publishing Company, 2010.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Barnhart, C., Johnson, E., </a:t>
            </a:r>
            <a:r>
              <a:rPr lang="en-US" dirty="0" err="1"/>
              <a:t>Nemhauser</a:t>
            </a:r>
            <a:r>
              <a:rPr lang="en-US" dirty="0"/>
              <a:t>, G.L., and Vance, P.H. (1997). Airline crew scheduling: A new formulation and decomposition algorithm. Operations Research, 45 (2), 188–200.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Holloway, S., 2003. Straight and Level: Practical Airline Economics, </a:t>
            </a:r>
            <a:r>
              <a:rPr lang="en-GB" dirty="0" err="1"/>
              <a:t>Ashgate</a:t>
            </a:r>
            <a:r>
              <a:rPr lang="en-GB" dirty="0"/>
              <a:t> Publishing Limited. Gower House, Croft Road, Aldershot, Hampshire GU11 3HR, England.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Jarrah, A., Goodstein, J., and </a:t>
            </a:r>
            <a:r>
              <a:rPr lang="en-US" dirty="0" err="1"/>
              <a:t>Narasimhan</a:t>
            </a:r>
            <a:r>
              <a:rPr lang="en-US" dirty="0"/>
              <a:t>, R. (2000). An efficient airline </a:t>
            </a:r>
            <a:r>
              <a:rPr lang="en-US" dirty="0" err="1"/>
              <a:t>refleeting</a:t>
            </a:r>
            <a:r>
              <a:rPr lang="en-US" dirty="0"/>
              <a:t> model for the incremental modification of planned fleet assignments. </a:t>
            </a:r>
            <a:r>
              <a:rPr lang="fr-FR" dirty="0"/>
              <a:t>Transportation Science, 34 (4), pp. 349–63.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Sherali</a:t>
            </a:r>
            <a:r>
              <a:rPr lang="en-US" dirty="0"/>
              <a:t>, H. D., </a:t>
            </a:r>
            <a:r>
              <a:rPr lang="en-US" dirty="0" err="1"/>
              <a:t>Bish</a:t>
            </a:r>
            <a:r>
              <a:rPr lang="en-US" dirty="0"/>
              <a:t>, E. K., and Zhu, X. (2006). Airline fleet assignment concepts, models, and algorithms. European Journal of Operational Research, 172 (1), pp. 1–30.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Talluri</a:t>
            </a:r>
            <a:r>
              <a:rPr lang="en-US" dirty="0"/>
              <a:t>, K. (1998). The four-day aircraft maintenance routing problem. </a:t>
            </a:r>
            <a:r>
              <a:rPr lang="fr-FR" dirty="0"/>
              <a:t>Transportation Science, 32 (1), pp. 43–53.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GB" dirty="0" err="1"/>
              <a:t>Wensveen</a:t>
            </a:r>
            <a:r>
              <a:rPr lang="en-GB" dirty="0"/>
              <a:t>, J. 2015. Air Transportation: A Management Perspective. Publisher: Routledge; 8th edition.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92699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26031" y="1433029"/>
            <a:ext cx="7772400" cy="1500187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The content may not be adapted or changed, and the source must be recognised.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8FB74E85-C0F0-4452-B0B4-52D3EB9A2B4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48062" y="3063148"/>
            <a:ext cx="7772400" cy="1500187"/>
          </a:xfrm>
        </p:spPr>
        <p:txBody>
          <a:bodyPr>
            <a:normAutofit/>
          </a:bodyPr>
          <a:lstStyle/>
          <a:p>
            <a:pPr lvl="0"/>
            <a:r>
              <a:rPr lang="en-GB" sz="20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2000" b="1" dirty="0">
                <a:latin typeface="Calibri"/>
                <a:cs typeface="Calibri"/>
              </a:rPr>
              <a:t>  /  </a:t>
            </a:r>
            <a:r>
              <a:rPr lang="en-GB" sz="20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2000" b="1" dirty="0">
              <a:latin typeface="Calibri"/>
              <a:cs typeface="Calibri"/>
            </a:endParaRPr>
          </a:p>
          <a:p>
            <a:pPr lvl="0"/>
            <a:endParaRPr lang="en-GB" sz="2000" b="1" dirty="0"/>
          </a:p>
          <a:p>
            <a:pPr lvl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281458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Stages in the Flight Schedule Planning Process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CS"/>
              <a:t>5</a:t>
            </a:r>
            <a:endParaRPr lang="en-GB" dirty="0"/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163877365"/>
              </p:ext>
            </p:extLst>
          </p:nvPr>
        </p:nvGraphicFramePr>
        <p:xfrm>
          <a:off x="142844" y="1484784"/>
          <a:ext cx="8801980" cy="3278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0" y="4221088"/>
            <a:ext cx="2339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Fleet diversity</a:t>
            </a:r>
          </a:p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Labor planning</a:t>
            </a:r>
          </a:p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Hub development </a:t>
            </a:r>
          </a:p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Add/change hub</a:t>
            </a:r>
          </a:p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Appropriate facilities and equipment at airports</a:t>
            </a:r>
          </a:p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Airport Infrastructure</a:t>
            </a:r>
            <a:endParaRPr lang="en-GB" sz="1600" dirty="0">
              <a:solidFill>
                <a:srgbClr val="C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02576" y="4221088"/>
            <a:ext cx="23042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Frequencies and departure times</a:t>
            </a:r>
          </a:p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Expand/shrink markets</a:t>
            </a:r>
          </a:p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Price policy</a:t>
            </a:r>
          </a:p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Predicting competitor behavior/modelling</a:t>
            </a:r>
          </a:p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Code-sharing and alliance</a:t>
            </a:r>
            <a:endParaRPr lang="en-GB" sz="1600" dirty="0">
              <a:solidFill>
                <a:srgbClr val="C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2836" y="4221088"/>
            <a:ext cx="20162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Initial flight schedule for available fleet</a:t>
            </a:r>
          </a:p>
          <a:p>
            <a:pPr lvl="0">
              <a:buFont typeface="Arial" pitchFamily="34" charset="0"/>
              <a:buChar char="•"/>
            </a:pPr>
            <a:r>
              <a:rPr lang="en-GB" sz="1600" dirty="0">
                <a:solidFill>
                  <a:srgbClr val="C00000"/>
                </a:solidFill>
              </a:rPr>
              <a:t>Fleet assignment</a:t>
            </a:r>
          </a:p>
          <a:p>
            <a:pPr lvl="0">
              <a:buFont typeface="Arial" pitchFamily="34" charset="0"/>
              <a:buChar char="•"/>
            </a:pPr>
            <a:r>
              <a:rPr lang="en-US" sz="1600" dirty="0">
                <a:solidFill>
                  <a:srgbClr val="C00000"/>
                </a:solidFill>
              </a:rPr>
              <a:t>Evaluating facilities and manpower capabilities</a:t>
            </a:r>
            <a:endParaRPr lang="en-GB" sz="1600" dirty="0">
              <a:solidFill>
                <a:srgbClr val="C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64604" y="4278803"/>
            <a:ext cx="1944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GB" sz="1600" dirty="0">
                <a:solidFill>
                  <a:srgbClr val="C00000"/>
                </a:solidFill>
              </a:rPr>
              <a:t>Crew scheduling</a:t>
            </a:r>
          </a:p>
          <a:p>
            <a:pPr lvl="0">
              <a:buFont typeface="Arial" pitchFamily="34" charset="0"/>
              <a:buChar char="•"/>
            </a:pPr>
            <a:r>
              <a:rPr lang="en-GB" sz="1600" dirty="0">
                <a:solidFill>
                  <a:srgbClr val="C00000"/>
                </a:solidFill>
              </a:rPr>
              <a:t>Arrival/departure times</a:t>
            </a:r>
          </a:p>
          <a:p>
            <a:pPr lvl="0">
              <a:buFont typeface="Arial" pitchFamily="34" charset="0"/>
              <a:buChar char="•"/>
            </a:pPr>
            <a:r>
              <a:rPr lang="en-GB" sz="1600" dirty="0">
                <a:solidFill>
                  <a:srgbClr val="C00000"/>
                </a:solidFill>
              </a:rPr>
              <a:t>Maintenance</a:t>
            </a:r>
          </a:p>
        </p:txBody>
      </p:sp>
    </p:spTree>
    <p:extLst>
      <p:ext uri="{BB962C8B-B14F-4D97-AF65-F5344CB8AC3E}">
        <p14:creationId xmlns:p14="http://schemas.microsoft.com/office/powerpoint/2010/main" val="659382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Flight Schedule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Flight schedule contains the following information:</a:t>
            </a:r>
            <a:endParaRPr lang="sr-Latn-BA" sz="2000" dirty="0"/>
          </a:p>
          <a:p>
            <a:pPr lvl="1">
              <a:spcBef>
                <a:spcPts val="1200"/>
              </a:spcBef>
            </a:pPr>
            <a:r>
              <a:rPr lang="en-GB" sz="1800" dirty="0"/>
              <a:t>Day of the week</a:t>
            </a:r>
            <a:endParaRPr lang="sr-Latn-BA" sz="1800" dirty="0"/>
          </a:p>
          <a:p>
            <a:pPr lvl="1">
              <a:spcBef>
                <a:spcPts val="1200"/>
              </a:spcBef>
            </a:pPr>
            <a:r>
              <a:rPr lang="en-GB" sz="1800" dirty="0"/>
              <a:t>Airport and time of departure</a:t>
            </a:r>
            <a:endParaRPr lang="sr-Latn-BA" sz="1800" dirty="0"/>
          </a:p>
          <a:p>
            <a:pPr lvl="1">
              <a:spcBef>
                <a:spcPts val="1200"/>
              </a:spcBef>
            </a:pPr>
            <a:r>
              <a:rPr lang="en-GB" dirty="0"/>
              <a:t>Airport and time of arrival</a:t>
            </a:r>
          </a:p>
          <a:p>
            <a:pPr lvl="1">
              <a:spcBef>
                <a:spcPts val="1200"/>
              </a:spcBef>
            </a:pPr>
            <a:r>
              <a:rPr lang="sr-Latn-BA" dirty="0"/>
              <a:t>Number of intermediate </a:t>
            </a:r>
            <a:r>
              <a:rPr lang="en-GB" dirty="0"/>
              <a:t>stops</a:t>
            </a:r>
          </a:p>
          <a:p>
            <a:pPr lvl="1">
              <a:spcBef>
                <a:spcPts val="1200"/>
              </a:spcBef>
            </a:pPr>
            <a:r>
              <a:rPr lang="en-GB" dirty="0"/>
              <a:t>Aircraft type</a:t>
            </a:r>
            <a:endParaRPr lang="sr-Latn-BA" sz="1800" dirty="0"/>
          </a:p>
          <a:p>
            <a:pPr lvl="1">
              <a:spcBef>
                <a:spcPts val="1200"/>
              </a:spcBef>
            </a:pPr>
            <a:r>
              <a:rPr lang="en-GB" sz="1800" dirty="0"/>
              <a:t>Flight number</a:t>
            </a:r>
            <a:endParaRPr lang="sr-Latn-BA" sz="1800" dirty="0"/>
          </a:p>
          <a:p>
            <a:pPr lvl="1">
              <a:spcBef>
                <a:spcPts val="1200"/>
              </a:spcBef>
            </a:pPr>
            <a:r>
              <a:rPr lang="en-GB" sz="1800" dirty="0"/>
              <a:t>Transfer information</a:t>
            </a:r>
            <a:endParaRPr lang="sr-Latn-BA" sz="1800" dirty="0"/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Flight schedule is the result of offered capacity by an airline, </a:t>
            </a:r>
            <a:r>
              <a:rPr lang="en-US" sz="2000" dirty="0"/>
              <a:t>on the one hand, and passenger demand, on the other hand, while satisfying a number of restrictions</a:t>
            </a:r>
            <a:endParaRPr lang="sr-Latn-BA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CS"/>
              <a:t>5</a:t>
            </a:r>
            <a:endParaRPr lang="en-GB" dirty="0"/>
          </a:p>
        </p:txBody>
      </p:sp>
      <p:pic>
        <p:nvPicPr>
          <p:cNvPr id="6" name="Picture 2" descr="http://thumbs.dreamstime.com/x/airline-schedule-21825627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697" y="2132856"/>
            <a:ext cx="2987052" cy="182957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562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Definitions….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l-S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Airline base airport </a:t>
            </a:r>
            <a:r>
              <a:rPr lang="sl-SI" dirty="0"/>
              <a:t>– </a:t>
            </a:r>
            <a:r>
              <a:rPr lang="en-US" dirty="0"/>
              <a:t>an airport at which the airline has its registered office</a:t>
            </a:r>
            <a:endParaRPr lang="sl-S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Airlines can have multiple bases</a:t>
            </a:r>
            <a:endParaRPr lang="sl-S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After deregulation, airlines tend to have one base for each type of aircraft in the fleet</a:t>
            </a:r>
            <a:endParaRPr lang="sl-SI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Aircraft rotation (or aircraft routing) - a series of flights such that the first flight in a row starts from the base, and the last flight ends at the base of the airline (flights are performed by one aircraft).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Rotations can be defined as daily or multi-day.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CS"/>
              <a:t>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8039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Flight Schedule Design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Flight schedule design - determination of departure times for all destinations across the network in response to the economics of supply and taking into consideration operational constraints.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 airline’s success (revenue, quality of service, etc.) depends on the schedule design (criteria and restrictions) and effective execution of the schedule (reliability and robustness).</a:t>
            </a:r>
            <a:endParaRPr lang="en-US" dirty="0"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One of the most complex tasks faced by an airline (combinatorial problem) and it is important to meet:</a:t>
            </a:r>
          </a:p>
          <a:p>
            <a:pPr lvl="2"/>
            <a:endParaRPr lang="en-US" dirty="0">
              <a:cs typeface="Times New Roman" pitchFamily="18" charset="0"/>
            </a:endParaRPr>
          </a:p>
          <a:p>
            <a:pPr lvl="2"/>
            <a:r>
              <a:rPr lang="en-US" dirty="0">
                <a:cs typeface="Times New Roman" pitchFamily="18" charset="0"/>
              </a:rPr>
              <a:t>Airline needs</a:t>
            </a:r>
          </a:p>
          <a:p>
            <a:pPr lvl="2"/>
            <a:r>
              <a:rPr lang="en-US" dirty="0">
                <a:cs typeface="Times New Roman" pitchFamily="18" charset="0"/>
              </a:rPr>
              <a:t>Passenger needs</a:t>
            </a:r>
            <a:endParaRPr lang="sr-Latn-RS" dirty="0">
              <a:cs typeface="Times New Roman" pitchFamily="18" charset="0"/>
            </a:endParaRPr>
          </a:p>
          <a:p>
            <a:pPr lvl="2"/>
            <a:r>
              <a:rPr lang="sr-Latn-RS" dirty="0">
                <a:cs typeface="Times New Roman" pitchFamily="18" charset="0"/>
              </a:rPr>
              <a:t>Technical </a:t>
            </a:r>
            <a:r>
              <a:rPr lang="en-US" dirty="0">
                <a:cs typeface="Times New Roman" pitchFamily="18" charset="0"/>
              </a:rPr>
              <a:t>constraints</a:t>
            </a:r>
            <a:endParaRPr lang="sr-Latn-RS" dirty="0">
              <a:cs typeface="Times New Roman" pitchFamily="18" charset="0"/>
            </a:endParaRPr>
          </a:p>
          <a:p>
            <a:pPr lvl="2"/>
            <a:r>
              <a:rPr lang="en-US" dirty="0">
                <a:cs typeface="Times New Roman" pitchFamily="18" charset="0"/>
              </a:rPr>
              <a:t>Legal restrictions</a:t>
            </a:r>
          </a:p>
          <a:p>
            <a:pPr lvl="2"/>
            <a:r>
              <a:rPr lang="en-US" dirty="0">
                <a:cs typeface="Times New Roman" pitchFamily="18" charset="0"/>
              </a:rPr>
              <a:t>Geo-political considerations</a:t>
            </a:r>
            <a:endParaRPr lang="sr-Latn-RS" dirty="0"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CS"/>
              <a:t>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8511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Airlines</a:t>
            </a:r>
            <a:r>
              <a:rPr lang="sr-Latn-BA" dirty="0"/>
              <a:t> vs. </a:t>
            </a:r>
            <a:r>
              <a:rPr lang="en-US" dirty="0"/>
              <a:t>Passengers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1026000"/>
              </p:ext>
            </p:extLst>
          </p:nvPr>
        </p:nvGraphicFramePr>
        <p:xfrm>
          <a:off x="457199" y="1600200"/>
          <a:ext cx="8105775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10784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Times New Roman" pitchFamily="18" charset="0"/>
              </a:rPr>
              <a:t>Technical (operational) and Legal Constraints</a:t>
            </a:r>
            <a:endParaRPr lang="sr-Latn-RS" sz="3200" dirty="0">
              <a:cs typeface="Times New Roman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261069319"/>
              </p:ext>
            </p:extLst>
          </p:nvPr>
        </p:nvGraphicFramePr>
        <p:xfrm>
          <a:off x="107453" y="1457325"/>
          <a:ext cx="8208963" cy="5400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2679350"/>
      </p:ext>
    </p:extLst>
  </p:cSld>
  <p:clrMapOvr>
    <a:masterClrMapping/>
  </p:clrMapOvr>
</p:sld>
</file>

<file path=ppt/theme/theme1.xml><?xml version="1.0" encoding="utf-8"?>
<a:theme xmlns:a="http://schemas.openxmlformats.org/drawingml/2006/main" name="SESAR ER Presentation template">
  <a:themeElements>
    <a:clrScheme name="Custom 5">
      <a:dk1>
        <a:srgbClr val="6E6E6E"/>
      </a:dk1>
      <a:lt1>
        <a:sysClr val="window" lastClr="FFFFFF"/>
      </a:lt1>
      <a:dk2>
        <a:srgbClr val="4E88C7"/>
      </a:dk2>
      <a:lt2>
        <a:srgbClr val="FFFFFF"/>
      </a:lt2>
      <a:accent1>
        <a:srgbClr val="4E88C7"/>
      </a:accent1>
      <a:accent2>
        <a:srgbClr val="00428F"/>
      </a:accent2>
      <a:accent3>
        <a:srgbClr val="6EB628"/>
      </a:accent3>
      <a:accent4>
        <a:srgbClr val="05225B"/>
      </a:accent4>
      <a:accent5>
        <a:srgbClr val="FFC11E"/>
      </a:accent5>
      <a:accent6>
        <a:srgbClr val="008C82"/>
      </a:accent6>
      <a:hlink>
        <a:srgbClr val="00C5FF"/>
      </a:hlink>
      <a:folHlink>
        <a:srgbClr val="5EDB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4CEA515081ED84E8E0CA5B114A64657" ma:contentTypeVersion="1" ma:contentTypeDescription="Create a new document." ma:contentTypeScope="" ma:versionID="74932606d897524310ab910a0b9b5334">
  <xsd:schema xmlns:xsd="http://www.w3.org/2001/XMLSchema" xmlns:p="http://schemas.microsoft.com/office/2006/metadata/properties" xmlns:ns2="a301ac7b-a095-4703-8ac1-0954f10782bf" targetNamespace="http://schemas.microsoft.com/office/2006/metadata/properties" ma:root="true" ma:fieldsID="dc4d2988fafefd31398f26e85b6bdb71" ns2:_="">
    <xsd:import namespace="a301ac7b-a095-4703-8ac1-0954f10782bf"/>
    <xsd:element name="properties">
      <xsd:complexType>
        <xsd:sequence>
          <xsd:element name="documentManagement">
            <xsd:complexType>
              <xsd:all>
                <xsd:element ref="ns2:Itera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a301ac7b-a095-4703-8ac1-0954f10782bf" elementFormDefault="qualified">
    <xsd:import namespace="http://schemas.microsoft.com/office/2006/documentManagement/types"/>
    <xsd:element name="Iteration" ma:index="8" nillable="true" ma:displayName="Iteration" ma:internalName="Iteration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Iteration xmlns="a301ac7b-a095-4703-8ac1-0954f10782bf">01.00.00</Iteration>
  </documentManagement>
</p:properties>
</file>

<file path=customXml/itemProps1.xml><?xml version="1.0" encoding="utf-8"?>
<ds:datastoreItem xmlns:ds="http://schemas.openxmlformats.org/officeDocument/2006/customXml" ds:itemID="{540A1421-CEC8-4FFE-8BFD-DDECF2025B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1ac7b-a095-4703-8ac1-0954f10782bf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29691848-7B53-4310-AC46-941E5CFAB05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1D6BEF6-6CD2-4659-B731-980294D7FAB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a301ac7b-a095-4703-8ac1-0954f10782bf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SESAR ER Presentation template</Template>
  <TotalTime>8041</TotalTime>
  <Words>2272</Words>
  <Application>Microsoft Office PowerPoint</Application>
  <PresentationFormat>Presentazione su schermo (4:3)</PresentationFormat>
  <Paragraphs>432</Paragraphs>
  <Slides>38</Slides>
  <Notes>24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38</vt:i4>
      </vt:variant>
    </vt:vector>
  </HeadingPairs>
  <TitlesOfParts>
    <vt:vector size="46" baseType="lpstr">
      <vt:lpstr>Arial</vt:lpstr>
      <vt:lpstr>Calibri</vt:lpstr>
      <vt:lpstr>Cambria Math</vt:lpstr>
      <vt:lpstr>Georgia</vt:lpstr>
      <vt:lpstr>Times New Roman</vt:lpstr>
      <vt:lpstr>Wingdings</vt:lpstr>
      <vt:lpstr>SESAR ER Presentation template</vt:lpstr>
      <vt:lpstr>Equation</vt:lpstr>
      <vt:lpstr>Airline Planning and Operations Schedule planning</vt:lpstr>
      <vt:lpstr>Schedule design</vt:lpstr>
      <vt:lpstr>Flight Schedule Planning</vt:lpstr>
      <vt:lpstr>Stages in the Flight Schedule Planning Process</vt:lpstr>
      <vt:lpstr>Flight Schedule Definition</vt:lpstr>
      <vt:lpstr>Some Definitions….</vt:lpstr>
      <vt:lpstr>Flight Schedule Design </vt:lpstr>
      <vt:lpstr>Airlines vs. Passengers</vt:lpstr>
      <vt:lpstr>Technical (operational) and Legal Constraints</vt:lpstr>
      <vt:lpstr>Flight Schedule Design – An Iterative Process</vt:lpstr>
      <vt:lpstr>Flight Schedule Types</vt:lpstr>
      <vt:lpstr>Fleet assignment</vt:lpstr>
      <vt:lpstr>Flight Schedule Design</vt:lpstr>
      <vt:lpstr>What to Consider when Designing an Aircraft Assignment Plan?</vt:lpstr>
      <vt:lpstr>Time-Space Network</vt:lpstr>
      <vt:lpstr>Aircraft Assignment Problem</vt:lpstr>
      <vt:lpstr>Objective Function: Minimum Cost of  Assigning Aircraft on Routes</vt:lpstr>
      <vt:lpstr>Spill Costs</vt:lpstr>
      <vt:lpstr>Spill Costs</vt:lpstr>
      <vt:lpstr>Retained Demand</vt:lpstr>
      <vt:lpstr>Aircraft routing</vt:lpstr>
      <vt:lpstr>Aircraft Routing</vt:lpstr>
      <vt:lpstr>Aircraft Routing Daily Problem</vt:lpstr>
      <vt:lpstr>Solving the Problem of Aircraft Routing</vt:lpstr>
      <vt:lpstr>Dichromatic graph</vt:lpstr>
      <vt:lpstr>Crew scheduling</vt:lpstr>
      <vt:lpstr>Crew Scheduling</vt:lpstr>
      <vt:lpstr>Crew Pairing</vt:lpstr>
      <vt:lpstr>Crew Pairing Issues</vt:lpstr>
      <vt:lpstr>Elements of crew pairing</vt:lpstr>
      <vt:lpstr>Presentazione standard di PowerPoint</vt:lpstr>
      <vt:lpstr>Regulation Official Journal of the European Union / FAR (USA)</vt:lpstr>
      <vt:lpstr>Crew Rostering</vt:lpstr>
      <vt:lpstr>Elements of Crew Scheduling</vt:lpstr>
      <vt:lpstr>Crew Rostering</vt:lpstr>
      <vt:lpstr>Mathematical model</vt:lpstr>
      <vt:lpstr>Literature</vt:lpstr>
      <vt:lpstr>Presentazione standard di PowerPoint</vt:lpstr>
    </vt:vector>
  </TitlesOfParts>
  <Company>Sesar JU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a presentation  using Sesar 2020 Theme</dc:title>
  <dc:creator>Engage Consortium</dc:creator>
  <cp:lastModifiedBy>Pasquale De Falco</cp:lastModifiedBy>
  <cp:revision>294</cp:revision>
  <dcterms:created xsi:type="dcterms:W3CDTF">2016-04-13T13:39:24Z</dcterms:created>
  <dcterms:modified xsi:type="dcterms:W3CDTF">2021-07-08T08:25:59Z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0x01010004CEA515081ED84E8E0CA5B114A64657</vt:lpwstr>
  </property>
</Properties>
</file>