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drawings/drawing1.xml" ContentType="application/vnd.openxmlformats-officedocument.drawingml.chartshapes+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39"/>
  </p:notesMasterIdLst>
  <p:handoutMasterIdLst>
    <p:handoutMasterId r:id="rId40"/>
  </p:handoutMasterIdLst>
  <p:sldIdLst>
    <p:sldId id="308" r:id="rId5"/>
    <p:sldId id="300" r:id="rId6"/>
    <p:sldId id="278" r:id="rId7"/>
    <p:sldId id="279" r:id="rId8"/>
    <p:sldId id="303" r:id="rId9"/>
    <p:sldId id="280" r:id="rId10"/>
    <p:sldId id="281" r:id="rId11"/>
    <p:sldId id="282" r:id="rId12"/>
    <p:sldId id="301" r:id="rId13"/>
    <p:sldId id="284" r:id="rId14"/>
    <p:sldId id="302" r:id="rId15"/>
    <p:sldId id="286" r:id="rId16"/>
    <p:sldId id="304" r:id="rId17"/>
    <p:sldId id="305" r:id="rId18"/>
    <p:sldId id="306" r:id="rId19"/>
    <p:sldId id="287" r:id="rId20"/>
    <p:sldId id="288" r:id="rId21"/>
    <p:sldId id="289" r:id="rId22"/>
    <p:sldId id="290" r:id="rId23"/>
    <p:sldId id="272" r:id="rId24"/>
    <p:sldId id="293" r:id="rId25"/>
    <p:sldId id="294" r:id="rId26"/>
    <p:sldId id="295" r:id="rId27"/>
    <p:sldId id="296" r:id="rId28"/>
    <p:sldId id="297" r:id="rId29"/>
    <p:sldId id="262" r:id="rId30"/>
    <p:sldId id="264" r:id="rId31"/>
    <p:sldId id="265" r:id="rId32"/>
    <p:sldId id="266" r:id="rId33"/>
    <p:sldId id="267" r:id="rId34"/>
    <p:sldId id="268" r:id="rId35"/>
    <p:sldId id="273" r:id="rId36"/>
    <p:sldId id="307" r:id="rId37"/>
    <p:sldId id="260" r:id="rId3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79">
          <p15:clr>
            <a:srgbClr val="A4A3A4"/>
          </p15:clr>
        </p15:guide>
        <p15:guide id="2" pos="5424">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9999"/>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204" autoAdjust="0"/>
    <p:restoredTop sz="88981" autoAdjust="0"/>
  </p:normalViewPr>
  <p:slideViewPr>
    <p:cSldViewPr snapToGrid="0" snapToObjects="1">
      <p:cViewPr varScale="1">
        <p:scale>
          <a:sx n="76" d="100"/>
          <a:sy n="76" d="100"/>
        </p:scale>
        <p:origin x="1800" y="62"/>
      </p:cViewPr>
      <p:guideLst>
        <p:guide orient="horz" pos="479"/>
        <p:guide pos="5424"/>
      </p:guideLst>
    </p:cSldViewPr>
  </p:slideViewPr>
  <p:outlineViewPr>
    <p:cViewPr>
      <p:scale>
        <a:sx n="33" d="100"/>
        <a:sy n="33" d="100"/>
      </p:scale>
      <p:origin x="0" y="1998"/>
    </p:cViewPr>
  </p:outlineViewPr>
  <p:notesTextViewPr>
    <p:cViewPr>
      <p:scale>
        <a:sx n="100" d="100"/>
        <a:sy n="100" d="100"/>
      </p:scale>
      <p:origin x="0" y="0"/>
    </p:cViewPr>
  </p:notesTextViewPr>
  <p:notesViewPr>
    <p:cSldViewPr snapToGrid="0" snapToObjects="1">
      <p:cViewPr varScale="1">
        <p:scale>
          <a:sx n="83" d="100"/>
          <a:sy n="83" d="100"/>
        </p:scale>
        <p:origin x="2550" y="8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notesMaster" Target="notesMasters/notesMaster1.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heme" Target="theme/theme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oleObject" Target="file:///H:\Dr\Dr\Ibirad\excel\traffic%20growth.xls" TargetMode="External"/></Relationships>
</file>

<file path=ppt/charts/_rels/chart2.xml.rels><?xml version="1.0" encoding="UTF-8" standalone="yes"?>
<Relationships xmlns="http://schemas.openxmlformats.org/package/2006/relationships"><Relationship Id="rId3" Type="http://schemas.openxmlformats.org/officeDocument/2006/relationships/oleObject" Target="file:///D:\Fakultet\Projekti\Engage\forecast%20boeing.xlsx" TargetMode="External"/><Relationship Id="rId2" Type="http://schemas.microsoft.com/office/2011/relationships/chartColorStyle" Target="colors1.xml"/><Relationship Id="rId1" Type="http://schemas.microsoft.com/office/2011/relationships/chartStyle" Target="style1.xml"/></Relationships>
</file>

<file path=ppt/charts/_rels/chart3.xml.rels><?xml version="1.0" encoding="UTF-8" standalone="yes"?>
<Relationships xmlns="http://schemas.openxmlformats.org/package/2006/relationships"><Relationship Id="rId1" Type="http://schemas.openxmlformats.org/officeDocument/2006/relationships/oleObject" Target="file:///D:\Danica\nastava\PPEV%201\Predavanja%202015\III%20cas\traffic%20pattern.xlsx"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Book1" TargetMode="External"/></Relationships>
</file>

<file path=ppt/charts/_rels/chart5.xml.rels><?xml version="1.0" encoding="UTF-8" standalone="yes"?>
<Relationships xmlns="http://schemas.openxmlformats.org/package/2006/relationships"><Relationship Id="rId1" Type="http://schemas.openxmlformats.org/officeDocument/2006/relationships/oleObject" Target="file:///D:\Danica\nastava\PPEV%201\Predavanja%202015\III%20cas\traffic%20pattern.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9.8039340838619801E-2"/>
          <c:y val="6.7129781380618384E-2"/>
          <c:w val="0.80915135972140451"/>
          <c:h val="0.8680575178528237"/>
        </c:manualLayout>
      </c:layout>
      <c:lineChart>
        <c:grouping val="standard"/>
        <c:varyColors val="0"/>
        <c:ser>
          <c:idx val="0"/>
          <c:order val="0"/>
          <c:spPr>
            <a:ln w="22225" cap="rnd">
              <a:solidFill>
                <a:schemeClr val="accent1"/>
              </a:solidFill>
              <a:round/>
            </a:ln>
            <a:effectLst/>
          </c:spPr>
          <c:marker>
            <c:symbol val="circle"/>
            <c:size val="6"/>
            <c:spPr>
              <a:solidFill>
                <a:schemeClr val="lt1"/>
              </a:solidFill>
              <a:ln w="15875">
                <a:solidFill>
                  <a:schemeClr val="accent1"/>
                </a:solidFill>
                <a:round/>
              </a:ln>
              <a:effectLst/>
            </c:spPr>
          </c:marker>
          <c:cat>
            <c:numRef>
              <c:f>'traffic growth'!$B$3:$B$43</c:f>
              <c:numCache>
                <c:formatCode>0</c:formatCode>
                <c:ptCount val="41"/>
                <c:pt idx="0">
                  <c:v>1972</c:v>
                </c:pt>
                <c:pt idx="1">
                  <c:v>1973</c:v>
                </c:pt>
                <c:pt idx="2">
                  <c:v>1974</c:v>
                </c:pt>
                <c:pt idx="3">
                  <c:v>1975</c:v>
                </c:pt>
                <c:pt idx="4">
                  <c:v>1976</c:v>
                </c:pt>
                <c:pt idx="5">
                  <c:v>1977</c:v>
                </c:pt>
                <c:pt idx="6">
                  <c:v>1978</c:v>
                </c:pt>
                <c:pt idx="7">
                  <c:v>1979</c:v>
                </c:pt>
                <c:pt idx="8">
                  <c:v>1980</c:v>
                </c:pt>
                <c:pt idx="9">
                  <c:v>1981</c:v>
                </c:pt>
                <c:pt idx="10">
                  <c:v>1982</c:v>
                </c:pt>
                <c:pt idx="11">
                  <c:v>1983</c:v>
                </c:pt>
                <c:pt idx="12">
                  <c:v>1984</c:v>
                </c:pt>
                <c:pt idx="13">
                  <c:v>1985</c:v>
                </c:pt>
                <c:pt idx="14">
                  <c:v>1986</c:v>
                </c:pt>
                <c:pt idx="15">
                  <c:v>1987</c:v>
                </c:pt>
                <c:pt idx="16">
                  <c:v>1988</c:v>
                </c:pt>
                <c:pt idx="17">
                  <c:v>1989</c:v>
                </c:pt>
                <c:pt idx="18">
                  <c:v>1990</c:v>
                </c:pt>
                <c:pt idx="19">
                  <c:v>1991</c:v>
                </c:pt>
                <c:pt idx="20">
                  <c:v>1992</c:v>
                </c:pt>
                <c:pt idx="21">
                  <c:v>1993</c:v>
                </c:pt>
                <c:pt idx="22">
                  <c:v>1994</c:v>
                </c:pt>
                <c:pt idx="23">
                  <c:v>1995</c:v>
                </c:pt>
                <c:pt idx="24">
                  <c:v>1996</c:v>
                </c:pt>
                <c:pt idx="25">
                  <c:v>1997</c:v>
                </c:pt>
                <c:pt idx="26">
                  <c:v>1998</c:v>
                </c:pt>
                <c:pt idx="27">
                  <c:v>1999</c:v>
                </c:pt>
                <c:pt idx="28">
                  <c:v>2000</c:v>
                </c:pt>
                <c:pt idx="29">
                  <c:v>2001</c:v>
                </c:pt>
                <c:pt idx="30">
                  <c:v>2002</c:v>
                </c:pt>
                <c:pt idx="31">
                  <c:v>2003</c:v>
                </c:pt>
                <c:pt idx="32">
                  <c:v>2004</c:v>
                </c:pt>
                <c:pt idx="33">
                  <c:v>2005</c:v>
                </c:pt>
                <c:pt idx="34">
                  <c:v>2006</c:v>
                </c:pt>
                <c:pt idx="35">
                  <c:v>2007</c:v>
                </c:pt>
                <c:pt idx="36">
                  <c:v>2008</c:v>
                </c:pt>
                <c:pt idx="37">
                  <c:v>2009</c:v>
                </c:pt>
                <c:pt idx="38">
                  <c:v>2010</c:v>
                </c:pt>
                <c:pt idx="39">
                  <c:v>2011</c:v>
                </c:pt>
                <c:pt idx="40">
                  <c:v>2012</c:v>
                </c:pt>
              </c:numCache>
            </c:numRef>
          </c:cat>
          <c:val>
            <c:numRef>
              <c:f>'traffic growth'!$C$3:$C$43</c:f>
              <c:numCache>
                <c:formatCode>0.0</c:formatCode>
                <c:ptCount val="41"/>
                <c:pt idx="0">
                  <c:v>13.440758293838861</c:v>
                </c:pt>
                <c:pt idx="1">
                  <c:v>10.502369668246446</c:v>
                </c:pt>
                <c:pt idx="2">
                  <c:v>6.3317535545023818</c:v>
                </c:pt>
                <c:pt idx="3">
                  <c:v>6.3317535545023818</c:v>
                </c:pt>
                <c:pt idx="4">
                  <c:v>9.5545023696682776</c:v>
                </c:pt>
                <c:pt idx="5">
                  <c:v>7.1848341232227391</c:v>
                </c:pt>
                <c:pt idx="6">
                  <c:v>12.872037914691985</c:v>
                </c:pt>
                <c:pt idx="7">
                  <c:v>11.260663507109006</c:v>
                </c:pt>
                <c:pt idx="8">
                  <c:v>1.6872037914691917</c:v>
                </c:pt>
                <c:pt idx="9">
                  <c:v>2.0663507109004797</c:v>
                </c:pt>
                <c:pt idx="10">
                  <c:v>2.4454976303317535</c:v>
                </c:pt>
                <c:pt idx="11">
                  <c:v>4.3412322274881507</c:v>
                </c:pt>
                <c:pt idx="12">
                  <c:v>7.3744075829383888</c:v>
                </c:pt>
                <c:pt idx="13">
                  <c:v>6.8056872037914697</c:v>
                </c:pt>
                <c:pt idx="14">
                  <c:v>6.2369668246445524</c:v>
                </c:pt>
                <c:pt idx="15">
                  <c:v>10.218009478672981</c:v>
                </c:pt>
                <c:pt idx="16">
                  <c:v>6.9004739336492884</c:v>
                </c:pt>
                <c:pt idx="17">
                  <c:v>4.9099526066350716</c:v>
                </c:pt>
                <c:pt idx="18">
                  <c:v>6.5213270142180093</c:v>
                </c:pt>
                <c:pt idx="19">
                  <c:v>-3.6208530805687187</c:v>
                </c:pt>
                <c:pt idx="20">
                  <c:v>5.5734597156398253</c:v>
                </c:pt>
                <c:pt idx="21">
                  <c:v>1.5924170616113804</c:v>
                </c:pt>
                <c:pt idx="22">
                  <c:v>8.4170616113744039</c:v>
                </c:pt>
                <c:pt idx="23">
                  <c:v>6.3317535545023818</c:v>
                </c:pt>
                <c:pt idx="24">
                  <c:v>7.4691943127962075</c:v>
                </c:pt>
                <c:pt idx="25">
                  <c:v>5.5734597156398253</c:v>
                </c:pt>
                <c:pt idx="26">
                  <c:v>1.9715639810426531</c:v>
                </c:pt>
                <c:pt idx="27">
                  <c:v>6.5213270142180093</c:v>
                </c:pt>
                <c:pt idx="28">
                  <c:v>7.6587677725118493</c:v>
                </c:pt>
                <c:pt idx="29">
                  <c:v>-2.9573459715639787</c:v>
                </c:pt>
                <c:pt idx="30">
                  <c:v>-0.49289099526066527</c:v>
                </c:pt>
                <c:pt idx="31">
                  <c:v>1.3080568720379153</c:v>
                </c:pt>
                <c:pt idx="32">
                  <c:v>14.009478672985782</c:v>
                </c:pt>
                <c:pt idx="33">
                  <c:v>8.4170616113744039</c:v>
                </c:pt>
                <c:pt idx="34">
                  <c:v>6.0473933649289098</c:v>
                </c:pt>
                <c:pt idx="35">
                  <c:v>5.9526066350710902</c:v>
                </c:pt>
                <c:pt idx="36">
                  <c:v>1.9715639810426531</c:v>
                </c:pt>
                <c:pt idx="37">
                  <c:v>-2.0094786729857788</c:v>
                </c:pt>
                <c:pt idx="38">
                  <c:v>6.8056872037914697</c:v>
                </c:pt>
                <c:pt idx="39">
                  <c:v>5.8578199052132689</c:v>
                </c:pt>
                <c:pt idx="40">
                  <c:v>4.9099526066350716</c:v>
                </c:pt>
              </c:numCache>
            </c:numRef>
          </c:val>
          <c:smooth val="1"/>
          <c:extLst>
            <c:ext xmlns:c16="http://schemas.microsoft.com/office/drawing/2014/chart" uri="{C3380CC4-5D6E-409C-BE32-E72D297353CC}">
              <c16:uniqueId val="{00000000-A739-4EB0-8EB8-CB230113B09E}"/>
            </c:ext>
          </c:extLst>
        </c:ser>
        <c:dLbls>
          <c:showLegendKey val="0"/>
          <c:showVal val="0"/>
          <c:showCatName val="0"/>
          <c:showSerName val="0"/>
          <c:showPercent val="0"/>
          <c:showBubbleSize val="0"/>
        </c:dLbls>
        <c:marker val="1"/>
        <c:smooth val="0"/>
        <c:axId val="91960832"/>
        <c:axId val="91962368"/>
      </c:lineChart>
      <c:lineChart>
        <c:grouping val="standard"/>
        <c:varyColors val="0"/>
        <c:ser>
          <c:idx val="1"/>
          <c:order val="1"/>
          <c:spPr>
            <a:ln w="22225" cap="rnd">
              <a:solidFill>
                <a:schemeClr val="tx2">
                  <a:lumMod val="60000"/>
                  <a:lumOff val="40000"/>
                </a:schemeClr>
              </a:solidFill>
              <a:round/>
            </a:ln>
            <a:effectLst/>
          </c:spPr>
          <c:marker>
            <c:symbol val="circle"/>
            <c:size val="6"/>
            <c:spPr>
              <a:solidFill>
                <a:schemeClr val="accent3">
                  <a:lumMod val="60000"/>
                  <a:lumOff val="40000"/>
                </a:schemeClr>
              </a:solidFill>
              <a:ln w="15875">
                <a:solidFill>
                  <a:schemeClr val="tx2">
                    <a:lumMod val="60000"/>
                    <a:lumOff val="40000"/>
                  </a:schemeClr>
                </a:solidFill>
                <a:round/>
              </a:ln>
              <a:effectLst/>
            </c:spPr>
          </c:marker>
          <c:cat>
            <c:numRef>
              <c:f>'traffic growth'!$B$3:$B$43</c:f>
              <c:numCache>
                <c:formatCode>0</c:formatCode>
                <c:ptCount val="41"/>
                <c:pt idx="0">
                  <c:v>1972</c:v>
                </c:pt>
                <c:pt idx="1">
                  <c:v>1973</c:v>
                </c:pt>
                <c:pt idx="2">
                  <c:v>1974</c:v>
                </c:pt>
                <c:pt idx="3">
                  <c:v>1975</c:v>
                </c:pt>
                <c:pt idx="4">
                  <c:v>1976</c:v>
                </c:pt>
                <c:pt idx="5">
                  <c:v>1977</c:v>
                </c:pt>
                <c:pt idx="6">
                  <c:v>1978</c:v>
                </c:pt>
                <c:pt idx="7">
                  <c:v>1979</c:v>
                </c:pt>
                <c:pt idx="8">
                  <c:v>1980</c:v>
                </c:pt>
                <c:pt idx="9">
                  <c:v>1981</c:v>
                </c:pt>
                <c:pt idx="10">
                  <c:v>1982</c:v>
                </c:pt>
                <c:pt idx="11">
                  <c:v>1983</c:v>
                </c:pt>
                <c:pt idx="12">
                  <c:v>1984</c:v>
                </c:pt>
                <c:pt idx="13">
                  <c:v>1985</c:v>
                </c:pt>
                <c:pt idx="14">
                  <c:v>1986</c:v>
                </c:pt>
                <c:pt idx="15">
                  <c:v>1987</c:v>
                </c:pt>
                <c:pt idx="16">
                  <c:v>1988</c:v>
                </c:pt>
                <c:pt idx="17">
                  <c:v>1989</c:v>
                </c:pt>
                <c:pt idx="18">
                  <c:v>1990</c:v>
                </c:pt>
                <c:pt idx="19">
                  <c:v>1991</c:v>
                </c:pt>
                <c:pt idx="20">
                  <c:v>1992</c:v>
                </c:pt>
                <c:pt idx="21">
                  <c:v>1993</c:v>
                </c:pt>
                <c:pt idx="22">
                  <c:v>1994</c:v>
                </c:pt>
                <c:pt idx="23">
                  <c:v>1995</c:v>
                </c:pt>
                <c:pt idx="24">
                  <c:v>1996</c:v>
                </c:pt>
                <c:pt idx="25">
                  <c:v>1997</c:v>
                </c:pt>
                <c:pt idx="26">
                  <c:v>1998</c:v>
                </c:pt>
                <c:pt idx="27">
                  <c:v>1999</c:v>
                </c:pt>
                <c:pt idx="28">
                  <c:v>2000</c:v>
                </c:pt>
                <c:pt idx="29">
                  <c:v>2001</c:v>
                </c:pt>
                <c:pt idx="30">
                  <c:v>2002</c:v>
                </c:pt>
                <c:pt idx="31">
                  <c:v>2003</c:v>
                </c:pt>
                <c:pt idx="32">
                  <c:v>2004</c:v>
                </c:pt>
                <c:pt idx="33">
                  <c:v>2005</c:v>
                </c:pt>
                <c:pt idx="34">
                  <c:v>2006</c:v>
                </c:pt>
                <c:pt idx="35">
                  <c:v>2007</c:v>
                </c:pt>
                <c:pt idx="36">
                  <c:v>2008</c:v>
                </c:pt>
                <c:pt idx="37">
                  <c:v>2009</c:v>
                </c:pt>
                <c:pt idx="38">
                  <c:v>2010</c:v>
                </c:pt>
                <c:pt idx="39">
                  <c:v>2011</c:v>
                </c:pt>
                <c:pt idx="40">
                  <c:v>2012</c:v>
                </c:pt>
              </c:numCache>
            </c:numRef>
          </c:cat>
          <c:val>
            <c:numRef>
              <c:f>'traffic growth'!$D$3:$D$43</c:f>
              <c:numCache>
                <c:formatCode>0.0</c:formatCode>
                <c:ptCount val="41"/>
                <c:pt idx="0">
                  <c:v>5.3933649289099455</c:v>
                </c:pt>
                <c:pt idx="1">
                  <c:v>6.2938388625592365</c:v>
                </c:pt>
                <c:pt idx="2">
                  <c:v>1.2227488151658759</c:v>
                </c:pt>
                <c:pt idx="3">
                  <c:v>1.0331753554502372</c:v>
                </c:pt>
                <c:pt idx="4">
                  <c:v>4.7772511848341539</c:v>
                </c:pt>
                <c:pt idx="5">
                  <c:v>4.0663507109004744</c:v>
                </c:pt>
                <c:pt idx="6">
                  <c:v>4.4454976303317535</c:v>
                </c:pt>
                <c:pt idx="7">
                  <c:v>4.1611374407582797</c:v>
                </c:pt>
                <c:pt idx="8">
                  <c:v>1.83886255924171</c:v>
                </c:pt>
                <c:pt idx="9">
                  <c:v>1.9336492890995258</c:v>
                </c:pt>
                <c:pt idx="10">
                  <c:v>0.41706161137440884</c:v>
                </c:pt>
                <c:pt idx="11">
                  <c:v>2.9289099526066402</c:v>
                </c:pt>
                <c:pt idx="12">
                  <c:v>4.6350710900473935</c:v>
                </c:pt>
                <c:pt idx="13">
                  <c:v>3.4028436018957327</c:v>
                </c:pt>
                <c:pt idx="14">
                  <c:v>3.4028436018957327</c:v>
                </c:pt>
                <c:pt idx="15">
                  <c:v>3.6872037914691997</c:v>
                </c:pt>
                <c:pt idx="16">
                  <c:v>4.5876777251184837</c:v>
                </c:pt>
                <c:pt idx="17">
                  <c:v>3.7345971563981042</c:v>
                </c:pt>
                <c:pt idx="18">
                  <c:v>2.7867298578199149</c:v>
                </c:pt>
                <c:pt idx="19">
                  <c:v>1.459715639810427</c:v>
                </c:pt>
                <c:pt idx="20">
                  <c:v>2.0758293838862527</c:v>
                </c:pt>
                <c:pt idx="21">
                  <c:v>1.7914691943127958</c:v>
                </c:pt>
                <c:pt idx="22">
                  <c:v>3.3080568720379202</c:v>
                </c:pt>
                <c:pt idx="23">
                  <c:v>2.9289099526066402</c:v>
                </c:pt>
                <c:pt idx="24">
                  <c:v>3.4028436018957327</c:v>
                </c:pt>
                <c:pt idx="25">
                  <c:v>3.6872037914691997</c:v>
                </c:pt>
                <c:pt idx="26">
                  <c:v>2.5497630331753554</c:v>
                </c:pt>
                <c:pt idx="27">
                  <c:v>3.4028436018957327</c:v>
                </c:pt>
                <c:pt idx="28">
                  <c:v>4.3507109004739295</c:v>
                </c:pt>
                <c:pt idx="29">
                  <c:v>1.9810426540284363</c:v>
                </c:pt>
                <c:pt idx="30">
                  <c:v>2.1232227488151758</c:v>
                </c:pt>
                <c:pt idx="31">
                  <c:v>2.8341232227488149</c:v>
                </c:pt>
                <c:pt idx="32">
                  <c:v>4.0663507109004744</c:v>
                </c:pt>
                <c:pt idx="33">
                  <c:v>3.5450236966824642</c:v>
                </c:pt>
                <c:pt idx="34">
                  <c:v>4.1611374407582797</c:v>
                </c:pt>
                <c:pt idx="35">
                  <c:v>4.1611374407582797</c:v>
                </c:pt>
                <c:pt idx="36">
                  <c:v>1.459715639810427</c:v>
                </c:pt>
                <c:pt idx="37">
                  <c:v>-2</c:v>
                </c:pt>
                <c:pt idx="38">
                  <c:v>4.1137440758293842</c:v>
                </c:pt>
                <c:pt idx="39">
                  <c:v>2.7393364928910002</c:v>
                </c:pt>
                <c:pt idx="40">
                  <c:v>2.3601895734597154</c:v>
                </c:pt>
              </c:numCache>
            </c:numRef>
          </c:val>
          <c:smooth val="1"/>
          <c:extLst>
            <c:ext xmlns:c16="http://schemas.microsoft.com/office/drawing/2014/chart" uri="{C3380CC4-5D6E-409C-BE32-E72D297353CC}">
              <c16:uniqueId val="{00000001-A739-4EB0-8EB8-CB230113B09E}"/>
            </c:ext>
          </c:extLst>
        </c:ser>
        <c:dLbls>
          <c:showLegendKey val="0"/>
          <c:showVal val="0"/>
          <c:showCatName val="0"/>
          <c:showSerName val="0"/>
          <c:showPercent val="0"/>
          <c:showBubbleSize val="0"/>
        </c:dLbls>
        <c:marker val="1"/>
        <c:smooth val="0"/>
        <c:axId val="92002176"/>
        <c:axId val="92217344"/>
      </c:lineChart>
      <c:catAx>
        <c:axId val="91960832"/>
        <c:scaling>
          <c:orientation val="minMax"/>
        </c:scaling>
        <c:delete val="0"/>
        <c:axPos val="b"/>
        <c:majorGridlines>
          <c:spPr>
            <a:ln w="9525" cap="flat" cmpd="sng" algn="ctr">
              <a:solidFill>
                <a:schemeClr val="dk1">
                  <a:lumMod val="15000"/>
                  <a:lumOff val="85000"/>
                </a:schemeClr>
              </a:solidFill>
              <a:round/>
            </a:ln>
            <a:effectLst/>
          </c:spPr>
        </c:majorGridlines>
        <c:numFmt formatCode="0" sourceLinked="1"/>
        <c:majorTickMark val="out"/>
        <c:minorTickMark val="none"/>
        <c:tickLblPos val="nextTo"/>
        <c:spPr>
          <a:noFill/>
          <a:ln w="9525" cap="flat" cmpd="sng" algn="ctr">
            <a:solidFill>
              <a:schemeClr val="dk1">
                <a:lumMod val="15000"/>
                <a:lumOff val="85000"/>
              </a:schemeClr>
            </a:solidFill>
            <a:round/>
          </a:ln>
          <a:effectLst/>
        </c:spPr>
        <c:txPr>
          <a:bodyPr rot="-5400000" spcFirstLastPara="1" vertOverflow="ellipsis" vert="horz" wrap="square" anchor="ctr" anchorCtr="1"/>
          <a:lstStyle/>
          <a:p>
            <a:pPr>
              <a:defRPr sz="1197" b="0" i="0" u="none" strike="noStrike" kern="1200" cap="none" spc="0" normalizeH="0" baseline="0">
                <a:solidFill>
                  <a:schemeClr val="dk1">
                    <a:lumMod val="65000"/>
                    <a:lumOff val="35000"/>
                  </a:schemeClr>
                </a:solidFill>
                <a:latin typeface="+mn-lt"/>
                <a:ea typeface="+mn-ea"/>
                <a:cs typeface="+mn-cs"/>
              </a:defRPr>
            </a:pPr>
            <a:endParaRPr lang="en-US"/>
          </a:p>
        </c:txPr>
        <c:crossAx val="91962368"/>
        <c:crosses val="autoZero"/>
        <c:auto val="1"/>
        <c:lblAlgn val="ctr"/>
        <c:lblOffset val="100"/>
        <c:tickLblSkip val="2"/>
        <c:tickMarkSkip val="1"/>
        <c:noMultiLvlLbl val="0"/>
      </c:catAx>
      <c:valAx>
        <c:axId val="91962368"/>
        <c:scaling>
          <c:orientation val="minMax"/>
          <c:min val="-4"/>
        </c:scaling>
        <c:delete val="0"/>
        <c:axPos val="l"/>
        <c:majorGridlines>
          <c:spPr>
            <a:ln w="9525" cap="flat" cmpd="sng" algn="ctr">
              <a:solidFill>
                <a:schemeClr val="dk1">
                  <a:lumMod val="15000"/>
                  <a:lumOff val="85000"/>
                </a:schemeClr>
              </a:solidFill>
              <a:round/>
            </a:ln>
            <a:effectLst/>
          </c:spPr>
        </c:majorGridlines>
        <c:title>
          <c:tx>
            <c:rich>
              <a:bodyPr rot="-5400000" spcFirstLastPara="1" vertOverflow="ellipsis" vert="horz" wrap="square" anchor="ctr" anchorCtr="1"/>
              <a:lstStyle/>
              <a:p>
                <a:pPr>
                  <a:defRPr sz="1197" b="1" i="0" u="none" strike="noStrike" kern="1200" baseline="0">
                    <a:solidFill>
                      <a:schemeClr val="dk1">
                        <a:lumMod val="65000"/>
                        <a:lumOff val="35000"/>
                      </a:schemeClr>
                    </a:solidFill>
                    <a:latin typeface="+mn-lt"/>
                    <a:ea typeface="+mn-ea"/>
                    <a:cs typeface="+mn-cs"/>
                  </a:defRPr>
                </a:pPr>
                <a:r>
                  <a:rPr lang="en-US" dirty="0"/>
                  <a:t>Demand growth rate (%)</a:t>
                </a:r>
              </a:p>
            </c:rich>
          </c:tx>
          <c:layout>
            <c:manualLayout>
              <c:xMode val="edge"/>
              <c:yMode val="edge"/>
              <c:x val="1.4379103322997499E-2"/>
              <c:y val="0.34490818709352267"/>
            </c:manualLayout>
          </c:layout>
          <c:overlay val="0"/>
          <c:spPr>
            <a:noFill/>
            <a:ln>
              <a:noFill/>
            </a:ln>
            <a:effectLst/>
          </c:spPr>
        </c:title>
        <c:numFmt formatCode="0" sourceLinked="0"/>
        <c:majorTickMark val="none"/>
        <c:minorTickMark val="none"/>
        <c:tickLblPos val="nextTo"/>
        <c:spPr>
          <a:noFill/>
          <a:ln>
            <a:noFill/>
          </a:ln>
          <a:effectLst/>
        </c:spPr>
        <c:txPr>
          <a:bodyPr rot="0" spcFirstLastPara="1" vertOverflow="ellipsis" vert="horz" wrap="square" anchor="ctr" anchorCtr="1"/>
          <a:lstStyle/>
          <a:p>
            <a:pPr>
              <a:defRPr sz="1197" b="0" i="0" u="none" strike="noStrike" kern="1200" baseline="0">
                <a:solidFill>
                  <a:schemeClr val="dk1">
                    <a:lumMod val="65000"/>
                    <a:lumOff val="35000"/>
                  </a:schemeClr>
                </a:solidFill>
                <a:latin typeface="+mn-lt"/>
                <a:ea typeface="+mn-ea"/>
                <a:cs typeface="+mn-cs"/>
              </a:defRPr>
            </a:pPr>
            <a:endParaRPr lang="en-US"/>
          </a:p>
        </c:txPr>
        <c:crossAx val="91960832"/>
        <c:crosses val="autoZero"/>
        <c:crossBetween val="midCat"/>
      </c:valAx>
      <c:catAx>
        <c:axId val="92002176"/>
        <c:scaling>
          <c:orientation val="minMax"/>
        </c:scaling>
        <c:delete val="1"/>
        <c:axPos val="b"/>
        <c:numFmt formatCode="0" sourceLinked="1"/>
        <c:majorTickMark val="out"/>
        <c:minorTickMark val="none"/>
        <c:tickLblPos val="none"/>
        <c:crossAx val="92217344"/>
        <c:crosses val="autoZero"/>
        <c:auto val="1"/>
        <c:lblAlgn val="ctr"/>
        <c:lblOffset val="100"/>
        <c:noMultiLvlLbl val="0"/>
      </c:catAx>
      <c:valAx>
        <c:axId val="92217344"/>
        <c:scaling>
          <c:orientation val="minMax"/>
          <c:max val="8"/>
          <c:min val="-2"/>
        </c:scaling>
        <c:delete val="0"/>
        <c:axPos val="r"/>
        <c:title>
          <c:tx>
            <c:rich>
              <a:bodyPr rot="-5400000" spcFirstLastPara="1" vertOverflow="ellipsis" vert="horz" wrap="square" anchor="ctr" anchorCtr="1"/>
              <a:lstStyle/>
              <a:p>
                <a:pPr>
                  <a:defRPr sz="1197" b="1" i="0" u="none" strike="noStrike" kern="1200" baseline="0">
                    <a:solidFill>
                      <a:schemeClr val="dk1">
                        <a:lumMod val="65000"/>
                        <a:lumOff val="35000"/>
                      </a:schemeClr>
                    </a:solidFill>
                    <a:latin typeface="+mn-lt"/>
                    <a:ea typeface="+mn-ea"/>
                    <a:cs typeface="+mn-cs"/>
                  </a:defRPr>
                </a:pPr>
                <a:r>
                  <a:rPr lang="en-US" dirty="0"/>
                  <a:t>GDP</a:t>
                </a:r>
                <a:r>
                  <a:rPr lang="en-US" baseline="0" dirty="0"/>
                  <a:t> growth rate </a:t>
                </a:r>
                <a:r>
                  <a:rPr lang="en-US" dirty="0"/>
                  <a:t>(%)</a:t>
                </a:r>
              </a:p>
            </c:rich>
          </c:tx>
          <c:layout>
            <c:manualLayout>
              <c:xMode val="edge"/>
              <c:yMode val="edge"/>
              <c:x val="0.95686396658492467"/>
              <c:y val="0.37731566776002901"/>
            </c:manualLayout>
          </c:layout>
          <c:overlay val="0"/>
          <c:spPr>
            <a:noFill/>
            <a:ln>
              <a:noFill/>
            </a:ln>
            <a:effectLst/>
          </c:spPr>
        </c:title>
        <c:numFmt formatCode="0" sourceLinked="0"/>
        <c:majorTickMark val="none"/>
        <c:minorTickMark val="none"/>
        <c:tickLblPos val="nextTo"/>
        <c:spPr>
          <a:noFill/>
          <a:ln>
            <a:noFill/>
          </a:ln>
          <a:effectLst/>
        </c:spPr>
        <c:txPr>
          <a:bodyPr rot="0" spcFirstLastPara="1" vertOverflow="ellipsis" vert="horz" wrap="square" anchor="ctr" anchorCtr="1"/>
          <a:lstStyle/>
          <a:p>
            <a:pPr>
              <a:defRPr sz="1197" b="0" i="0" u="none" strike="noStrike" kern="1200" baseline="0">
                <a:solidFill>
                  <a:schemeClr val="dk1">
                    <a:lumMod val="65000"/>
                    <a:lumOff val="35000"/>
                  </a:schemeClr>
                </a:solidFill>
                <a:latin typeface="+mn-lt"/>
                <a:ea typeface="+mn-ea"/>
                <a:cs typeface="+mn-cs"/>
              </a:defRPr>
            </a:pPr>
            <a:endParaRPr lang="en-US"/>
          </a:p>
        </c:txPr>
        <c:crossAx val="92002176"/>
        <c:crosses val="max"/>
        <c:crossBetween val="midCat"/>
      </c:valAx>
      <c:spPr>
        <a:pattFill prst="ltDnDiag">
          <a:fgClr>
            <a:schemeClr val="dk1">
              <a:lumMod val="15000"/>
              <a:lumOff val="85000"/>
            </a:schemeClr>
          </a:fgClr>
          <a:bgClr>
            <a:schemeClr val="lt1"/>
          </a:bgClr>
        </a:pattFill>
        <a:ln>
          <a:noFill/>
        </a:ln>
        <a:effectLst/>
      </c:spPr>
    </c:plotArea>
    <c:plotVisOnly val="1"/>
    <c:dispBlanksAs val="gap"/>
    <c:showDLblsOverMax val="0"/>
  </c:chart>
  <c:spPr>
    <a:solidFill>
      <a:schemeClr val="lt1"/>
    </a:solidFill>
    <a:ln w="9525" cap="flat" cmpd="sng" algn="ctr">
      <a:solidFill>
        <a:schemeClr val="dk1">
          <a:lumMod val="15000"/>
          <a:lumOff val="85000"/>
        </a:schemeClr>
      </a:solidFill>
      <a:round/>
    </a:ln>
    <a:effectLst/>
  </c:spPr>
  <c:txPr>
    <a:bodyPr/>
    <a:lstStyle/>
    <a:p>
      <a:pPr>
        <a:defRPr/>
      </a:pPr>
      <a:endParaRPr lang="en-US"/>
    </a:p>
  </c:txPr>
  <c:externalData r:id="rId1">
    <c:autoUpdate val="0"/>
  </c:externalData>
  <c:userShapes r:id="rId2"/>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GDP</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dLbls>
            <c:spPr>
              <a:noFill/>
              <a:ln>
                <a:noFill/>
              </a:ln>
              <a:effectLst/>
            </c:spPr>
            <c:txPr>
              <a:bodyPr rot="0" spcFirstLastPara="1" vertOverflow="ellipsis" vert="horz" wrap="square" anchor="ctr" anchorCtr="1"/>
              <a:lstStyle/>
              <a:p>
                <a:pPr>
                  <a:defRPr sz="1400" b="1" i="0" u="none" strike="noStrike" kern="1200" baseline="0">
                    <a:solidFill>
                      <a:schemeClr val="tx2"/>
                    </a:solidFill>
                    <a:latin typeface="+mn-lt"/>
                    <a:ea typeface="+mn-ea"/>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Sheet1!$A$2:$A$13</c:f>
              <c:strCache>
                <c:ptCount val="12"/>
                <c:pt idx="0">
                  <c:v>South Asia</c:v>
                </c:pt>
                <c:pt idx="1">
                  <c:v>China</c:v>
                </c:pt>
                <c:pt idx="2">
                  <c:v>Southeast Asia</c:v>
                </c:pt>
                <c:pt idx="3">
                  <c:v>Latin America</c:v>
                </c:pt>
                <c:pt idx="4">
                  <c:v>Africa</c:v>
                </c:pt>
                <c:pt idx="5">
                  <c:v>Asia-Pacific</c:v>
                </c:pt>
                <c:pt idx="6">
                  <c:v>Middle East</c:v>
                </c:pt>
                <c:pt idx="7">
                  <c:v>Oceania</c:v>
                </c:pt>
                <c:pt idx="8">
                  <c:v>Europe</c:v>
                </c:pt>
                <c:pt idx="9">
                  <c:v>Russia &amp; Central Asia</c:v>
                </c:pt>
                <c:pt idx="10">
                  <c:v>North America</c:v>
                </c:pt>
                <c:pt idx="11">
                  <c:v>Northeast Asia</c:v>
                </c:pt>
              </c:strCache>
            </c:strRef>
          </c:cat>
          <c:val>
            <c:numRef>
              <c:f>Sheet1!$B$2:$B$13</c:f>
              <c:numCache>
                <c:formatCode>General</c:formatCode>
                <c:ptCount val="12"/>
                <c:pt idx="0">
                  <c:v>5.8</c:v>
                </c:pt>
                <c:pt idx="1">
                  <c:v>4.7</c:v>
                </c:pt>
                <c:pt idx="2">
                  <c:v>4.4000000000000004</c:v>
                </c:pt>
                <c:pt idx="3">
                  <c:v>2.9</c:v>
                </c:pt>
                <c:pt idx="4">
                  <c:v>3.4</c:v>
                </c:pt>
                <c:pt idx="5">
                  <c:v>3.9</c:v>
                </c:pt>
                <c:pt idx="6">
                  <c:v>3.2</c:v>
                </c:pt>
                <c:pt idx="7">
                  <c:v>2.4</c:v>
                </c:pt>
                <c:pt idx="8">
                  <c:v>1.6</c:v>
                </c:pt>
                <c:pt idx="9">
                  <c:v>2</c:v>
                </c:pt>
                <c:pt idx="10">
                  <c:v>1.9000000000000001</c:v>
                </c:pt>
                <c:pt idx="11">
                  <c:v>1.2</c:v>
                </c:pt>
              </c:numCache>
            </c:numRef>
          </c:val>
          <c:smooth val="0"/>
          <c:extLst>
            <c:ext xmlns:c16="http://schemas.microsoft.com/office/drawing/2014/chart" uri="{C3380CC4-5D6E-409C-BE32-E72D297353CC}">
              <c16:uniqueId val="{00000000-273B-47B7-B8D9-50E5183C2330}"/>
            </c:ext>
          </c:extLst>
        </c:ser>
        <c:ser>
          <c:idx val="1"/>
          <c:order val="1"/>
          <c:tx>
            <c:strRef>
              <c:f>Sheet1!$C$1</c:f>
              <c:strCache>
                <c:ptCount val="1"/>
                <c:pt idx="0">
                  <c:v>RPK</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dLbls>
            <c:spPr>
              <a:noFill/>
              <a:ln>
                <a:noFill/>
              </a:ln>
              <a:effectLst/>
            </c:spPr>
            <c:txPr>
              <a:bodyPr rot="0" spcFirstLastPara="1" vertOverflow="ellipsis" vert="horz" wrap="square" anchor="ctr" anchorCtr="1"/>
              <a:lstStyle/>
              <a:p>
                <a:pPr>
                  <a:defRPr sz="1400" b="1" i="0" u="none" strike="noStrike" kern="1200" baseline="0">
                    <a:solidFill>
                      <a:schemeClr val="tx1">
                        <a:lumMod val="75000"/>
                        <a:lumOff val="25000"/>
                      </a:schemeClr>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Sheet1!$A$2:$A$13</c:f>
              <c:strCache>
                <c:ptCount val="12"/>
                <c:pt idx="0">
                  <c:v>South Asia</c:v>
                </c:pt>
                <c:pt idx="1">
                  <c:v>China</c:v>
                </c:pt>
                <c:pt idx="2">
                  <c:v>Southeast Asia</c:v>
                </c:pt>
                <c:pt idx="3">
                  <c:v>Latin America</c:v>
                </c:pt>
                <c:pt idx="4">
                  <c:v>Africa</c:v>
                </c:pt>
                <c:pt idx="5">
                  <c:v>Asia-Pacific</c:v>
                </c:pt>
                <c:pt idx="6">
                  <c:v>Middle East</c:v>
                </c:pt>
                <c:pt idx="7">
                  <c:v>Oceania</c:v>
                </c:pt>
                <c:pt idx="8">
                  <c:v>Europe</c:v>
                </c:pt>
                <c:pt idx="9">
                  <c:v>Russia &amp; Central Asia</c:v>
                </c:pt>
                <c:pt idx="10">
                  <c:v>North America</c:v>
                </c:pt>
                <c:pt idx="11">
                  <c:v>Northeast Asia</c:v>
                </c:pt>
              </c:strCache>
            </c:strRef>
          </c:cat>
          <c:val>
            <c:numRef>
              <c:f>Sheet1!$C$2:$C$13</c:f>
              <c:numCache>
                <c:formatCode>General</c:formatCode>
                <c:ptCount val="12"/>
                <c:pt idx="0">
                  <c:v>7.4</c:v>
                </c:pt>
                <c:pt idx="1">
                  <c:v>6</c:v>
                </c:pt>
                <c:pt idx="2">
                  <c:v>5.9</c:v>
                </c:pt>
                <c:pt idx="3">
                  <c:v>5.9</c:v>
                </c:pt>
                <c:pt idx="4">
                  <c:v>5.9</c:v>
                </c:pt>
                <c:pt idx="5">
                  <c:v>5.5</c:v>
                </c:pt>
                <c:pt idx="6">
                  <c:v>5.0999999999999996</c:v>
                </c:pt>
                <c:pt idx="7">
                  <c:v>3.7</c:v>
                </c:pt>
                <c:pt idx="8">
                  <c:v>3.6</c:v>
                </c:pt>
                <c:pt idx="9">
                  <c:v>3.3</c:v>
                </c:pt>
                <c:pt idx="10">
                  <c:v>3.2</c:v>
                </c:pt>
                <c:pt idx="11">
                  <c:v>1.9000000000000001</c:v>
                </c:pt>
              </c:numCache>
            </c:numRef>
          </c:val>
          <c:smooth val="0"/>
          <c:extLst>
            <c:ext xmlns:c16="http://schemas.microsoft.com/office/drawing/2014/chart" uri="{C3380CC4-5D6E-409C-BE32-E72D297353CC}">
              <c16:uniqueId val="{00000001-273B-47B7-B8D9-50E5183C2330}"/>
            </c:ext>
          </c:extLst>
        </c:ser>
        <c:ser>
          <c:idx val="2"/>
          <c:order val="2"/>
          <c:tx>
            <c:strRef>
              <c:f>Sheet1!$D$1</c:f>
              <c:strCache>
                <c:ptCount val="1"/>
                <c:pt idx="0">
                  <c:v>Fleet</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dLbls>
            <c:dLbl>
              <c:idx val="0"/>
              <c:layout>
                <c:manualLayout>
                  <c:x val="-5.3288285933131799E-2"/>
                  <c:y val="-4.2397382818915022E-3"/>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E-273B-47B7-B8D9-50E5183C2330}"/>
                </c:ext>
              </c:extLst>
            </c:dLbl>
            <c:spPr>
              <a:noFill/>
              <a:ln>
                <a:noFill/>
              </a:ln>
              <a:effectLst/>
            </c:spPr>
            <c:txPr>
              <a:bodyPr rot="0" spcFirstLastPara="1" vertOverflow="ellipsis" vert="horz" wrap="square" anchor="ctr" anchorCtr="1"/>
              <a:lstStyle/>
              <a:p>
                <a:pPr>
                  <a:defRPr sz="1400" b="1" i="0" u="none" strike="noStrike" kern="1200" baseline="0">
                    <a:solidFill>
                      <a:schemeClr val="accent3"/>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Sheet1!$A$2:$A$13</c:f>
              <c:strCache>
                <c:ptCount val="12"/>
                <c:pt idx="0">
                  <c:v>South Asia</c:v>
                </c:pt>
                <c:pt idx="1">
                  <c:v>China</c:v>
                </c:pt>
                <c:pt idx="2">
                  <c:v>Southeast Asia</c:v>
                </c:pt>
                <c:pt idx="3">
                  <c:v>Latin America</c:v>
                </c:pt>
                <c:pt idx="4">
                  <c:v>Africa</c:v>
                </c:pt>
                <c:pt idx="5">
                  <c:v>Asia-Pacific</c:v>
                </c:pt>
                <c:pt idx="6">
                  <c:v>Middle East</c:v>
                </c:pt>
                <c:pt idx="7">
                  <c:v>Oceania</c:v>
                </c:pt>
                <c:pt idx="8">
                  <c:v>Europe</c:v>
                </c:pt>
                <c:pt idx="9">
                  <c:v>Russia &amp; Central Asia</c:v>
                </c:pt>
                <c:pt idx="10">
                  <c:v>North America</c:v>
                </c:pt>
                <c:pt idx="11">
                  <c:v>Northeast Asia</c:v>
                </c:pt>
              </c:strCache>
            </c:strRef>
          </c:cat>
          <c:val>
            <c:numRef>
              <c:f>Sheet1!$D$2:$D$13</c:f>
              <c:numCache>
                <c:formatCode>General</c:formatCode>
                <c:ptCount val="12"/>
                <c:pt idx="0">
                  <c:v>7.3</c:v>
                </c:pt>
                <c:pt idx="1">
                  <c:v>4.5</c:v>
                </c:pt>
                <c:pt idx="2">
                  <c:v>5.7</c:v>
                </c:pt>
                <c:pt idx="3">
                  <c:v>3.9</c:v>
                </c:pt>
                <c:pt idx="4">
                  <c:v>4</c:v>
                </c:pt>
                <c:pt idx="5">
                  <c:v>4.5999999999999996</c:v>
                </c:pt>
                <c:pt idx="6">
                  <c:v>4.9000000000000004</c:v>
                </c:pt>
                <c:pt idx="7">
                  <c:v>2.6</c:v>
                </c:pt>
                <c:pt idx="8">
                  <c:v>2.9</c:v>
                </c:pt>
                <c:pt idx="9">
                  <c:v>2.1</c:v>
                </c:pt>
                <c:pt idx="10">
                  <c:v>1.9000000000000001</c:v>
                </c:pt>
                <c:pt idx="11">
                  <c:v>1.5</c:v>
                </c:pt>
              </c:numCache>
            </c:numRef>
          </c:val>
          <c:smooth val="0"/>
          <c:extLst>
            <c:ext xmlns:c16="http://schemas.microsoft.com/office/drawing/2014/chart" uri="{C3380CC4-5D6E-409C-BE32-E72D297353CC}">
              <c16:uniqueId val="{00000002-273B-47B7-B8D9-50E5183C2330}"/>
            </c:ext>
          </c:extLst>
        </c:ser>
        <c:dLbls>
          <c:showLegendKey val="0"/>
          <c:showVal val="0"/>
          <c:showCatName val="0"/>
          <c:showSerName val="0"/>
          <c:showPercent val="0"/>
          <c:showBubbleSize val="0"/>
        </c:dLbls>
        <c:marker val="1"/>
        <c:smooth val="0"/>
        <c:axId val="135887104"/>
        <c:axId val="135971200"/>
      </c:lineChart>
      <c:catAx>
        <c:axId val="13588710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135971200"/>
        <c:crosses val="autoZero"/>
        <c:auto val="1"/>
        <c:lblAlgn val="ctr"/>
        <c:lblOffset val="100"/>
        <c:noMultiLvlLbl val="0"/>
      </c:catAx>
      <c:valAx>
        <c:axId val="135971200"/>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400" b="0" i="0" u="none" strike="noStrike" kern="1200" baseline="0">
                    <a:solidFill>
                      <a:schemeClr val="tx1"/>
                    </a:solidFill>
                    <a:latin typeface="+mn-lt"/>
                    <a:ea typeface="+mn-ea"/>
                    <a:cs typeface="+mn-cs"/>
                  </a:defRPr>
                </a:pPr>
                <a:r>
                  <a:rPr lang="sr-Latn-RS">
                    <a:solidFill>
                      <a:schemeClr val="tx1"/>
                    </a:solidFill>
                  </a:rPr>
                  <a:t>Growth (%)</a:t>
                </a:r>
                <a:endParaRPr lang="en-US">
                  <a:solidFill>
                    <a:schemeClr val="tx1"/>
                  </a:solidFill>
                </a:endParaRPr>
              </a:p>
            </c:rich>
          </c:tx>
          <c:overlay val="0"/>
          <c:spPr>
            <a:noFill/>
            <a:ln>
              <a:noFill/>
            </a:ln>
            <a:effectLst/>
          </c:spPr>
          <c:txPr>
            <a:bodyPr rot="-54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13588710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400" b="1"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sz="1400"/>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lineChart>
        <c:grouping val="standard"/>
        <c:varyColors val="0"/>
        <c:ser>
          <c:idx val="0"/>
          <c:order val="0"/>
          <c:spPr>
            <a:effectLst>
              <a:outerShdw blurRad="50800" dist="38100" algn="l" rotWithShape="0">
                <a:prstClr val="black">
                  <a:alpha val="40000"/>
                </a:prstClr>
              </a:outerShdw>
            </a:effectLst>
          </c:spPr>
          <c:marker>
            <c:symbol val="x"/>
            <c:size val="5"/>
            <c:spPr>
              <a:effectLst>
                <a:outerShdw blurRad="50800" dist="38100" algn="l" rotWithShape="0">
                  <a:prstClr val="black">
                    <a:alpha val="40000"/>
                  </a:prstClr>
                </a:outerShdw>
              </a:effectLst>
            </c:spPr>
          </c:marker>
          <c:cat>
            <c:numRef>
              <c:f>Sheet1!$A$14:$A$38</c:f>
              <c:numCache>
                <c:formatCode>General</c:formatCode>
                <c:ptCount val="25"/>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numCache>
            </c:numRef>
          </c:cat>
          <c:val>
            <c:numRef>
              <c:f>Sheet1!$B$14:$B$38</c:f>
              <c:numCache>
                <c:formatCode>General</c:formatCode>
                <c:ptCount val="25"/>
                <c:pt idx="1">
                  <c:v>13</c:v>
                </c:pt>
                <c:pt idx="2">
                  <c:v>6</c:v>
                </c:pt>
                <c:pt idx="3">
                  <c:v>5</c:v>
                </c:pt>
                <c:pt idx="4">
                  <c:v>4</c:v>
                </c:pt>
                <c:pt idx="5">
                  <c:v>3</c:v>
                </c:pt>
                <c:pt idx="6">
                  <c:v>4</c:v>
                </c:pt>
                <c:pt idx="7">
                  <c:v>29</c:v>
                </c:pt>
                <c:pt idx="8">
                  <c:v>70</c:v>
                </c:pt>
                <c:pt idx="9">
                  <c:v>93</c:v>
                </c:pt>
                <c:pt idx="10">
                  <c:v>78</c:v>
                </c:pt>
                <c:pt idx="11">
                  <c:v>67</c:v>
                </c:pt>
                <c:pt idx="12">
                  <c:v>76</c:v>
                </c:pt>
                <c:pt idx="13">
                  <c:v>70</c:v>
                </c:pt>
                <c:pt idx="14">
                  <c:v>67</c:v>
                </c:pt>
                <c:pt idx="15">
                  <c:v>76</c:v>
                </c:pt>
                <c:pt idx="16">
                  <c:v>78</c:v>
                </c:pt>
                <c:pt idx="17">
                  <c:v>100</c:v>
                </c:pt>
                <c:pt idx="18">
                  <c:v>99</c:v>
                </c:pt>
                <c:pt idx="19">
                  <c:v>97</c:v>
                </c:pt>
                <c:pt idx="20">
                  <c:v>69</c:v>
                </c:pt>
                <c:pt idx="21">
                  <c:v>68</c:v>
                </c:pt>
                <c:pt idx="22">
                  <c:v>38</c:v>
                </c:pt>
                <c:pt idx="23">
                  <c:v>21</c:v>
                </c:pt>
                <c:pt idx="24">
                  <c:v>16</c:v>
                </c:pt>
              </c:numCache>
            </c:numRef>
          </c:val>
          <c:smooth val="0"/>
          <c:extLst>
            <c:ext xmlns:c16="http://schemas.microsoft.com/office/drawing/2014/chart" uri="{C3380CC4-5D6E-409C-BE32-E72D297353CC}">
              <c16:uniqueId val="{00000000-C409-4D41-BCFB-AE3CF4026A90}"/>
            </c:ext>
          </c:extLst>
        </c:ser>
        <c:dLbls>
          <c:showLegendKey val="0"/>
          <c:showVal val="0"/>
          <c:showCatName val="0"/>
          <c:showSerName val="0"/>
          <c:showPercent val="0"/>
          <c:showBubbleSize val="0"/>
        </c:dLbls>
        <c:marker val="1"/>
        <c:smooth val="0"/>
        <c:axId val="137801088"/>
        <c:axId val="137805184"/>
      </c:lineChart>
      <c:catAx>
        <c:axId val="137801088"/>
        <c:scaling>
          <c:orientation val="minMax"/>
        </c:scaling>
        <c:delete val="0"/>
        <c:axPos val="b"/>
        <c:numFmt formatCode="General" sourceLinked="1"/>
        <c:majorTickMark val="out"/>
        <c:minorTickMark val="none"/>
        <c:tickLblPos val="nextTo"/>
        <c:crossAx val="137805184"/>
        <c:crosses val="autoZero"/>
        <c:auto val="1"/>
        <c:lblAlgn val="ctr"/>
        <c:lblOffset val="100"/>
        <c:tickLblSkip val="3"/>
        <c:noMultiLvlLbl val="0"/>
      </c:catAx>
      <c:valAx>
        <c:axId val="137805184"/>
        <c:scaling>
          <c:orientation val="minMax"/>
          <c:max val="100"/>
        </c:scaling>
        <c:delete val="0"/>
        <c:axPos val="l"/>
        <c:majorGridlines>
          <c:spPr>
            <a:ln>
              <a:solidFill>
                <a:schemeClr val="bg1">
                  <a:lumMod val="75000"/>
                </a:schemeClr>
              </a:solidFill>
            </a:ln>
          </c:spPr>
        </c:majorGridlines>
        <c:numFmt formatCode="General" sourceLinked="1"/>
        <c:majorTickMark val="out"/>
        <c:minorTickMark val="none"/>
        <c:tickLblPos val="nextTo"/>
        <c:crossAx val="137801088"/>
        <c:crosses val="autoZero"/>
        <c:crossBetween val="between"/>
        <c:majorUnit val="20"/>
      </c:valAx>
    </c:plotArea>
    <c:plotVisOnly val="1"/>
    <c:dispBlanksAs val="gap"/>
    <c:showDLblsOverMax val="0"/>
  </c:chart>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3347237733819051"/>
          <c:y val="8.9735815703061522E-2"/>
          <c:w val="0.81547335383787767"/>
          <c:h val="0.76640167729536246"/>
        </c:manualLayout>
      </c:layout>
      <c:lineChart>
        <c:grouping val="standard"/>
        <c:varyColors val="0"/>
        <c:ser>
          <c:idx val="0"/>
          <c:order val="0"/>
          <c:spPr>
            <a:effectLst>
              <a:outerShdw blurRad="50800" dist="38100" algn="l" rotWithShape="0">
                <a:prstClr val="black">
                  <a:alpha val="40000"/>
                </a:prstClr>
              </a:outerShdw>
            </a:effectLst>
          </c:spPr>
          <c:marker>
            <c:symbol val="none"/>
          </c:marker>
          <c:cat>
            <c:strRef>
              <c:f>Sheet1!$A$1:$A$12</c:f>
              <c:strCache>
                <c:ptCount val="12"/>
                <c:pt idx="0">
                  <c:v>jan</c:v>
                </c:pt>
                <c:pt idx="1">
                  <c:v>feb</c:v>
                </c:pt>
                <c:pt idx="2">
                  <c:v>mar</c:v>
                </c:pt>
                <c:pt idx="3">
                  <c:v>apr</c:v>
                </c:pt>
                <c:pt idx="4">
                  <c:v>maj</c:v>
                </c:pt>
                <c:pt idx="5">
                  <c:v>jun</c:v>
                </c:pt>
                <c:pt idx="6">
                  <c:v>jul</c:v>
                </c:pt>
                <c:pt idx="7">
                  <c:v>avg</c:v>
                </c:pt>
                <c:pt idx="8">
                  <c:v>sep</c:v>
                </c:pt>
                <c:pt idx="9">
                  <c:v>okt</c:v>
                </c:pt>
                <c:pt idx="10">
                  <c:v>nov</c:v>
                </c:pt>
                <c:pt idx="11">
                  <c:v>dec</c:v>
                </c:pt>
              </c:strCache>
            </c:strRef>
          </c:cat>
          <c:val>
            <c:numRef>
              <c:f>Sheet1!$B$1:$B$12</c:f>
              <c:numCache>
                <c:formatCode>General</c:formatCode>
                <c:ptCount val="12"/>
                <c:pt idx="0">
                  <c:v>100</c:v>
                </c:pt>
                <c:pt idx="1">
                  <c:v>80</c:v>
                </c:pt>
                <c:pt idx="2">
                  <c:v>110</c:v>
                </c:pt>
                <c:pt idx="3">
                  <c:v>125</c:v>
                </c:pt>
                <c:pt idx="4">
                  <c:v>155</c:v>
                </c:pt>
                <c:pt idx="5">
                  <c:v>180</c:v>
                </c:pt>
                <c:pt idx="6">
                  <c:v>205</c:v>
                </c:pt>
                <c:pt idx="7">
                  <c:v>210</c:v>
                </c:pt>
                <c:pt idx="8">
                  <c:v>190</c:v>
                </c:pt>
                <c:pt idx="9">
                  <c:v>150</c:v>
                </c:pt>
                <c:pt idx="10">
                  <c:v>90</c:v>
                </c:pt>
                <c:pt idx="11">
                  <c:v>100</c:v>
                </c:pt>
              </c:numCache>
            </c:numRef>
          </c:val>
          <c:smooth val="1"/>
          <c:extLst>
            <c:ext xmlns:c16="http://schemas.microsoft.com/office/drawing/2014/chart" uri="{C3380CC4-5D6E-409C-BE32-E72D297353CC}">
              <c16:uniqueId val="{00000000-6366-4DB6-8AF6-B37DBC232E88}"/>
            </c:ext>
          </c:extLst>
        </c:ser>
        <c:dLbls>
          <c:showLegendKey val="0"/>
          <c:showVal val="0"/>
          <c:showCatName val="0"/>
          <c:showSerName val="0"/>
          <c:showPercent val="0"/>
          <c:showBubbleSize val="0"/>
        </c:dLbls>
        <c:smooth val="0"/>
        <c:axId val="140855168"/>
        <c:axId val="140915456"/>
      </c:lineChart>
      <c:catAx>
        <c:axId val="140855168"/>
        <c:scaling>
          <c:orientation val="minMax"/>
        </c:scaling>
        <c:delete val="0"/>
        <c:axPos val="b"/>
        <c:numFmt formatCode="General" sourceLinked="0"/>
        <c:majorTickMark val="out"/>
        <c:minorTickMark val="none"/>
        <c:tickLblPos val="nextTo"/>
        <c:txPr>
          <a:bodyPr/>
          <a:lstStyle/>
          <a:p>
            <a:pPr>
              <a:defRPr sz="800"/>
            </a:pPr>
            <a:endParaRPr lang="en-US"/>
          </a:p>
        </c:txPr>
        <c:crossAx val="140915456"/>
        <c:crosses val="autoZero"/>
        <c:auto val="1"/>
        <c:lblAlgn val="ctr"/>
        <c:lblOffset val="100"/>
        <c:noMultiLvlLbl val="0"/>
      </c:catAx>
      <c:valAx>
        <c:axId val="140915456"/>
        <c:scaling>
          <c:orientation val="minMax"/>
        </c:scaling>
        <c:delete val="0"/>
        <c:axPos val="l"/>
        <c:majorGridlines>
          <c:spPr>
            <a:ln>
              <a:solidFill>
                <a:schemeClr val="bg1">
                  <a:lumMod val="75000"/>
                </a:schemeClr>
              </a:solidFill>
            </a:ln>
          </c:spPr>
        </c:majorGridlines>
        <c:title>
          <c:tx>
            <c:rich>
              <a:bodyPr rot="-5400000" vert="horz"/>
              <a:lstStyle/>
              <a:p>
                <a:pPr>
                  <a:defRPr/>
                </a:pPr>
                <a:r>
                  <a:rPr lang="en-US"/>
                  <a:t>Putnici (000) </a:t>
                </a:r>
              </a:p>
            </c:rich>
          </c:tx>
          <c:layout>
            <c:manualLayout>
              <c:xMode val="edge"/>
              <c:yMode val="edge"/>
              <c:x val="2.7847782994871992E-2"/>
              <c:y val="0.28883563122112649"/>
            </c:manualLayout>
          </c:layout>
          <c:overlay val="0"/>
        </c:title>
        <c:numFmt formatCode="General" sourceLinked="1"/>
        <c:majorTickMark val="out"/>
        <c:minorTickMark val="none"/>
        <c:tickLblPos val="nextTo"/>
        <c:crossAx val="140855168"/>
        <c:crosses val="autoZero"/>
        <c:crossBetween val="between"/>
      </c:valAx>
    </c:plotArea>
    <c:plotVisOnly val="1"/>
    <c:dispBlanksAs val="gap"/>
    <c:showDLblsOverMax val="0"/>
  </c:chart>
  <c:spPr>
    <a:ln>
      <a:solidFill>
        <a:schemeClr val="bg1"/>
      </a:solidFill>
    </a:ln>
    <a:effectLst>
      <a:outerShdw blurRad="76200" dir="18900000" sy="23000" kx="-1200000" algn="bl" rotWithShape="0">
        <a:prstClr val="black">
          <a:alpha val="20000"/>
        </a:prstClr>
      </a:outerShdw>
    </a:effectLst>
    <a:scene3d>
      <a:camera prst="orthographicFront"/>
      <a:lightRig rig="threePt" dir="t"/>
    </a:scene3d>
    <a:sp3d>
      <a:bevelT w="190500" h="38100"/>
    </a:sp3d>
  </c:spPr>
  <c:txPr>
    <a:bodyPr/>
    <a:lstStyle/>
    <a:p>
      <a:pPr>
        <a:defRPr sz="600"/>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lineChart>
        <c:grouping val="standard"/>
        <c:varyColors val="0"/>
        <c:ser>
          <c:idx val="0"/>
          <c:order val="0"/>
          <c:spPr>
            <a:effectLst>
              <a:outerShdw blurRad="50800" dist="38100" algn="l" rotWithShape="0">
                <a:prstClr val="black">
                  <a:alpha val="40000"/>
                </a:prstClr>
              </a:outerShdw>
            </a:effectLst>
          </c:spPr>
          <c:marker>
            <c:symbol val="none"/>
          </c:marker>
          <c:cat>
            <c:strRef>
              <c:f>Sheet1!$L$21:$L$27</c:f>
              <c:strCache>
                <c:ptCount val="7"/>
                <c:pt idx="0">
                  <c:v>Ned</c:v>
                </c:pt>
                <c:pt idx="1">
                  <c:v>Pon</c:v>
                </c:pt>
                <c:pt idx="2">
                  <c:v>Uto</c:v>
                </c:pt>
                <c:pt idx="3">
                  <c:v>Sre</c:v>
                </c:pt>
                <c:pt idx="4">
                  <c:v>Čet</c:v>
                </c:pt>
                <c:pt idx="5">
                  <c:v>Pet</c:v>
                </c:pt>
                <c:pt idx="6">
                  <c:v>Sub</c:v>
                </c:pt>
              </c:strCache>
            </c:strRef>
          </c:cat>
          <c:val>
            <c:numRef>
              <c:f>Sheet1!$M$21:$M$27</c:f>
              <c:numCache>
                <c:formatCode>General</c:formatCode>
                <c:ptCount val="7"/>
                <c:pt idx="0">
                  <c:v>98</c:v>
                </c:pt>
                <c:pt idx="1">
                  <c:v>90</c:v>
                </c:pt>
                <c:pt idx="2">
                  <c:v>87</c:v>
                </c:pt>
                <c:pt idx="3">
                  <c:v>93</c:v>
                </c:pt>
                <c:pt idx="4">
                  <c:v>97</c:v>
                </c:pt>
                <c:pt idx="5">
                  <c:v>100</c:v>
                </c:pt>
                <c:pt idx="6">
                  <c:v>84</c:v>
                </c:pt>
              </c:numCache>
            </c:numRef>
          </c:val>
          <c:smooth val="0"/>
          <c:extLst>
            <c:ext xmlns:c16="http://schemas.microsoft.com/office/drawing/2014/chart" uri="{C3380CC4-5D6E-409C-BE32-E72D297353CC}">
              <c16:uniqueId val="{00000000-91F4-4433-8B13-EE6F47DC0E8C}"/>
            </c:ext>
          </c:extLst>
        </c:ser>
        <c:dLbls>
          <c:showLegendKey val="0"/>
          <c:showVal val="0"/>
          <c:showCatName val="0"/>
          <c:showSerName val="0"/>
          <c:showPercent val="0"/>
          <c:showBubbleSize val="0"/>
        </c:dLbls>
        <c:smooth val="0"/>
        <c:axId val="145579008"/>
        <c:axId val="145677312"/>
      </c:lineChart>
      <c:catAx>
        <c:axId val="145579008"/>
        <c:scaling>
          <c:orientation val="minMax"/>
        </c:scaling>
        <c:delete val="0"/>
        <c:axPos val="b"/>
        <c:numFmt formatCode="General" sourceLinked="0"/>
        <c:majorTickMark val="out"/>
        <c:minorTickMark val="none"/>
        <c:tickLblPos val="nextTo"/>
        <c:crossAx val="145677312"/>
        <c:crosses val="autoZero"/>
        <c:auto val="1"/>
        <c:lblAlgn val="ctr"/>
        <c:lblOffset val="100"/>
        <c:noMultiLvlLbl val="0"/>
      </c:catAx>
      <c:valAx>
        <c:axId val="145677312"/>
        <c:scaling>
          <c:orientation val="minMax"/>
          <c:max val="100"/>
          <c:min val="50"/>
        </c:scaling>
        <c:delete val="0"/>
        <c:axPos val="l"/>
        <c:majorGridlines>
          <c:spPr>
            <a:ln>
              <a:solidFill>
                <a:prstClr val="white">
                  <a:lumMod val="75000"/>
                </a:prstClr>
              </a:solidFill>
            </a:ln>
          </c:spPr>
        </c:majorGridlines>
        <c:numFmt formatCode="General" sourceLinked="1"/>
        <c:majorTickMark val="out"/>
        <c:minorTickMark val="none"/>
        <c:tickLblPos val="nextTo"/>
        <c:crossAx val="145579008"/>
        <c:crosses val="autoZero"/>
        <c:crossBetween val="between"/>
      </c:valAx>
    </c:plotArea>
    <c:plotVisOnly val="1"/>
    <c:dispBlanksAs val="gap"/>
    <c:showDLblsOverMax val="0"/>
  </c:chart>
  <c:spPr>
    <a:solidFill>
      <a:schemeClr val="bg1"/>
    </a:solidFill>
    <a:ln>
      <a:noFill/>
    </a:ln>
  </c:sp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3E882E8-4C20-48A9-8956-AB4357BC06CB}" type="doc">
      <dgm:prSet loTypeId="urn:microsoft.com/office/officeart/2005/8/layout/list1" loCatId="list" qsTypeId="urn:microsoft.com/office/officeart/2005/8/quickstyle/3d3" qsCatId="3D" csTypeId="urn:microsoft.com/office/officeart/2005/8/colors/accent1_3" csCatId="accent1" phldr="1"/>
      <dgm:spPr/>
      <dgm:t>
        <a:bodyPr/>
        <a:lstStyle/>
        <a:p>
          <a:endParaRPr lang="en-US"/>
        </a:p>
      </dgm:t>
    </dgm:pt>
    <dgm:pt modelId="{5887CDA6-D36D-4ACF-A913-A4DA04510EE2}">
      <dgm:prSet phldrT="[Text]" custT="1"/>
      <dgm:spPr/>
      <dgm:t>
        <a:bodyPr/>
        <a:lstStyle/>
        <a:p>
          <a:pPr rtl="0"/>
          <a:r>
            <a:rPr kumimoji="0" lang="en-US" sz="2000" b="0" i="0" u="none" strike="noStrike" cap="none" normalizeH="0" baseline="0" dirty="0">
              <a:ln/>
              <a:effectLst/>
              <a:latin typeface="Times New Roman" pitchFamily="18" charset="0"/>
            </a:rPr>
            <a:t>Travel purpose</a:t>
          </a:r>
          <a:endParaRPr lang="en-US" sz="2000" dirty="0"/>
        </a:p>
      </dgm:t>
    </dgm:pt>
    <dgm:pt modelId="{224F9AE0-1F3D-45EC-B82C-0E1B903AA218}" type="parTrans" cxnId="{4452DFA2-7392-45F1-8D2D-949C97877A92}">
      <dgm:prSet/>
      <dgm:spPr/>
      <dgm:t>
        <a:bodyPr/>
        <a:lstStyle/>
        <a:p>
          <a:endParaRPr lang="en-US" sz="2000"/>
        </a:p>
      </dgm:t>
    </dgm:pt>
    <dgm:pt modelId="{E1E26C92-62E0-4D65-8B74-A210DED58AC9}" type="sibTrans" cxnId="{4452DFA2-7392-45F1-8D2D-949C97877A92}">
      <dgm:prSet/>
      <dgm:spPr/>
      <dgm:t>
        <a:bodyPr/>
        <a:lstStyle/>
        <a:p>
          <a:endParaRPr lang="en-US" sz="2000"/>
        </a:p>
      </dgm:t>
    </dgm:pt>
    <dgm:pt modelId="{B43D17CF-5A0B-4C8F-9085-703F624CCB65}">
      <dgm:prSet phldrT="[Text]" custT="1"/>
      <dgm:spPr/>
      <dgm:t>
        <a:bodyPr/>
        <a:lstStyle/>
        <a:p>
          <a:pPr rtl="0"/>
          <a:r>
            <a:rPr kumimoji="0" lang="en-US" sz="2000" b="0" i="0" u="none" strike="noStrike" cap="none" normalizeH="0" baseline="0" dirty="0">
              <a:ln/>
              <a:effectLst/>
              <a:latin typeface="Times New Roman" pitchFamily="18" charset="0"/>
            </a:rPr>
            <a:t>Length of journey</a:t>
          </a:r>
          <a:endParaRPr lang="en-US" sz="2000" dirty="0"/>
        </a:p>
      </dgm:t>
    </dgm:pt>
    <dgm:pt modelId="{19899F37-37BE-4E7C-A33A-871CDF3C6B76}" type="parTrans" cxnId="{68C034F2-8596-41D7-808B-818F80B778F3}">
      <dgm:prSet/>
      <dgm:spPr/>
      <dgm:t>
        <a:bodyPr/>
        <a:lstStyle/>
        <a:p>
          <a:endParaRPr lang="en-US" sz="2000"/>
        </a:p>
      </dgm:t>
    </dgm:pt>
    <dgm:pt modelId="{0F731223-2EC3-4C28-BAF8-3DF0F9E10DA2}" type="sibTrans" cxnId="{68C034F2-8596-41D7-808B-818F80B778F3}">
      <dgm:prSet/>
      <dgm:spPr/>
      <dgm:t>
        <a:bodyPr/>
        <a:lstStyle/>
        <a:p>
          <a:endParaRPr lang="en-US" sz="2000"/>
        </a:p>
      </dgm:t>
    </dgm:pt>
    <dgm:pt modelId="{FBE0D3E3-B330-43F0-9227-880527C31ADE}">
      <dgm:prSet phldrT="[Text]" custT="1"/>
      <dgm:spPr/>
      <dgm:t>
        <a:bodyPr/>
        <a:lstStyle/>
        <a:p>
          <a:pPr rtl="0"/>
          <a:r>
            <a:rPr kumimoji="0" lang="en-US" sz="2000" b="0" i="0" u="none" strike="noStrike" cap="none" normalizeH="0" baseline="0" dirty="0">
              <a:ln/>
              <a:effectLst/>
              <a:latin typeface="Times New Roman" pitchFamily="18" charset="0"/>
            </a:rPr>
            <a:t>Country of origin</a:t>
          </a:r>
          <a:endParaRPr lang="en-US" sz="2000" dirty="0"/>
        </a:p>
      </dgm:t>
    </dgm:pt>
    <dgm:pt modelId="{C4A4C1EA-339A-4006-BC33-2F77674A5326}" type="parTrans" cxnId="{7C8F189D-F5E3-4B86-976D-7BA571F420A5}">
      <dgm:prSet/>
      <dgm:spPr/>
      <dgm:t>
        <a:bodyPr/>
        <a:lstStyle/>
        <a:p>
          <a:endParaRPr lang="en-US" sz="2000"/>
        </a:p>
      </dgm:t>
    </dgm:pt>
    <dgm:pt modelId="{FEB8C219-9D69-45D9-A252-FD7FADC095B5}" type="sibTrans" cxnId="{7C8F189D-F5E3-4B86-976D-7BA571F420A5}">
      <dgm:prSet/>
      <dgm:spPr/>
      <dgm:t>
        <a:bodyPr/>
        <a:lstStyle/>
        <a:p>
          <a:endParaRPr lang="en-US" sz="2000"/>
        </a:p>
      </dgm:t>
    </dgm:pt>
    <dgm:pt modelId="{8AD9F877-02B7-49C7-9142-98A03E8A7D1A}" type="pres">
      <dgm:prSet presAssocID="{83E882E8-4C20-48A9-8956-AB4357BC06CB}" presName="linear" presStyleCnt="0">
        <dgm:presLayoutVars>
          <dgm:dir/>
          <dgm:animLvl val="lvl"/>
          <dgm:resizeHandles val="exact"/>
        </dgm:presLayoutVars>
      </dgm:prSet>
      <dgm:spPr/>
    </dgm:pt>
    <dgm:pt modelId="{0685CA9B-DE8D-4D47-AE58-C14ED91C19A0}" type="pres">
      <dgm:prSet presAssocID="{5887CDA6-D36D-4ACF-A913-A4DA04510EE2}" presName="parentLin" presStyleCnt="0"/>
      <dgm:spPr/>
    </dgm:pt>
    <dgm:pt modelId="{C2C98F47-9C1E-495C-A714-724844BF3A3B}" type="pres">
      <dgm:prSet presAssocID="{5887CDA6-D36D-4ACF-A913-A4DA04510EE2}" presName="parentLeftMargin" presStyleLbl="node1" presStyleIdx="0" presStyleCnt="3"/>
      <dgm:spPr/>
    </dgm:pt>
    <dgm:pt modelId="{982A3968-5BCB-46D7-9FD7-417F79FC7489}" type="pres">
      <dgm:prSet presAssocID="{5887CDA6-D36D-4ACF-A913-A4DA04510EE2}" presName="parentText" presStyleLbl="node1" presStyleIdx="0" presStyleCnt="3">
        <dgm:presLayoutVars>
          <dgm:chMax val="0"/>
          <dgm:bulletEnabled val="1"/>
        </dgm:presLayoutVars>
      </dgm:prSet>
      <dgm:spPr/>
    </dgm:pt>
    <dgm:pt modelId="{8E11494C-3BC8-4206-AA23-061F695CBB6E}" type="pres">
      <dgm:prSet presAssocID="{5887CDA6-D36D-4ACF-A913-A4DA04510EE2}" presName="negativeSpace" presStyleCnt="0"/>
      <dgm:spPr/>
    </dgm:pt>
    <dgm:pt modelId="{9D55CDB6-D2D4-4447-BDB4-CEE64B830B5C}" type="pres">
      <dgm:prSet presAssocID="{5887CDA6-D36D-4ACF-A913-A4DA04510EE2}" presName="childText" presStyleLbl="conFgAcc1" presStyleIdx="0" presStyleCnt="3">
        <dgm:presLayoutVars>
          <dgm:bulletEnabled val="1"/>
        </dgm:presLayoutVars>
      </dgm:prSet>
      <dgm:spPr/>
    </dgm:pt>
    <dgm:pt modelId="{C649DE45-8D22-4CEC-A801-EF450CDCE1EB}" type="pres">
      <dgm:prSet presAssocID="{E1E26C92-62E0-4D65-8B74-A210DED58AC9}" presName="spaceBetweenRectangles" presStyleCnt="0"/>
      <dgm:spPr/>
    </dgm:pt>
    <dgm:pt modelId="{B71A0F86-C526-4741-BAC3-50DE5C93DCD3}" type="pres">
      <dgm:prSet presAssocID="{B43D17CF-5A0B-4C8F-9085-703F624CCB65}" presName="parentLin" presStyleCnt="0"/>
      <dgm:spPr/>
    </dgm:pt>
    <dgm:pt modelId="{4BBDE4A3-A12D-4AF1-87CB-B864F9347545}" type="pres">
      <dgm:prSet presAssocID="{B43D17CF-5A0B-4C8F-9085-703F624CCB65}" presName="parentLeftMargin" presStyleLbl="node1" presStyleIdx="0" presStyleCnt="3"/>
      <dgm:spPr/>
    </dgm:pt>
    <dgm:pt modelId="{6210E50F-F82A-4291-B588-2602FEF8B967}" type="pres">
      <dgm:prSet presAssocID="{B43D17CF-5A0B-4C8F-9085-703F624CCB65}" presName="parentText" presStyleLbl="node1" presStyleIdx="1" presStyleCnt="3">
        <dgm:presLayoutVars>
          <dgm:chMax val="0"/>
          <dgm:bulletEnabled val="1"/>
        </dgm:presLayoutVars>
      </dgm:prSet>
      <dgm:spPr/>
    </dgm:pt>
    <dgm:pt modelId="{A210430E-DA60-4880-A112-8D344FE4F18C}" type="pres">
      <dgm:prSet presAssocID="{B43D17CF-5A0B-4C8F-9085-703F624CCB65}" presName="negativeSpace" presStyleCnt="0"/>
      <dgm:spPr/>
    </dgm:pt>
    <dgm:pt modelId="{45F22FCD-9005-4A5D-ABFE-B457B18BBAA5}" type="pres">
      <dgm:prSet presAssocID="{B43D17CF-5A0B-4C8F-9085-703F624CCB65}" presName="childText" presStyleLbl="conFgAcc1" presStyleIdx="1" presStyleCnt="3">
        <dgm:presLayoutVars>
          <dgm:bulletEnabled val="1"/>
        </dgm:presLayoutVars>
      </dgm:prSet>
      <dgm:spPr/>
    </dgm:pt>
    <dgm:pt modelId="{ED259D96-BFF3-4A52-B52B-CE668B6D3845}" type="pres">
      <dgm:prSet presAssocID="{0F731223-2EC3-4C28-BAF8-3DF0F9E10DA2}" presName="spaceBetweenRectangles" presStyleCnt="0"/>
      <dgm:spPr/>
    </dgm:pt>
    <dgm:pt modelId="{3654D2E5-888A-47C7-A744-D50EA3B06CF4}" type="pres">
      <dgm:prSet presAssocID="{FBE0D3E3-B330-43F0-9227-880527C31ADE}" presName="parentLin" presStyleCnt="0"/>
      <dgm:spPr/>
    </dgm:pt>
    <dgm:pt modelId="{D9C2054B-6A29-478C-AC20-5DD61044135B}" type="pres">
      <dgm:prSet presAssocID="{FBE0D3E3-B330-43F0-9227-880527C31ADE}" presName="parentLeftMargin" presStyleLbl="node1" presStyleIdx="1" presStyleCnt="3"/>
      <dgm:spPr/>
    </dgm:pt>
    <dgm:pt modelId="{4F7CB36A-0C64-4D8A-8337-F6D86B1C8F34}" type="pres">
      <dgm:prSet presAssocID="{FBE0D3E3-B330-43F0-9227-880527C31ADE}" presName="parentText" presStyleLbl="node1" presStyleIdx="2" presStyleCnt="3">
        <dgm:presLayoutVars>
          <dgm:chMax val="0"/>
          <dgm:bulletEnabled val="1"/>
        </dgm:presLayoutVars>
      </dgm:prSet>
      <dgm:spPr/>
    </dgm:pt>
    <dgm:pt modelId="{010F8493-B590-45BB-9A83-8ECA994EB7A1}" type="pres">
      <dgm:prSet presAssocID="{FBE0D3E3-B330-43F0-9227-880527C31ADE}" presName="negativeSpace" presStyleCnt="0"/>
      <dgm:spPr/>
    </dgm:pt>
    <dgm:pt modelId="{9A373C00-367F-42FF-B27D-A0ACB2F817F5}" type="pres">
      <dgm:prSet presAssocID="{FBE0D3E3-B330-43F0-9227-880527C31ADE}" presName="childText" presStyleLbl="conFgAcc1" presStyleIdx="2" presStyleCnt="3">
        <dgm:presLayoutVars>
          <dgm:bulletEnabled val="1"/>
        </dgm:presLayoutVars>
      </dgm:prSet>
      <dgm:spPr/>
    </dgm:pt>
  </dgm:ptLst>
  <dgm:cxnLst>
    <dgm:cxn modelId="{A26F453A-E300-4349-9ECE-34CC576C157F}" type="presOf" srcId="{5887CDA6-D36D-4ACF-A913-A4DA04510EE2}" destId="{C2C98F47-9C1E-495C-A714-724844BF3A3B}" srcOrd="0" destOrd="0" presId="urn:microsoft.com/office/officeart/2005/8/layout/list1"/>
    <dgm:cxn modelId="{65282B3D-63D2-4263-970F-21C3902F3165}" type="presOf" srcId="{5887CDA6-D36D-4ACF-A913-A4DA04510EE2}" destId="{982A3968-5BCB-46D7-9FD7-417F79FC7489}" srcOrd="1" destOrd="0" presId="urn:microsoft.com/office/officeart/2005/8/layout/list1"/>
    <dgm:cxn modelId="{A26D6F72-F727-4997-99B3-13AA650C2348}" type="presOf" srcId="{B43D17CF-5A0B-4C8F-9085-703F624CCB65}" destId="{4BBDE4A3-A12D-4AF1-87CB-B864F9347545}" srcOrd="0" destOrd="0" presId="urn:microsoft.com/office/officeart/2005/8/layout/list1"/>
    <dgm:cxn modelId="{43C0D48F-97C3-4038-9153-0EF1D328D805}" type="presOf" srcId="{83E882E8-4C20-48A9-8956-AB4357BC06CB}" destId="{8AD9F877-02B7-49C7-9142-98A03E8A7D1A}" srcOrd="0" destOrd="0" presId="urn:microsoft.com/office/officeart/2005/8/layout/list1"/>
    <dgm:cxn modelId="{EE1E0E97-DC14-4C6C-A59F-F97FAEFB4EED}" type="presOf" srcId="{B43D17CF-5A0B-4C8F-9085-703F624CCB65}" destId="{6210E50F-F82A-4291-B588-2602FEF8B967}" srcOrd="1" destOrd="0" presId="urn:microsoft.com/office/officeart/2005/8/layout/list1"/>
    <dgm:cxn modelId="{7C8F189D-F5E3-4B86-976D-7BA571F420A5}" srcId="{83E882E8-4C20-48A9-8956-AB4357BC06CB}" destId="{FBE0D3E3-B330-43F0-9227-880527C31ADE}" srcOrd="2" destOrd="0" parTransId="{C4A4C1EA-339A-4006-BC33-2F77674A5326}" sibTransId="{FEB8C219-9D69-45D9-A252-FD7FADC095B5}"/>
    <dgm:cxn modelId="{4452DFA2-7392-45F1-8D2D-949C97877A92}" srcId="{83E882E8-4C20-48A9-8956-AB4357BC06CB}" destId="{5887CDA6-D36D-4ACF-A913-A4DA04510EE2}" srcOrd="0" destOrd="0" parTransId="{224F9AE0-1F3D-45EC-B82C-0E1B903AA218}" sibTransId="{E1E26C92-62E0-4D65-8B74-A210DED58AC9}"/>
    <dgm:cxn modelId="{A322E2CB-2440-4711-9F1D-D74C3182DAE5}" type="presOf" srcId="{FBE0D3E3-B330-43F0-9227-880527C31ADE}" destId="{4F7CB36A-0C64-4D8A-8337-F6D86B1C8F34}" srcOrd="1" destOrd="0" presId="urn:microsoft.com/office/officeart/2005/8/layout/list1"/>
    <dgm:cxn modelId="{83C6E6F0-277C-4B43-AC96-3C179EA1395B}" type="presOf" srcId="{FBE0D3E3-B330-43F0-9227-880527C31ADE}" destId="{D9C2054B-6A29-478C-AC20-5DD61044135B}" srcOrd="0" destOrd="0" presId="urn:microsoft.com/office/officeart/2005/8/layout/list1"/>
    <dgm:cxn modelId="{68C034F2-8596-41D7-808B-818F80B778F3}" srcId="{83E882E8-4C20-48A9-8956-AB4357BC06CB}" destId="{B43D17CF-5A0B-4C8F-9085-703F624CCB65}" srcOrd="1" destOrd="0" parTransId="{19899F37-37BE-4E7C-A33A-871CDF3C6B76}" sibTransId="{0F731223-2EC3-4C28-BAF8-3DF0F9E10DA2}"/>
    <dgm:cxn modelId="{8704E3C6-8002-49DD-A9E8-90B800B07F5E}" type="presParOf" srcId="{8AD9F877-02B7-49C7-9142-98A03E8A7D1A}" destId="{0685CA9B-DE8D-4D47-AE58-C14ED91C19A0}" srcOrd="0" destOrd="0" presId="urn:microsoft.com/office/officeart/2005/8/layout/list1"/>
    <dgm:cxn modelId="{5AF920AB-C75A-4104-B4E0-2A292E7F62EC}" type="presParOf" srcId="{0685CA9B-DE8D-4D47-AE58-C14ED91C19A0}" destId="{C2C98F47-9C1E-495C-A714-724844BF3A3B}" srcOrd="0" destOrd="0" presId="urn:microsoft.com/office/officeart/2005/8/layout/list1"/>
    <dgm:cxn modelId="{05BB5A3A-306D-499B-8E70-CBE173ECC95C}" type="presParOf" srcId="{0685CA9B-DE8D-4D47-AE58-C14ED91C19A0}" destId="{982A3968-5BCB-46D7-9FD7-417F79FC7489}" srcOrd="1" destOrd="0" presId="urn:microsoft.com/office/officeart/2005/8/layout/list1"/>
    <dgm:cxn modelId="{10E0F809-D814-488E-AF48-260EFC3B9BF8}" type="presParOf" srcId="{8AD9F877-02B7-49C7-9142-98A03E8A7D1A}" destId="{8E11494C-3BC8-4206-AA23-061F695CBB6E}" srcOrd="1" destOrd="0" presId="urn:microsoft.com/office/officeart/2005/8/layout/list1"/>
    <dgm:cxn modelId="{7B798037-6FA5-481A-8E7D-5A5017D845F8}" type="presParOf" srcId="{8AD9F877-02B7-49C7-9142-98A03E8A7D1A}" destId="{9D55CDB6-D2D4-4447-BDB4-CEE64B830B5C}" srcOrd="2" destOrd="0" presId="urn:microsoft.com/office/officeart/2005/8/layout/list1"/>
    <dgm:cxn modelId="{B59D2992-A4F6-4BEB-8EEE-D05594E77F7E}" type="presParOf" srcId="{8AD9F877-02B7-49C7-9142-98A03E8A7D1A}" destId="{C649DE45-8D22-4CEC-A801-EF450CDCE1EB}" srcOrd="3" destOrd="0" presId="urn:microsoft.com/office/officeart/2005/8/layout/list1"/>
    <dgm:cxn modelId="{94BAD5B1-0A38-41A5-951B-45074C5887F6}" type="presParOf" srcId="{8AD9F877-02B7-49C7-9142-98A03E8A7D1A}" destId="{B71A0F86-C526-4741-BAC3-50DE5C93DCD3}" srcOrd="4" destOrd="0" presId="urn:microsoft.com/office/officeart/2005/8/layout/list1"/>
    <dgm:cxn modelId="{C04B9FF9-68CD-42F5-9F1F-FD1FFAF21D6F}" type="presParOf" srcId="{B71A0F86-C526-4741-BAC3-50DE5C93DCD3}" destId="{4BBDE4A3-A12D-4AF1-87CB-B864F9347545}" srcOrd="0" destOrd="0" presId="urn:microsoft.com/office/officeart/2005/8/layout/list1"/>
    <dgm:cxn modelId="{1C99AB7D-8041-4AAD-B42C-9B0D7303E0D4}" type="presParOf" srcId="{B71A0F86-C526-4741-BAC3-50DE5C93DCD3}" destId="{6210E50F-F82A-4291-B588-2602FEF8B967}" srcOrd="1" destOrd="0" presId="urn:microsoft.com/office/officeart/2005/8/layout/list1"/>
    <dgm:cxn modelId="{5C9C6D68-137F-4CBE-9CF3-57833532DE6C}" type="presParOf" srcId="{8AD9F877-02B7-49C7-9142-98A03E8A7D1A}" destId="{A210430E-DA60-4880-A112-8D344FE4F18C}" srcOrd="5" destOrd="0" presId="urn:microsoft.com/office/officeart/2005/8/layout/list1"/>
    <dgm:cxn modelId="{F0C0305A-B1F3-42A0-84D8-B13C36B24C5D}" type="presParOf" srcId="{8AD9F877-02B7-49C7-9142-98A03E8A7D1A}" destId="{45F22FCD-9005-4A5D-ABFE-B457B18BBAA5}" srcOrd="6" destOrd="0" presId="urn:microsoft.com/office/officeart/2005/8/layout/list1"/>
    <dgm:cxn modelId="{52A8F15A-F290-4C9A-AF8B-841D39CB0C8D}" type="presParOf" srcId="{8AD9F877-02B7-49C7-9142-98A03E8A7D1A}" destId="{ED259D96-BFF3-4A52-B52B-CE668B6D3845}" srcOrd="7" destOrd="0" presId="urn:microsoft.com/office/officeart/2005/8/layout/list1"/>
    <dgm:cxn modelId="{EBC18024-9EB4-48E3-BCB4-7C3C08D6B5EE}" type="presParOf" srcId="{8AD9F877-02B7-49C7-9142-98A03E8A7D1A}" destId="{3654D2E5-888A-47C7-A744-D50EA3B06CF4}" srcOrd="8" destOrd="0" presId="urn:microsoft.com/office/officeart/2005/8/layout/list1"/>
    <dgm:cxn modelId="{3B7546C1-812A-4939-A87A-4FC1E1382DF1}" type="presParOf" srcId="{3654D2E5-888A-47C7-A744-D50EA3B06CF4}" destId="{D9C2054B-6A29-478C-AC20-5DD61044135B}" srcOrd="0" destOrd="0" presId="urn:microsoft.com/office/officeart/2005/8/layout/list1"/>
    <dgm:cxn modelId="{F7CE099F-7C36-44B1-AB3C-0E734F55811A}" type="presParOf" srcId="{3654D2E5-888A-47C7-A744-D50EA3B06CF4}" destId="{4F7CB36A-0C64-4D8A-8337-F6D86B1C8F34}" srcOrd="1" destOrd="0" presId="urn:microsoft.com/office/officeart/2005/8/layout/list1"/>
    <dgm:cxn modelId="{DACF40AA-363D-447A-9CE0-3FA075711754}" type="presParOf" srcId="{8AD9F877-02B7-49C7-9142-98A03E8A7D1A}" destId="{010F8493-B590-45BB-9A83-8ECA994EB7A1}" srcOrd="9" destOrd="0" presId="urn:microsoft.com/office/officeart/2005/8/layout/list1"/>
    <dgm:cxn modelId="{75E9C137-51A4-4CC2-A4EF-6E5388524F10}" type="presParOf" srcId="{8AD9F877-02B7-49C7-9142-98A03E8A7D1A}" destId="{9A373C00-367F-42FF-B27D-A0ACB2F817F5}" srcOrd="1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6DA0F51-CA65-48C0-9459-6AB589A48EE0}" type="doc">
      <dgm:prSet loTypeId="urn:microsoft.com/office/officeart/2005/8/layout/hProcess9" loCatId="process" qsTypeId="urn:microsoft.com/office/officeart/2005/8/quickstyle/simple1" qsCatId="simple" csTypeId="urn:microsoft.com/office/officeart/2005/8/colors/accent1_2" csCatId="accent1" phldr="1"/>
      <dgm:spPr/>
      <dgm:t>
        <a:bodyPr/>
        <a:lstStyle/>
        <a:p>
          <a:endParaRPr lang="en-GB"/>
        </a:p>
      </dgm:t>
    </dgm:pt>
    <dgm:pt modelId="{7B78A17D-F507-48E9-86E0-94E557F11D41}">
      <dgm:prSet/>
      <dgm:spPr/>
      <dgm:t>
        <a:bodyPr/>
        <a:lstStyle/>
        <a:p>
          <a:pPr rtl="0"/>
          <a:r>
            <a:rPr lang="en-US" dirty="0"/>
            <a:t>Successful networking of member airlines</a:t>
          </a:r>
          <a:endParaRPr lang="en-GB" dirty="0"/>
        </a:p>
      </dgm:t>
    </dgm:pt>
    <dgm:pt modelId="{A9403511-6EE3-4E35-B859-AE14C4021072}" type="parTrans" cxnId="{22A625A6-0B4F-41F0-A838-6CFFC885CF87}">
      <dgm:prSet/>
      <dgm:spPr/>
      <dgm:t>
        <a:bodyPr/>
        <a:lstStyle/>
        <a:p>
          <a:endParaRPr lang="en-GB"/>
        </a:p>
      </dgm:t>
    </dgm:pt>
    <dgm:pt modelId="{C3B57770-1274-4FD8-8075-C1FE0866FEB2}" type="sibTrans" cxnId="{22A625A6-0B4F-41F0-A838-6CFFC885CF87}">
      <dgm:prSet/>
      <dgm:spPr/>
      <dgm:t>
        <a:bodyPr/>
        <a:lstStyle/>
        <a:p>
          <a:endParaRPr lang="en-GB"/>
        </a:p>
      </dgm:t>
    </dgm:pt>
    <dgm:pt modelId="{1B829FA3-E01B-4497-8E5E-3AE3351D9790}">
      <dgm:prSet/>
      <dgm:spPr/>
      <dgm:t>
        <a:bodyPr/>
        <a:lstStyle/>
        <a:p>
          <a:pPr rtl="0"/>
          <a:r>
            <a:rPr lang="en-US" dirty="0"/>
            <a:t>Additional traffic</a:t>
          </a:r>
          <a:endParaRPr lang="en-GB" dirty="0"/>
        </a:p>
      </dgm:t>
    </dgm:pt>
    <dgm:pt modelId="{7BEC5717-B5ED-432E-BFB0-54CB2E082DEC}" type="parTrans" cxnId="{DD44E89A-A787-41DF-B668-A1FA5FB973C7}">
      <dgm:prSet/>
      <dgm:spPr/>
      <dgm:t>
        <a:bodyPr/>
        <a:lstStyle/>
        <a:p>
          <a:endParaRPr lang="en-GB"/>
        </a:p>
      </dgm:t>
    </dgm:pt>
    <dgm:pt modelId="{E4A04EB4-9D61-43F7-A513-79B71E1851C1}" type="sibTrans" cxnId="{DD44E89A-A787-41DF-B668-A1FA5FB973C7}">
      <dgm:prSet/>
      <dgm:spPr/>
      <dgm:t>
        <a:bodyPr/>
        <a:lstStyle/>
        <a:p>
          <a:endParaRPr lang="en-GB"/>
        </a:p>
      </dgm:t>
    </dgm:pt>
    <dgm:pt modelId="{79428827-7E08-4CCC-A664-1DE60064F038}">
      <dgm:prSet/>
      <dgm:spPr/>
      <dgm:t>
        <a:bodyPr/>
        <a:lstStyle/>
        <a:p>
          <a:pPr rtl="0"/>
          <a:r>
            <a:rPr lang="en-US" dirty="0"/>
            <a:t>Mutual </a:t>
          </a:r>
          <a:r>
            <a:rPr lang="sr-Latn-CS" i="0" dirty="0"/>
            <a:t>feeder</a:t>
          </a:r>
          <a:r>
            <a:rPr lang="sr-Latn-CS" dirty="0"/>
            <a:t> </a:t>
          </a:r>
          <a:r>
            <a:rPr lang="en-US" dirty="0"/>
            <a:t>service</a:t>
          </a:r>
          <a:endParaRPr lang="en-GB" dirty="0"/>
        </a:p>
      </dgm:t>
    </dgm:pt>
    <dgm:pt modelId="{82347FA8-D5FA-4FCB-A4C0-179A347F1D96}" type="parTrans" cxnId="{B7AE7B42-27ED-44CC-BCB1-7BFE19C0C2FF}">
      <dgm:prSet/>
      <dgm:spPr/>
      <dgm:t>
        <a:bodyPr/>
        <a:lstStyle/>
        <a:p>
          <a:endParaRPr lang="en-GB"/>
        </a:p>
      </dgm:t>
    </dgm:pt>
    <dgm:pt modelId="{28C693AD-CB0E-4BFC-A356-DC922184C550}" type="sibTrans" cxnId="{B7AE7B42-27ED-44CC-BCB1-7BFE19C0C2FF}">
      <dgm:prSet/>
      <dgm:spPr/>
      <dgm:t>
        <a:bodyPr/>
        <a:lstStyle/>
        <a:p>
          <a:endParaRPr lang="en-GB"/>
        </a:p>
      </dgm:t>
    </dgm:pt>
    <dgm:pt modelId="{5FFDCACB-B187-4E60-A6C6-3A8D80AD010A}">
      <dgm:prSet/>
      <dgm:spPr/>
      <dgm:t>
        <a:bodyPr/>
        <a:lstStyle/>
        <a:p>
          <a:pPr rtl="0"/>
          <a:r>
            <a:rPr lang="en-US" dirty="0"/>
            <a:t>Increasing the number of passengers</a:t>
          </a:r>
          <a:endParaRPr lang="en-GB" dirty="0"/>
        </a:p>
      </dgm:t>
    </dgm:pt>
    <dgm:pt modelId="{60C2B9FF-D674-4607-8AB3-00840A4C6B00}" type="parTrans" cxnId="{AF151B2F-5E9C-4F46-9427-B5815D268032}">
      <dgm:prSet/>
      <dgm:spPr/>
      <dgm:t>
        <a:bodyPr/>
        <a:lstStyle/>
        <a:p>
          <a:endParaRPr lang="en-GB"/>
        </a:p>
      </dgm:t>
    </dgm:pt>
    <dgm:pt modelId="{F21DE4DE-15E1-4AB0-9988-557610E48B08}" type="sibTrans" cxnId="{AF151B2F-5E9C-4F46-9427-B5815D268032}">
      <dgm:prSet/>
      <dgm:spPr/>
      <dgm:t>
        <a:bodyPr/>
        <a:lstStyle/>
        <a:p>
          <a:endParaRPr lang="en-GB"/>
        </a:p>
      </dgm:t>
    </dgm:pt>
    <dgm:pt modelId="{4F612141-B48F-4759-AC9E-26787A6A0BF2}">
      <dgm:prSet/>
      <dgm:spPr/>
      <dgm:t>
        <a:bodyPr/>
        <a:lstStyle/>
        <a:p>
          <a:pPr rtl="0"/>
          <a:r>
            <a:rPr lang="en-US" dirty="0"/>
            <a:t>Increasing load factors and revenues</a:t>
          </a:r>
          <a:endParaRPr lang="en-GB" dirty="0"/>
        </a:p>
      </dgm:t>
    </dgm:pt>
    <dgm:pt modelId="{F258906C-E40E-445A-B896-F10261CC28A2}" type="parTrans" cxnId="{886C1359-8210-45D0-857A-5258EF603C58}">
      <dgm:prSet/>
      <dgm:spPr/>
      <dgm:t>
        <a:bodyPr/>
        <a:lstStyle/>
        <a:p>
          <a:endParaRPr lang="en-GB"/>
        </a:p>
      </dgm:t>
    </dgm:pt>
    <dgm:pt modelId="{AA92DE56-D561-4D91-9DFF-84647A273597}" type="sibTrans" cxnId="{886C1359-8210-45D0-857A-5258EF603C58}">
      <dgm:prSet/>
      <dgm:spPr/>
      <dgm:t>
        <a:bodyPr/>
        <a:lstStyle/>
        <a:p>
          <a:endParaRPr lang="en-GB"/>
        </a:p>
      </dgm:t>
    </dgm:pt>
    <dgm:pt modelId="{75324BDD-7B66-4B7E-AC6D-11C236E01FD5}" type="pres">
      <dgm:prSet presAssocID="{76DA0F51-CA65-48C0-9459-6AB589A48EE0}" presName="CompostProcess" presStyleCnt="0">
        <dgm:presLayoutVars>
          <dgm:dir/>
          <dgm:resizeHandles val="exact"/>
        </dgm:presLayoutVars>
      </dgm:prSet>
      <dgm:spPr/>
    </dgm:pt>
    <dgm:pt modelId="{45E04411-B10D-49EA-9B0F-5A54A2E4D43B}" type="pres">
      <dgm:prSet presAssocID="{76DA0F51-CA65-48C0-9459-6AB589A48EE0}" presName="arrow" presStyleLbl="bgShp" presStyleIdx="0" presStyleCnt="1"/>
      <dgm:spPr/>
    </dgm:pt>
    <dgm:pt modelId="{78A7014E-7247-469E-9A8B-74BAAFE24E1F}" type="pres">
      <dgm:prSet presAssocID="{76DA0F51-CA65-48C0-9459-6AB589A48EE0}" presName="linearProcess" presStyleCnt="0"/>
      <dgm:spPr/>
    </dgm:pt>
    <dgm:pt modelId="{A05BEF6F-B77A-4F6F-A857-4D4C7D842F10}" type="pres">
      <dgm:prSet presAssocID="{7B78A17D-F507-48E9-86E0-94E557F11D41}" presName="textNode" presStyleLbl="node1" presStyleIdx="0" presStyleCnt="5">
        <dgm:presLayoutVars>
          <dgm:bulletEnabled val="1"/>
        </dgm:presLayoutVars>
      </dgm:prSet>
      <dgm:spPr/>
    </dgm:pt>
    <dgm:pt modelId="{0885804A-C62F-4B49-ABF0-489A94709A00}" type="pres">
      <dgm:prSet presAssocID="{C3B57770-1274-4FD8-8075-C1FE0866FEB2}" presName="sibTrans" presStyleCnt="0"/>
      <dgm:spPr/>
    </dgm:pt>
    <dgm:pt modelId="{D931DC78-E5FD-47F4-900A-C7562D18B8C0}" type="pres">
      <dgm:prSet presAssocID="{1B829FA3-E01B-4497-8E5E-3AE3351D9790}" presName="textNode" presStyleLbl="node1" presStyleIdx="1" presStyleCnt="5">
        <dgm:presLayoutVars>
          <dgm:bulletEnabled val="1"/>
        </dgm:presLayoutVars>
      </dgm:prSet>
      <dgm:spPr/>
    </dgm:pt>
    <dgm:pt modelId="{914ADEE1-3703-4900-9921-5D52634F0546}" type="pres">
      <dgm:prSet presAssocID="{E4A04EB4-9D61-43F7-A513-79B71E1851C1}" presName="sibTrans" presStyleCnt="0"/>
      <dgm:spPr/>
    </dgm:pt>
    <dgm:pt modelId="{69FC6583-3F8E-45C9-8924-CA656D692518}" type="pres">
      <dgm:prSet presAssocID="{79428827-7E08-4CCC-A664-1DE60064F038}" presName="textNode" presStyleLbl="node1" presStyleIdx="2" presStyleCnt="5">
        <dgm:presLayoutVars>
          <dgm:bulletEnabled val="1"/>
        </dgm:presLayoutVars>
      </dgm:prSet>
      <dgm:spPr/>
    </dgm:pt>
    <dgm:pt modelId="{3C6F3CAE-C307-4FCB-86ED-F8FFD7539EC3}" type="pres">
      <dgm:prSet presAssocID="{28C693AD-CB0E-4BFC-A356-DC922184C550}" presName="sibTrans" presStyleCnt="0"/>
      <dgm:spPr/>
    </dgm:pt>
    <dgm:pt modelId="{833E70B3-42D4-4AFF-B3A7-EEE8E5A45435}" type="pres">
      <dgm:prSet presAssocID="{5FFDCACB-B187-4E60-A6C6-3A8D80AD010A}" presName="textNode" presStyleLbl="node1" presStyleIdx="3" presStyleCnt="5">
        <dgm:presLayoutVars>
          <dgm:bulletEnabled val="1"/>
        </dgm:presLayoutVars>
      </dgm:prSet>
      <dgm:spPr/>
    </dgm:pt>
    <dgm:pt modelId="{A596433A-B4BD-47F7-A5F9-0A002BDAEC30}" type="pres">
      <dgm:prSet presAssocID="{F21DE4DE-15E1-4AB0-9988-557610E48B08}" presName="sibTrans" presStyleCnt="0"/>
      <dgm:spPr/>
    </dgm:pt>
    <dgm:pt modelId="{01D8479A-F7FC-4DAE-8FE2-9703CA734CFA}" type="pres">
      <dgm:prSet presAssocID="{4F612141-B48F-4759-AC9E-26787A6A0BF2}" presName="textNode" presStyleLbl="node1" presStyleIdx="4" presStyleCnt="5">
        <dgm:presLayoutVars>
          <dgm:bulletEnabled val="1"/>
        </dgm:presLayoutVars>
      </dgm:prSet>
      <dgm:spPr/>
    </dgm:pt>
  </dgm:ptLst>
  <dgm:cxnLst>
    <dgm:cxn modelId="{506C2D05-4F51-427B-868F-0537096595F1}" type="presOf" srcId="{1B829FA3-E01B-4497-8E5E-3AE3351D9790}" destId="{D931DC78-E5FD-47F4-900A-C7562D18B8C0}" srcOrd="0" destOrd="0" presId="urn:microsoft.com/office/officeart/2005/8/layout/hProcess9"/>
    <dgm:cxn modelId="{AF151B2F-5E9C-4F46-9427-B5815D268032}" srcId="{76DA0F51-CA65-48C0-9459-6AB589A48EE0}" destId="{5FFDCACB-B187-4E60-A6C6-3A8D80AD010A}" srcOrd="3" destOrd="0" parTransId="{60C2B9FF-D674-4607-8AB3-00840A4C6B00}" sibTransId="{F21DE4DE-15E1-4AB0-9988-557610E48B08}"/>
    <dgm:cxn modelId="{B7AE7B42-27ED-44CC-BCB1-7BFE19C0C2FF}" srcId="{76DA0F51-CA65-48C0-9459-6AB589A48EE0}" destId="{79428827-7E08-4CCC-A664-1DE60064F038}" srcOrd="2" destOrd="0" parTransId="{82347FA8-D5FA-4FCB-A4C0-179A347F1D96}" sibTransId="{28C693AD-CB0E-4BFC-A356-DC922184C550}"/>
    <dgm:cxn modelId="{0731AA48-172A-4AA1-825A-068520C81193}" type="presOf" srcId="{7B78A17D-F507-48E9-86E0-94E557F11D41}" destId="{A05BEF6F-B77A-4F6F-A857-4D4C7D842F10}" srcOrd="0" destOrd="0" presId="urn:microsoft.com/office/officeart/2005/8/layout/hProcess9"/>
    <dgm:cxn modelId="{886C1359-8210-45D0-857A-5258EF603C58}" srcId="{76DA0F51-CA65-48C0-9459-6AB589A48EE0}" destId="{4F612141-B48F-4759-AC9E-26787A6A0BF2}" srcOrd="4" destOrd="0" parTransId="{F258906C-E40E-445A-B896-F10261CC28A2}" sibTransId="{AA92DE56-D561-4D91-9DFF-84647A273597}"/>
    <dgm:cxn modelId="{4381AA7D-361F-41A0-A55C-3A23811DDCC8}" type="presOf" srcId="{4F612141-B48F-4759-AC9E-26787A6A0BF2}" destId="{01D8479A-F7FC-4DAE-8FE2-9703CA734CFA}" srcOrd="0" destOrd="0" presId="urn:microsoft.com/office/officeart/2005/8/layout/hProcess9"/>
    <dgm:cxn modelId="{4335AC96-B8B9-4F53-8A37-7639A24588A9}" type="presOf" srcId="{76DA0F51-CA65-48C0-9459-6AB589A48EE0}" destId="{75324BDD-7B66-4B7E-AC6D-11C236E01FD5}" srcOrd="0" destOrd="0" presId="urn:microsoft.com/office/officeart/2005/8/layout/hProcess9"/>
    <dgm:cxn modelId="{DD44E89A-A787-41DF-B668-A1FA5FB973C7}" srcId="{76DA0F51-CA65-48C0-9459-6AB589A48EE0}" destId="{1B829FA3-E01B-4497-8E5E-3AE3351D9790}" srcOrd="1" destOrd="0" parTransId="{7BEC5717-B5ED-432E-BFB0-54CB2E082DEC}" sibTransId="{E4A04EB4-9D61-43F7-A513-79B71E1851C1}"/>
    <dgm:cxn modelId="{F31289A4-B9F2-495E-B882-FADE65A2F7D3}" type="presOf" srcId="{79428827-7E08-4CCC-A664-1DE60064F038}" destId="{69FC6583-3F8E-45C9-8924-CA656D692518}" srcOrd="0" destOrd="0" presId="urn:microsoft.com/office/officeart/2005/8/layout/hProcess9"/>
    <dgm:cxn modelId="{22A625A6-0B4F-41F0-A838-6CFFC885CF87}" srcId="{76DA0F51-CA65-48C0-9459-6AB589A48EE0}" destId="{7B78A17D-F507-48E9-86E0-94E557F11D41}" srcOrd="0" destOrd="0" parTransId="{A9403511-6EE3-4E35-B859-AE14C4021072}" sibTransId="{C3B57770-1274-4FD8-8075-C1FE0866FEB2}"/>
    <dgm:cxn modelId="{A38A9FAE-5AAE-49BF-8624-7796525944CC}" type="presOf" srcId="{5FFDCACB-B187-4E60-A6C6-3A8D80AD010A}" destId="{833E70B3-42D4-4AFF-B3A7-EEE8E5A45435}" srcOrd="0" destOrd="0" presId="urn:microsoft.com/office/officeart/2005/8/layout/hProcess9"/>
    <dgm:cxn modelId="{76F02216-800A-4227-A6DB-718BD54F0EDF}" type="presParOf" srcId="{75324BDD-7B66-4B7E-AC6D-11C236E01FD5}" destId="{45E04411-B10D-49EA-9B0F-5A54A2E4D43B}" srcOrd="0" destOrd="0" presId="urn:microsoft.com/office/officeart/2005/8/layout/hProcess9"/>
    <dgm:cxn modelId="{063B309A-98BD-41A0-810B-FC9F5F04D80A}" type="presParOf" srcId="{75324BDD-7B66-4B7E-AC6D-11C236E01FD5}" destId="{78A7014E-7247-469E-9A8B-74BAAFE24E1F}" srcOrd="1" destOrd="0" presId="urn:microsoft.com/office/officeart/2005/8/layout/hProcess9"/>
    <dgm:cxn modelId="{A9AFBFAF-2E65-4F66-9DB4-BEFE132F6916}" type="presParOf" srcId="{78A7014E-7247-469E-9A8B-74BAAFE24E1F}" destId="{A05BEF6F-B77A-4F6F-A857-4D4C7D842F10}" srcOrd="0" destOrd="0" presId="urn:microsoft.com/office/officeart/2005/8/layout/hProcess9"/>
    <dgm:cxn modelId="{6F67B7C6-803C-4BC0-A8AA-F413C667EEE8}" type="presParOf" srcId="{78A7014E-7247-469E-9A8B-74BAAFE24E1F}" destId="{0885804A-C62F-4B49-ABF0-489A94709A00}" srcOrd="1" destOrd="0" presId="urn:microsoft.com/office/officeart/2005/8/layout/hProcess9"/>
    <dgm:cxn modelId="{F8AFF129-91DB-4ED8-9E5D-11FD12A88E4B}" type="presParOf" srcId="{78A7014E-7247-469E-9A8B-74BAAFE24E1F}" destId="{D931DC78-E5FD-47F4-900A-C7562D18B8C0}" srcOrd="2" destOrd="0" presId="urn:microsoft.com/office/officeart/2005/8/layout/hProcess9"/>
    <dgm:cxn modelId="{F4691686-AF45-449F-BB2A-92E25F3ABED2}" type="presParOf" srcId="{78A7014E-7247-469E-9A8B-74BAAFE24E1F}" destId="{914ADEE1-3703-4900-9921-5D52634F0546}" srcOrd="3" destOrd="0" presId="urn:microsoft.com/office/officeart/2005/8/layout/hProcess9"/>
    <dgm:cxn modelId="{D55298C5-62E9-461E-B9C5-069ACB945306}" type="presParOf" srcId="{78A7014E-7247-469E-9A8B-74BAAFE24E1F}" destId="{69FC6583-3F8E-45C9-8924-CA656D692518}" srcOrd="4" destOrd="0" presId="urn:microsoft.com/office/officeart/2005/8/layout/hProcess9"/>
    <dgm:cxn modelId="{E07E0E02-E0AD-4BAA-AF08-7F48CE4475D7}" type="presParOf" srcId="{78A7014E-7247-469E-9A8B-74BAAFE24E1F}" destId="{3C6F3CAE-C307-4FCB-86ED-F8FFD7539EC3}" srcOrd="5" destOrd="0" presId="urn:microsoft.com/office/officeart/2005/8/layout/hProcess9"/>
    <dgm:cxn modelId="{820E94C6-1D09-44EE-9D6D-4B0C91589B74}" type="presParOf" srcId="{78A7014E-7247-469E-9A8B-74BAAFE24E1F}" destId="{833E70B3-42D4-4AFF-B3A7-EEE8E5A45435}" srcOrd="6" destOrd="0" presId="urn:microsoft.com/office/officeart/2005/8/layout/hProcess9"/>
    <dgm:cxn modelId="{D630DDE5-C0C4-4550-B771-C38DF20A3A35}" type="presParOf" srcId="{78A7014E-7247-469E-9A8B-74BAAFE24E1F}" destId="{A596433A-B4BD-47F7-A5F9-0A002BDAEC30}" srcOrd="7" destOrd="0" presId="urn:microsoft.com/office/officeart/2005/8/layout/hProcess9"/>
    <dgm:cxn modelId="{C93EDCA2-1365-443A-B75B-D5831758625A}" type="presParOf" srcId="{78A7014E-7247-469E-9A8B-74BAAFE24E1F}" destId="{01D8479A-F7FC-4DAE-8FE2-9703CA734CFA}" srcOrd="8"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B1E0C34-586A-47AC-B388-A587E10EDE03}" type="doc">
      <dgm:prSet loTypeId="urn:microsoft.com/office/officeart/2005/8/layout/hProcess9" loCatId="process" qsTypeId="urn:microsoft.com/office/officeart/2005/8/quickstyle/simple1" qsCatId="simple" csTypeId="urn:microsoft.com/office/officeart/2005/8/colors/accent1_2" csCatId="accent1" phldr="1"/>
      <dgm:spPr/>
      <dgm:t>
        <a:bodyPr/>
        <a:lstStyle/>
        <a:p>
          <a:endParaRPr lang="en-GB"/>
        </a:p>
      </dgm:t>
    </dgm:pt>
    <dgm:pt modelId="{7FECA4FA-0C32-4717-A0E0-B210507C128D}">
      <dgm:prSet/>
      <dgm:spPr/>
      <dgm:t>
        <a:bodyPr/>
        <a:lstStyle/>
        <a:p>
          <a:pPr rtl="0"/>
          <a:r>
            <a:rPr lang="en-US" dirty="0"/>
            <a:t>Increasing the frequency and number of destinations served</a:t>
          </a:r>
          <a:endParaRPr lang="en-GB" dirty="0"/>
        </a:p>
      </dgm:t>
    </dgm:pt>
    <dgm:pt modelId="{5A471A18-F438-4204-9B8B-3B6820DFF6FC}" type="parTrans" cxnId="{D1F3AF9D-CFDA-4446-A447-0364D63055C9}">
      <dgm:prSet/>
      <dgm:spPr/>
      <dgm:t>
        <a:bodyPr/>
        <a:lstStyle/>
        <a:p>
          <a:endParaRPr lang="en-GB"/>
        </a:p>
      </dgm:t>
    </dgm:pt>
    <dgm:pt modelId="{AF6B5A27-5495-4BE2-96C6-8FC6CBD6F69A}" type="sibTrans" cxnId="{D1F3AF9D-CFDA-4446-A447-0364D63055C9}">
      <dgm:prSet/>
      <dgm:spPr/>
      <dgm:t>
        <a:bodyPr/>
        <a:lstStyle/>
        <a:p>
          <a:endParaRPr lang="en-GB"/>
        </a:p>
      </dgm:t>
    </dgm:pt>
    <dgm:pt modelId="{0B41A083-2C51-4221-9BE7-0934E165CCBB}">
      <dgm:prSet/>
      <dgm:spPr/>
      <dgm:t>
        <a:bodyPr/>
        <a:lstStyle/>
        <a:p>
          <a:r>
            <a:rPr lang="en-US" dirty="0"/>
            <a:t>Partners attract more passengers</a:t>
          </a:r>
          <a:endParaRPr lang="en-GB" dirty="0"/>
        </a:p>
      </dgm:t>
    </dgm:pt>
    <dgm:pt modelId="{0C71D61E-5F9F-4874-9E68-7FFBDBD53190}" type="parTrans" cxnId="{A358EB63-1FCF-4ADB-AF34-ABE8E98F6FD5}">
      <dgm:prSet/>
      <dgm:spPr/>
      <dgm:t>
        <a:bodyPr/>
        <a:lstStyle/>
        <a:p>
          <a:endParaRPr lang="en-GB"/>
        </a:p>
      </dgm:t>
    </dgm:pt>
    <dgm:pt modelId="{045BCD74-3892-47DA-A1FE-79557F07964D}" type="sibTrans" cxnId="{A358EB63-1FCF-4ADB-AF34-ABE8E98F6FD5}">
      <dgm:prSet/>
      <dgm:spPr/>
      <dgm:t>
        <a:bodyPr/>
        <a:lstStyle/>
        <a:p>
          <a:endParaRPr lang="en-GB"/>
        </a:p>
      </dgm:t>
    </dgm:pt>
    <dgm:pt modelId="{617FBF91-2122-4872-8410-7406B76349B6}">
      <dgm:prSet/>
      <dgm:spPr/>
      <dgm:t>
        <a:bodyPr/>
        <a:lstStyle/>
        <a:p>
          <a:r>
            <a:rPr lang="en-US" dirty="0"/>
            <a:t>Fleet is unchanged</a:t>
          </a:r>
          <a:endParaRPr lang="en-GB" dirty="0"/>
        </a:p>
      </dgm:t>
    </dgm:pt>
    <dgm:pt modelId="{1C3005C9-3B4B-4280-B929-EFEBBA2D4A27}" type="parTrans" cxnId="{E0DC4C91-C907-4E73-9886-6E6A50AF3B19}">
      <dgm:prSet/>
      <dgm:spPr/>
      <dgm:t>
        <a:bodyPr/>
        <a:lstStyle/>
        <a:p>
          <a:endParaRPr lang="en-GB"/>
        </a:p>
      </dgm:t>
    </dgm:pt>
    <dgm:pt modelId="{ABFFF019-A6CD-4F04-BF09-F32FABD6A5DC}" type="sibTrans" cxnId="{E0DC4C91-C907-4E73-9886-6E6A50AF3B19}">
      <dgm:prSet/>
      <dgm:spPr/>
      <dgm:t>
        <a:bodyPr/>
        <a:lstStyle/>
        <a:p>
          <a:endParaRPr lang="en-GB"/>
        </a:p>
      </dgm:t>
    </dgm:pt>
    <dgm:pt modelId="{CC9D61E9-3ADF-4745-8F97-788B7BC5897D}" type="pres">
      <dgm:prSet presAssocID="{BB1E0C34-586A-47AC-B388-A587E10EDE03}" presName="CompostProcess" presStyleCnt="0">
        <dgm:presLayoutVars>
          <dgm:dir/>
          <dgm:resizeHandles val="exact"/>
        </dgm:presLayoutVars>
      </dgm:prSet>
      <dgm:spPr/>
    </dgm:pt>
    <dgm:pt modelId="{8E2823E0-0543-423C-9EF0-05DB07199DFB}" type="pres">
      <dgm:prSet presAssocID="{BB1E0C34-586A-47AC-B388-A587E10EDE03}" presName="arrow" presStyleLbl="bgShp" presStyleIdx="0" presStyleCnt="1"/>
      <dgm:spPr/>
    </dgm:pt>
    <dgm:pt modelId="{3773AFF8-F19C-455E-A727-E48328104BCF}" type="pres">
      <dgm:prSet presAssocID="{BB1E0C34-586A-47AC-B388-A587E10EDE03}" presName="linearProcess" presStyleCnt="0"/>
      <dgm:spPr/>
    </dgm:pt>
    <dgm:pt modelId="{3ABB7839-794B-4580-9267-796C8C8B84CA}" type="pres">
      <dgm:prSet presAssocID="{7FECA4FA-0C32-4717-A0E0-B210507C128D}" presName="textNode" presStyleLbl="node1" presStyleIdx="0" presStyleCnt="3">
        <dgm:presLayoutVars>
          <dgm:bulletEnabled val="1"/>
        </dgm:presLayoutVars>
      </dgm:prSet>
      <dgm:spPr/>
    </dgm:pt>
    <dgm:pt modelId="{690FA3DA-AD74-40AA-9435-CAD7365B8D21}" type="pres">
      <dgm:prSet presAssocID="{AF6B5A27-5495-4BE2-96C6-8FC6CBD6F69A}" presName="sibTrans" presStyleCnt="0"/>
      <dgm:spPr/>
    </dgm:pt>
    <dgm:pt modelId="{DA9B8FE5-F905-4439-97C1-F4180256826A}" type="pres">
      <dgm:prSet presAssocID="{0B41A083-2C51-4221-9BE7-0934E165CCBB}" presName="textNode" presStyleLbl="node1" presStyleIdx="1" presStyleCnt="3">
        <dgm:presLayoutVars>
          <dgm:bulletEnabled val="1"/>
        </dgm:presLayoutVars>
      </dgm:prSet>
      <dgm:spPr/>
    </dgm:pt>
    <dgm:pt modelId="{16D3280A-065A-4DFE-8A08-70D541CB192E}" type="pres">
      <dgm:prSet presAssocID="{045BCD74-3892-47DA-A1FE-79557F07964D}" presName="sibTrans" presStyleCnt="0"/>
      <dgm:spPr/>
    </dgm:pt>
    <dgm:pt modelId="{15D9DE1B-1E6E-4389-9EAF-81E24B8B087F}" type="pres">
      <dgm:prSet presAssocID="{617FBF91-2122-4872-8410-7406B76349B6}" presName="textNode" presStyleLbl="node1" presStyleIdx="2" presStyleCnt="3">
        <dgm:presLayoutVars>
          <dgm:bulletEnabled val="1"/>
        </dgm:presLayoutVars>
      </dgm:prSet>
      <dgm:spPr/>
    </dgm:pt>
  </dgm:ptLst>
  <dgm:cxnLst>
    <dgm:cxn modelId="{62AD4337-BF82-43FB-AE4E-D00F81CDB016}" type="presOf" srcId="{0B41A083-2C51-4221-9BE7-0934E165CCBB}" destId="{DA9B8FE5-F905-4439-97C1-F4180256826A}" srcOrd="0" destOrd="0" presId="urn:microsoft.com/office/officeart/2005/8/layout/hProcess9"/>
    <dgm:cxn modelId="{A358EB63-1FCF-4ADB-AF34-ABE8E98F6FD5}" srcId="{BB1E0C34-586A-47AC-B388-A587E10EDE03}" destId="{0B41A083-2C51-4221-9BE7-0934E165CCBB}" srcOrd="1" destOrd="0" parTransId="{0C71D61E-5F9F-4874-9E68-7FFBDBD53190}" sibTransId="{045BCD74-3892-47DA-A1FE-79557F07964D}"/>
    <dgm:cxn modelId="{B0D0A66A-991C-4288-AE87-8F7D9B6F08EC}" type="presOf" srcId="{617FBF91-2122-4872-8410-7406B76349B6}" destId="{15D9DE1B-1E6E-4389-9EAF-81E24B8B087F}" srcOrd="0" destOrd="0" presId="urn:microsoft.com/office/officeart/2005/8/layout/hProcess9"/>
    <dgm:cxn modelId="{155E6C7D-143F-453C-8EA5-5E5E308AAA69}" type="presOf" srcId="{7FECA4FA-0C32-4717-A0E0-B210507C128D}" destId="{3ABB7839-794B-4580-9267-796C8C8B84CA}" srcOrd="0" destOrd="0" presId="urn:microsoft.com/office/officeart/2005/8/layout/hProcess9"/>
    <dgm:cxn modelId="{A2CDCA8E-5E76-4F36-9E1B-35985466DC98}" type="presOf" srcId="{BB1E0C34-586A-47AC-B388-A587E10EDE03}" destId="{CC9D61E9-3ADF-4745-8F97-788B7BC5897D}" srcOrd="0" destOrd="0" presId="urn:microsoft.com/office/officeart/2005/8/layout/hProcess9"/>
    <dgm:cxn modelId="{E0DC4C91-C907-4E73-9886-6E6A50AF3B19}" srcId="{BB1E0C34-586A-47AC-B388-A587E10EDE03}" destId="{617FBF91-2122-4872-8410-7406B76349B6}" srcOrd="2" destOrd="0" parTransId="{1C3005C9-3B4B-4280-B929-EFEBBA2D4A27}" sibTransId="{ABFFF019-A6CD-4F04-BF09-F32FABD6A5DC}"/>
    <dgm:cxn modelId="{D1F3AF9D-CFDA-4446-A447-0364D63055C9}" srcId="{BB1E0C34-586A-47AC-B388-A587E10EDE03}" destId="{7FECA4FA-0C32-4717-A0E0-B210507C128D}" srcOrd="0" destOrd="0" parTransId="{5A471A18-F438-4204-9B8B-3B6820DFF6FC}" sibTransId="{AF6B5A27-5495-4BE2-96C6-8FC6CBD6F69A}"/>
    <dgm:cxn modelId="{933A1712-AC2C-4DBA-9F2B-47D4DE535945}" type="presParOf" srcId="{CC9D61E9-3ADF-4745-8F97-788B7BC5897D}" destId="{8E2823E0-0543-423C-9EF0-05DB07199DFB}" srcOrd="0" destOrd="0" presId="urn:microsoft.com/office/officeart/2005/8/layout/hProcess9"/>
    <dgm:cxn modelId="{C2B29A12-41E8-4318-AD99-BC238C7A42D8}" type="presParOf" srcId="{CC9D61E9-3ADF-4745-8F97-788B7BC5897D}" destId="{3773AFF8-F19C-455E-A727-E48328104BCF}" srcOrd="1" destOrd="0" presId="urn:microsoft.com/office/officeart/2005/8/layout/hProcess9"/>
    <dgm:cxn modelId="{21FF865B-7D4A-4C04-8A51-CC13105495AC}" type="presParOf" srcId="{3773AFF8-F19C-455E-A727-E48328104BCF}" destId="{3ABB7839-794B-4580-9267-796C8C8B84CA}" srcOrd="0" destOrd="0" presId="urn:microsoft.com/office/officeart/2005/8/layout/hProcess9"/>
    <dgm:cxn modelId="{6FB01649-083C-4262-82A2-4F96DE9F4785}" type="presParOf" srcId="{3773AFF8-F19C-455E-A727-E48328104BCF}" destId="{690FA3DA-AD74-40AA-9435-CAD7365B8D21}" srcOrd="1" destOrd="0" presId="urn:microsoft.com/office/officeart/2005/8/layout/hProcess9"/>
    <dgm:cxn modelId="{16BBF075-FE45-4DD0-8B8F-6B609BDB26FD}" type="presParOf" srcId="{3773AFF8-F19C-455E-A727-E48328104BCF}" destId="{DA9B8FE5-F905-4439-97C1-F4180256826A}" srcOrd="2" destOrd="0" presId="urn:microsoft.com/office/officeart/2005/8/layout/hProcess9"/>
    <dgm:cxn modelId="{3EB3E385-B3D3-4578-91FC-20E57EC39E65}" type="presParOf" srcId="{3773AFF8-F19C-455E-A727-E48328104BCF}" destId="{16D3280A-065A-4DFE-8A08-70D541CB192E}" srcOrd="3" destOrd="0" presId="urn:microsoft.com/office/officeart/2005/8/layout/hProcess9"/>
    <dgm:cxn modelId="{77395F46-FB5B-45E6-8FB4-03E8F11B926F}" type="presParOf" srcId="{3773AFF8-F19C-455E-A727-E48328104BCF}" destId="{15D9DE1B-1E6E-4389-9EAF-81E24B8B087F}" srcOrd="4" destOrd="0" presId="urn:microsoft.com/office/officeart/2005/8/layout/hProcess9"/>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B1E0C34-586A-47AC-B388-A587E10EDE03}" type="doc">
      <dgm:prSet loTypeId="urn:microsoft.com/office/officeart/2005/8/layout/hProcess9" loCatId="process" qsTypeId="urn:microsoft.com/office/officeart/2005/8/quickstyle/simple1" qsCatId="simple" csTypeId="urn:microsoft.com/office/officeart/2005/8/colors/accent1_2" csCatId="accent1" phldr="1"/>
      <dgm:spPr/>
      <dgm:t>
        <a:bodyPr/>
        <a:lstStyle/>
        <a:p>
          <a:endParaRPr lang="en-GB"/>
        </a:p>
      </dgm:t>
    </dgm:pt>
    <dgm:pt modelId="{7FECA4FA-0C32-4717-A0E0-B210507C128D}">
      <dgm:prSet/>
      <dgm:spPr/>
      <dgm:t>
        <a:bodyPr/>
        <a:lstStyle/>
        <a:p>
          <a:pPr rtl="0"/>
          <a:r>
            <a:rPr lang="en-US" dirty="0"/>
            <a:t>More efficient use of capacity and higher density on routes</a:t>
          </a:r>
          <a:endParaRPr lang="en-GB" dirty="0"/>
        </a:p>
      </dgm:t>
    </dgm:pt>
    <dgm:pt modelId="{5A471A18-F438-4204-9B8B-3B6820DFF6FC}" type="parTrans" cxnId="{D1F3AF9D-CFDA-4446-A447-0364D63055C9}">
      <dgm:prSet/>
      <dgm:spPr/>
      <dgm:t>
        <a:bodyPr/>
        <a:lstStyle/>
        <a:p>
          <a:endParaRPr lang="en-GB"/>
        </a:p>
      </dgm:t>
    </dgm:pt>
    <dgm:pt modelId="{AF6B5A27-5495-4BE2-96C6-8FC6CBD6F69A}" type="sibTrans" cxnId="{D1F3AF9D-CFDA-4446-A447-0364D63055C9}">
      <dgm:prSet/>
      <dgm:spPr/>
      <dgm:t>
        <a:bodyPr/>
        <a:lstStyle/>
        <a:p>
          <a:endParaRPr lang="en-GB"/>
        </a:p>
      </dgm:t>
    </dgm:pt>
    <dgm:pt modelId="{0B41A083-2C51-4221-9BE7-0934E165CCBB}">
      <dgm:prSet/>
      <dgm:spPr/>
      <dgm:t>
        <a:bodyPr/>
        <a:lstStyle/>
        <a:p>
          <a:r>
            <a:rPr lang="en-GB" dirty="0">
              <a:sym typeface="Symbol"/>
            </a:rPr>
            <a:t></a:t>
          </a:r>
          <a:r>
            <a:rPr lang="sr-Latn-CS" dirty="0">
              <a:sym typeface="Symbol"/>
            </a:rPr>
            <a:t> </a:t>
          </a:r>
          <a:r>
            <a:rPr lang="en-US" dirty="0"/>
            <a:t>frequency</a:t>
          </a:r>
          <a:r>
            <a:rPr lang="sr-Latn-CS" dirty="0">
              <a:sym typeface="Symbol"/>
            </a:rPr>
            <a:t> </a:t>
          </a:r>
          <a:r>
            <a:rPr lang="en-US" dirty="0">
              <a:sym typeface="Symbol"/>
            </a:rPr>
            <a:t>and</a:t>
          </a:r>
          <a:r>
            <a:rPr lang="sr-Latn-CS" dirty="0">
              <a:sym typeface="Symbol"/>
            </a:rPr>
            <a:t> </a:t>
          </a:r>
          <a:r>
            <a:rPr lang="en-GB" dirty="0">
              <a:sym typeface="Symbol"/>
            </a:rPr>
            <a:t></a:t>
          </a:r>
          <a:r>
            <a:rPr lang="sr-Latn-CS" dirty="0">
              <a:sym typeface="Symbol"/>
            </a:rPr>
            <a:t> </a:t>
          </a:r>
          <a:r>
            <a:rPr lang="en-US" dirty="0">
              <a:sym typeface="Symbol"/>
            </a:rPr>
            <a:t>aircraft capacity</a:t>
          </a:r>
          <a:r>
            <a:rPr lang="sr-Latn-CS" dirty="0">
              <a:sym typeface="Symbol"/>
            </a:rPr>
            <a:t>   </a:t>
          </a:r>
          <a:r>
            <a:rPr lang="en-US" dirty="0">
              <a:sym typeface="Symbol"/>
            </a:rPr>
            <a:t>unit costs</a:t>
          </a:r>
          <a:endParaRPr lang="en-GB" dirty="0"/>
        </a:p>
      </dgm:t>
    </dgm:pt>
    <dgm:pt modelId="{0C71D61E-5F9F-4874-9E68-7FFBDBD53190}" type="parTrans" cxnId="{A358EB63-1FCF-4ADB-AF34-ABE8E98F6FD5}">
      <dgm:prSet/>
      <dgm:spPr/>
      <dgm:t>
        <a:bodyPr/>
        <a:lstStyle/>
        <a:p>
          <a:endParaRPr lang="en-GB"/>
        </a:p>
      </dgm:t>
    </dgm:pt>
    <dgm:pt modelId="{045BCD74-3892-47DA-A1FE-79557F07964D}" type="sibTrans" cxnId="{A358EB63-1FCF-4ADB-AF34-ABE8E98F6FD5}">
      <dgm:prSet/>
      <dgm:spPr/>
      <dgm:t>
        <a:bodyPr/>
        <a:lstStyle/>
        <a:p>
          <a:endParaRPr lang="en-GB"/>
        </a:p>
      </dgm:t>
    </dgm:pt>
    <dgm:pt modelId="{617FBF91-2122-4872-8410-7406B76349B6}">
      <dgm:prSet/>
      <dgm:spPr/>
      <dgm:t>
        <a:bodyPr/>
        <a:lstStyle/>
        <a:p>
          <a:r>
            <a:rPr lang="en-US" dirty="0"/>
            <a:t>Increasing the productivity of the fleet and other resources</a:t>
          </a:r>
          <a:endParaRPr lang="en-GB" dirty="0"/>
        </a:p>
      </dgm:t>
    </dgm:pt>
    <dgm:pt modelId="{1C3005C9-3B4B-4280-B929-EFEBBA2D4A27}" type="parTrans" cxnId="{E0DC4C91-C907-4E73-9886-6E6A50AF3B19}">
      <dgm:prSet/>
      <dgm:spPr/>
      <dgm:t>
        <a:bodyPr/>
        <a:lstStyle/>
        <a:p>
          <a:endParaRPr lang="en-GB"/>
        </a:p>
      </dgm:t>
    </dgm:pt>
    <dgm:pt modelId="{ABFFF019-A6CD-4F04-BF09-F32FABD6A5DC}" type="sibTrans" cxnId="{E0DC4C91-C907-4E73-9886-6E6A50AF3B19}">
      <dgm:prSet/>
      <dgm:spPr/>
      <dgm:t>
        <a:bodyPr/>
        <a:lstStyle/>
        <a:p>
          <a:endParaRPr lang="en-GB"/>
        </a:p>
      </dgm:t>
    </dgm:pt>
    <dgm:pt modelId="{CC9D61E9-3ADF-4745-8F97-788B7BC5897D}" type="pres">
      <dgm:prSet presAssocID="{BB1E0C34-586A-47AC-B388-A587E10EDE03}" presName="CompostProcess" presStyleCnt="0">
        <dgm:presLayoutVars>
          <dgm:dir/>
          <dgm:resizeHandles val="exact"/>
        </dgm:presLayoutVars>
      </dgm:prSet>
      <dgm:spPr/>
    </dgm:pt>
    <dgm:pt modelId="{8E2823E0-0543-423C-9EF0-05DB07199DFB}" type="pres">
      <dgm:prSet presAssocID="{BB1E0C34-586A-47AC-B388-A587E10EDE03}" presName="arrow" presStyleLbl="bgShp" presStyleIdx="0" presStyleCnt="1"/>
      <dgm:spPr/>
    </dgm:pt>
    <dgm:pt modelId="{3773AFF8-F19C-455E-A727-E48328104BCF}" type="pres">
      <dgm:prSet presAssocID="{BB1E0C34-586A-47AC-B388-A587E10EDE03}" presName="linearProcess" presStyleCnt="0"/>
      <dgm:spPr/>
    </dgm:pt>
    <dgm:pt modelId="{3ABB7839-794B-4580-9267-796C8C8B84CA}" type="pres">
      <dgm:prSet presAssocID="{7FECA4FA-0C32-4717-A0E0-B210507C128D}" presName="textNode" presStyleLbl="node1" presStyleIdx="0" presStyleCnt="3">
        <dgm:presLayoutVars>
          <dgm:bulletEnabled val="1"/>
        </dgm:presLayoutVars>
      </dgm:prSet>
      <dgm:spPr/>
    </dgm:pt>
    <dgm:pt modelId="{690FA3DA-AD74-40AA-9435-CAD7365B8D21}" type="pres">
      <dgm:prSet presAssocID="{AF6B5A27-5495-4BE2-96C6-8FC6CBD6F69A}" presName="sibTrans" presStyleCnt="0"/>
      <dgm:spPr/>
    </dgm:pt>
    <dgm:pt modelId="{DA9B8FE5-F905-4439-97C1-F4180256826A}" type="pres">
      <dgm:prSet presAssocID="{0B41A083-2C51-4221-9BE7-0934E165CCBB}" presName="textNode" presStyleLbl="node1" presStyleIdx="1" presStyleCnt="3">
        <dgm:presLayoutVars>
          <dgm:bulletEnabled val="1"/>
        </dgm:presLayoutVars>
      </dgm:prSet>
      <dgm:spPr/>
    </dgm:pt>
    <dgm:pt modelId="{16D3280A-065A-4DFE-8A08-70D541CB192E}" type="pres">
      <dgm:prSet presAssocID="{045BCD74-3892-47DA-A1FE-79557F07964D}" presName="sibTrans" presStyleCnt="0"/>
      <dgm:spPr/>
    </dgm:pt>
    <dgm:pt modelId="{15D9DE1B-1E6E-4389-9EAF-81E24B8B087F}" type="pres">
      <dgm:prSet presAssocID="{617FBF91-2122-4872-8410-7406B76349B6}" presName="textNode" presStyleLbl="node1" presStyleIdx="2" presStyleCnt="3">
        <dgm:presLayoutVars>
          <dgm:bulletEnabled val="1"/>
        </dgm:presLayoutVars>
      </dgm:prSet>
      <dgm:spPr/>
    </dgm:pt>
  </dgm:ptLst>
  <dgm:cxnLst>
    <dgm:cxn modelId="{0F074F24-37FA-4388-9BCA-6C2244DF8E46}" type="presOf" srcId="{0B41A083-2C51-4221-9BE7-0934E165CCBB}" destId="{DA9B8FE5-F905-4439-97C1-F4180256826A}" srcOrd="0" destOrd="0" presId="urn:microsoft.com/office/officeart/2005/8/layout/hProcess9"/>
    <dgm:cxn modelId="{5F62F72E-8849-4546-B0F8-0D20F734D25B}" type="presOf" srcId="{BB1E0C34-586A-47AC-B388-A587E10EDE03}" destId="{CC9D61E9-3ADF-4745-8F97-788B7BC5897D}" srcOrd="0" destOrd="0" presId="urn:microsoft.com/office/officeart/2005/8/layout/hProcess9"/>
    <dgm:cxn modelId="{CFAA7F36-478F-4F08-AA65-DEE3C69D3A0E}" type="presOf" srcId="{617FBF91-2122-4872-8410-7406B76349B6}" destId="{15D9DE1B-1E6E-4389-9EAF-81E24B8B087F}" srcOrd="0" destOrd="0" presId="urn:microsoft.com/office/officeart/2005/8/layout/hProcess9"/>
    <dgm:cxn modelId="{A358EB63-1FCF-4ADB-AF34-ABE8E98F6FD5}" srcId="{BB1E0C34-586A-47AC-B388-A587E10EDE03}" destId="{0B41A083-2C51-4221-9BE7-0934E165CCBB}" srcOrd="1" destOrd="0" parTransId="{0C71D61E-5F9F-4874-9E68-7FFBDBD53190}" sibTransId="{045BCD74-3892-47DA-A1FE-79557F07964D}"/>
    <dgm:cxn modelId="{E0DC4C91-C907-4E73-9886-6E6A50AF3B19}" srcId="{BB1E0C34-586A-47AC-B388-A587E10EDE03}" destId="{617FBF91-2122-4872-8410-7406B76349B6}" srcOrd="2" destOrd="0" parTransId="{1C3005C9-3B4B-4280-B929-EFEBBA2D4A27}" sibTransId="{ABFFF019-A6CD-4F04-BF09-F32FABD6A5DC}"/>
    <dgm:cxn modelId="{D1F3AF9D-CFDA-4446-A447-0364D63055C9}" srcId="{BB1E0C34-586A-47AC-B388-A587E10EDE03}" destId="{7FECA4FA-0C32-4717-A0E0-B210507C128D}" srcOrd="0" destOrd="0" parTransId="{5A471A18-F438-4204-9B8B-3B6820DFF6FC}" sibTransId="{AF6B5A27-5495-4BE2-96C6-8FC6CBD6F69A}"/>
    <dgm:cxn modelId="{ACED72F4-61A2-491B-87A6-70D2CA442F57}" type="presOf" srcId="{7FECA4FA-0C32-4717-A0E0-B210507C128D}" destId="{3ABB7839-794B-4580-9267-796C8C8B84CA}" srcOrd="0" destOrd="0" presId="urn:microsoft.com/office/officeart/2005/8/layout/hProcess9"/>
    <dgm:cxn modelId="{D3BFE6BC-E9D8-4288-8B7B-1FD824CD3CC8}" type="presParOf" srcId="{CC9D61E9-3ADF-4745-8F97-788B7BC5897D}" destId="{8E2823E0-0543-423C-9EF0-05DB07199DFB}" srcOrd="0" destOrd="0" presId="urn:microsoft.com/office/officeart/2005/8/layout/hProcess9"/>
    <dgm:cxn modelId="{0CE0A327-6D9B-456B-BFF0-DD94EF1F5D17}" type="presParOf" srcId="{CC9D61E9-3ADF-4745-8F97-788B7BC5897D}" destId="{3773AFF8-F19C-455E-A727-E48328104BCF}" srcOrd="1" destOrd="0" presId="urn:microsoft.com/office/officeart/2005/8/layout/hProcess9"/>
    <dgm:cxn modelId="{288F4A5A-0F8A-4C63-BFB1-2354273EA8F2}" type="presParOf" srcId="{3773AFF8-F19C-455E-A727-E48328104BCF}" destId="{3ABB7839-794B-4580-9267-796C8C8B84CA}" srcOrd="0" destOrd="0" presId="urn:microsoft.com/office/officeart/2005/8/layout/hProcess9"/>
    <dgm:cxn modelId="{2817ADC0-8CF9-4505-AA3B-075650CAF98C}" type="presParOf" srcId="{3773AFF8-F19C-455E-A727-E48328104BCF}" destId="{690FA3DA-AD74-40AA-9435-CAD7365B8D21}" srcOrd="1" destOrd="0" presId="urn:microsoft.com/office/officeart/2005/8/layout/hProcess9"/>
    <dgm:cxn modelId="{D454E95D-57D0-4287-89D0-587B47D45224}" type="presParOf" srcId="{3773AFF8-F19C-455E-A727-E48328104BCF}" destId="{DA9B8FE5-F905-4439-97C1-F4180256826A}" srcOrd="2" destOrd="0" presId="urn:microsoft.com/office/officeart/2005/8/layout/hProcess9"/>
    <dgm:cxn modelId="{358F24B6-8070-4DBD-A1E4-D25038A3C805}" type="presParOf" srcId="{3773AFF8-F19C-455E-A727-E48328104BCF}" destId="{16D3280A-065A-4DFE-8A08-70D541CB192E}" srcOrd="3" destOrd="0" presId="urn:microsoft.com/office/officeart/2005/8/layout/hProcess9"/>
    <dgm:cxn modelId="{1CEA8D26-605D-4FA1-850F-8861B5CAB4BB}" type="presParOf" srcId="{3773AFF8-F19C-455E-A727-E48328104BCF}" destId="{15D9DE1B-1E6E-4389-9EAF-81E24B8B087F}" srcOrd="4" destOrd="0" presId="urn:microsoft.com/office/officeart/2005/8/layout/hProcess9"/>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D55CDB6-D2D4-4447-BDB4-CEE64B830B5C}">
      <dsp:nvSpPr>
        <dsp:cNvPr id="0" name=""/>
        <dsp:cNvSpPr/>
      </dsp:nvSpPr>
      <dsp:spPr>
        <a:xfrm>
          <a:off x="0" y="450659"/>
          <a:ext cx="5638800" cy="705600"/>
        </a:xfrm>
        <a:prstGeom prst="rect">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982A3968-5BCB-46D7-9FD7-417F79FC7489}">
      <dsp:nvSpPr>
        <dsp:cNvPr id="0" name=""/>
        <dsp:cNvSpPr/>
      </dsp:nvSpPr>
      <dsp:spPr>
        <a:xfrm>
          <a:off x="281940" y="37379"/>
          <a:ext cx="3947160" cy="826560"/>
        </a:xfrm>
        <a:prstGeom prst="roundRect">
          <a:avLst/>
        </a:prstGeom>
        <a:solidFill>
          <a:schemeClr val="accent1">
            <a:shade val="80000"/>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49193" tIns="0" rIns="149193" bIns="0" numCol="1" spcCol="1270" anchor="ctr" anchorCtr="0">
          <a:noAutofit/>
        </a:bodyPr>
        <a:lstStyle/>
        <a:p>
          <a:pPr marL="0" lvl="0" indent="0" algn="l" defTabSz="889000" rtl="0">
            <a:lnSpc>
              <a:spcPct val="90000"/>
            </a:lnSpc>
            <a:spcBef>
              <a:spcPct val="0"/>
            </a:spcBef>
            <a:spcAft>
              <a:spcPct val="35000"/>
            </a:spcAft>
            <a:buNone/>
          </a:pPr>
          <a:r>
            <a:rPr kumimoji="0" lang="en-US" sz="2000" b="0" i="0" u="none" strike="noStrike" kern="1200" cap="none" normalizeH="0" baseline="0" dirty="0">
              <a:ln/>
              <a:effectLst/>
              <a:latin typeface="Times New Roman" pitchFamily="18" charset="0"/>
            </a:rPr>
            <a:t>Travel purpose</a:t>
          </a:r>
          <a:endParaRPr lang="en-US" sz="2000" kern="1200" dirty="0"/>
        </a:p>
      </dsp:txBody>
      <dsp:txXfrm>
        <a:off x="322289" y="77728"/>
        <a:ext cx="3866462" cy="745862"/>
      </dsp:txXfrm>
    </dsp:sp>
    <dsp:sp modelId="{45F22FCD-9005-4A5D-ABFE-B457B18BBAA5}">
      <dsp:nvSpPr>
        <dsp:cNvPr id="0" name=""/>
        <dsp:cNvSpPr/>
      </dsp:nvSpPr>
      <dsp:spPr>
        <a:xfrm>
          <a:off x="0" y="1720740"/>
          <a:ext cx="5638800" cy="705600"/>
        </a:xfrm>
        <a:prstGeom prst="rect">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6210E50F-F82A-4291-B588-2602FEF8B967}">
      <dsp:nvSpPr>
        <dsp:cNvPr id="0" name=""/>
        <dsp:cNvSpPr/>
      </dsp:nvSpPr>
      <dsp:spPr>
        <a:xfrm>
          <a:off x="281940" y="1307459"/>
          <a:ext cx="3947160" cy="826560"/>
        </a:xfrm>
        <a:prstGeom prst="roundRect">
          <a:avLst/>
        </a:prstGeom>
        <a:solidFill>
          <a:schemeClr val="accent1">
            <a:shade val="80000"/>
            <a:hueOff val="160214"/>
            <a:satOff val="-267"/>
            <a:lumOff val="12576"/>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49193" tIns="0" rIns="149193" bIns="0" numCol="1" spcCol="1270" anchor="ctr" anchorCtr="0">
          <a:noAutofit/>
        </a:bodyPr>
        <a:lstStyle/>
        <a:p>
          <a:pPr marL="0" lvl="0" indent="0" algn="l" defTabSz="889000" rtl="0">
            <a:lnSpc>
              <a:spcPct val="90000"/>
            </a:lnSpc>
            <a:spcBef>
              <a:spcPct val="0"/>
            </a:spcBef>
            <a:spcAft>
              <a:spcPct val="35000"/>
            </a:spcAft>
            <a:buNone/>
          </a:pPr>
          <a:r>
            <a:rPr kumimoji="0" lang="en-US" sz="2000" b="0" i="0" u="none" strike="noStrike" kern="1200" cap="none" normalizeH="0" baseline="0" dirty="0">
              <a:ln/>
              <a:effectLst/>
              <a:latin typeface="Times New Roman" pitchFamily="18" charset="0"/>
            </a:rPr>
            <a:t>Length of journey</a:t>
          </a:r>
          <a:endParaRPr lang="en-US" sz="2000" kern="1200" dirty="0"/>
        </a:p>
      </dsp:txBody>
      <dsp:txXfrm>
        <a:off x="322289" y="1347808"/>
        <a:ext cx="3866462" cy="745862"/>
      </dsp:txXfrm>
    </dsp:sp>
    <dsp:sp modelId="{9A373C00-367F-42FF-B27D-A0ACB2F817F5}">
      <dsp:nvSpPr>
        <dsp:cNvPr id="0" name=""/>
        <dsp:cNvSpPr/>
      </dsp:nvSpPr>
      <dsp:spPr>
        <a:xfrm>
          <a:off x="0" y="2990820"/>
          <a:ext cx="5638800" cy="705600"/>
        </a:xfrm>
        <a:prstGeom prst="rect">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4F7CB36A-0C64-4D8A-8337-F6D86B1C8F34}">
      <dsp:nvSpPr>
        <dsp:cNvPr id="0" name=""/>
        <dsp:cNvSpPr/>
      </dsp:nvSpPr>
      <dsp:spPr>
        <a:xfrm>
          <a:off x="281940" y="2577540"/>
          <a:ext cx="3947160" cy="826560"/>
        </a:xfrm>
        <a:prstGeom prst="roundRect">
          <a:avLst/>
        </a:prstGeom>
        <a:solidFill>
          <a:schemeClr val="accent1">
            <a:shade val="80000"/>
            <a:hueOff val="320427"/>
            <a:satOff val="-534"/>
            <a:lumOff val="25151"/>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49193" tIns="0" rIns="149193" bIns="0" numCol="1" spcCol="1270" anchor="ctr" anchorCtr="0">
          <a:noAutofit/>
        </a:bodyPr>
        <a:lstStyle/>
        <a:p>
          <a:pPr marL="0" lvl="0" indent="0" algn="l" defTabSz="889000" rtl="0">
            <a:lnSpc>
              <a:spcPct val="90000"/>
            </a:lnSpc>
            <a:spcBef>
              <a:spcPct val="0"/>
            </a:spcBef>
            <a:spcAft>
              <a:spcPct val="35000"/>
            </a:spcAft>
            <a:buNone/>
          </a:pPr>
          <a:r>
            <a:rPr kumimoji="0" lang="en-US" sz="2000" b="0" i="0" u="none" strike="noStrike" kern="1200" cap="none" normalizeH="0" baseline="0" dirty="0">
              <a:ln/>
              <a:effectLst/>
              <a:latin typeface="Times New Roman" pitchFamily="18" charset="0"/>
            </a:rPr>
            <a:t>Country of origin</a:t>
          </a:r>
          <a:endParaRPr lang="en-US" sz="2000" kern="1200" dirty="0"/>
        </a:p>
      </dsp:txBody>
      <dsp:txXfrm>
        <a:off x="322289" y="2617889"/>
        <a:ext cx="3866462" cy="74586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5E04411-B10D-49EA-9B0F-5A54A2E4D43B}">
      <dsp:nvSpPr>
        <dsp:cNvPr id="0" name=""/>
        <dsp:cNvSpPr/>
      </dsp:nvSpPr>
      <dsp:spPr>
        <a:xfrm>
          <a:off x="471848" y="0"/>
          <a:ext cx="5347620" cy="1782198"/>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05BEF6F-B77A-4F6F-A857-4D4C7D842F10}">
      <dsp:nvSpPr>
        <dsp:cNvPr id="0" name=""/>
        <dsp:cNvSpPr/>
      </dsp:nvSpPr>
      <dsp:spPr>
        <a:xfrm>
          <a:off x="2764" y="534659"/>
          <a:ext cx="1208805" cy="712879"/>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rtl="0">
            <a:lnSpc>
              <a:spcPct val="90000"/>
            </a:lnSpc>
            <a:spcBef>
              <a:spcPct val="0"/>
            </a:spcBef>
            <a:spcAft>
              <a:spcPct val="35000"/>
            </a:spcAft>
            <a:buNone/>
          </a:pPr>
          <a:r>
            <a:rPr lang="en-US" sz="1200" kern="1200" dirty="0"/>
            <a:t>Successful networking of member airlines</a:t>
          </a:r>
          <a:endParaRPr lang="en-GB" sz="1200" kern="1200" dirty="0"/>
        </a:p>
      </dsp:txBody>
      <dsp:txXfrm>
        <a:off x="37564" y="569459"/>
        <a:ext cx="1139205" cy="643279"/>
      </dsp:txXfrm>
    </dsp:sp>
    <dsp:sp modelId="{D931DC78-E5FD-47F4-900A-C7562D18B8C0}">
      <dsp:nvSpPr>
        <dsp:cNvPr id="0" name=""/>
        <dsp:cNvSpPr/>
      </dsp:nvSpPr>
      <dsp:spPr>
        <a:xfrm>
          <a:off x="1272010" y="534659"/>
          <a:ext cx="1208805" cy="712879"/>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rtl="0">
            <a:lnSpc>
              <a:spcPct val="90000"/>
            </a:lnSpc>
            <a:spcBef>
              <a:spcPct val="0"/>
            </a:spcBef>
            <a:spcAft>
              <a:spcPct val="35000"/>
            </a:spcAft>
            <a:buNone/>
          </a:pPr>
          <a:r>
            <a:rPr lang="en-US" sz="1200" kern="1200" dirty="0"/>
            <a:t>Additional traffic</a:t>
          </a:r>
          <a:endParaRPr lang="en-GB" sz="1200" kern="1200" dirty="0"/>
        </a:p>
      </dsp:txBody>
      <dsp:txXfrm>
        <a:off x="1306810" y="569459"/>
        <a:ext cx="1139205" cy="643279"/>
      </dsp:txXfrm>
    </dsp:sp>
    <dsp:sp modelId="{69FC6583-3F8E-45C9-8924-CA656D692518}">
      <dsp:nvSpPr>
        <dsp:cNvPr id="0" name=""/>
        <dsp:cNvSpPr/>
      </dsp:nvSpPr>
      <dsp:spPr>
        <a:xfrm>
          <a:off x="2541256" y="534659"/>
          <a:ext cx="1208805" cy="712879"/>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rtl="0">
            <a:lnSpc>
              <a:spcPct val="90000"/>
            </a:lnSpc>
            <a:spcBef>
              <a:spcPct val="0"/>
            </a:spcBef>
            <a:spcAft>
              <a:spcPct val="35000"/>
            </a:spcAft>
            <a:buNone/>
          </a:pPr>
          <a:r>
            <a:rPr lang="en-US" sz="1200" kern="1200" dirty="0"/>
            <a:t>Mutual </a:t>
          </a:r>
          <a:r>
            <a:rPr lang="sr-Latn-CS" sz="1200" i="0" kern="1200" dirty="0"/>
            <a:t>feeder</a:t>
          </a:r>
          <a:r>
            <a:rPr lang="sr-Latn-CS" sz="1200" kern="1200" dirty="0"/>
            <a:t> </a:t>
          </a:r>
          <a:r>
            <a:rPr lang="en-US" sz="1200" kern="1200" dirty="0"/>
            <a:t>service</a:t>
          </a:r>
          <a:endParaRPr lang="en-GB" sz="1200" kern="1200" dirty="0"/>
        </a:p>
      </dsp:txBody>
      <dsp:txXfrm>
        <a:off x="2576056" y="569459"/>
        <a:ext cx="1139205" cy="643279"/>
      </dsp:txXfrm>
    </dsp:sp>
    <dsp:sp modelId="{833E70B3-42D4-4AFF-B3A7-EEE8E5A45435}">
      <dsp:nvSpPr>
        <dsp:cNvPr id="0" name=""/>
        <dsp:cNvSpPr/>
      </dsp:nvSpPr>
      <dsp:spPr>
        <a:xfrm>
          <a:off x="3810502" y="534659"/>
          <a:ext cx="1208805" cy="712879"/>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rtl="0">
            <a:lnSpc>
              <a:spcPct val="90000"/>
            </a:lnSpc>
            <a:spcBef>
              <a:spcPct val="0"/>
            </a:spcBef>
            <a:spcAft>
              <a:spcPct val="35000"/>
            </a:spcAft>
            <a:buNone/>
          </a:pPr>
          <a:r>
            <a:rPr lang="en-US" sz="1200" kern="1200" dirty="0"/>
            <a:t>Increasing the number of passengers</a:t>
          </a:r>
          <a:endParaRPr lang="en-GB" sz="1200" kern="1200" dirty="0"/>
        </a:p>
      </dsp:txBody>
      <dsp:txXfrm>
        <a:off x="3845302" y="569459"/>
        <a:ext cx="1139205" cy="643279"/>
      </dsp:txXfrm>
    </dsp:sp>
    <dsp:sp modelId="{01D8479A-F7FC-4DAE-8FE2-9703CA734CFA}">
      <dsp:nvSpPr>
        <dsp:cNvPr id="0" name=""/>
        <dsp:cNvSpPr/>
      </dsp:nvSpPr>
      <dsp:spPr>
        <a:xfrm>
          <a:off x="5079747" y="534659"/>
          <a:ext cx="1208805" cy="712879"/>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rtl="0">
            <a:lnSpc>
              <a:spcPct val="90000"/>
            </a:lnSpc>
            <a:spcBef>
              <a:spcPct val="0"/>
            </a:spcBef>
            <a:spcAft>
              <a:spcPct val="35000"/>
            </a:spcAft>
            <a:buNone/>
          </a:pPr>
          <a:r>
            <a:rPr lang="en-US" sz="1200" kern="1200" dirty="0"/>
            <a:t>Increasing load factors and revenues</a:t>
          </a:r>
          <a:endParaRPr lang="en-GB" sz="1200" kern="1200" dirty="0"/>
        </a:p>
      </dsp:txBody>
      <dsp:txXfrm>
        <a:off x="5114547" y="569459"/>
        <a:ext cx="1139205" cy="64327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E2823E0-0543-423C-9EF0-05DB07199DFB}">
      <dsp:nvSpPr>
        <dsp:cNvPr id="0" name=""/>
        <dsp:cNvSpPr/>
      </dsp:nvSpPr>
      <dsp:spPr>
        <a:xfrm>
          <a:off x="471848" y="0"/>
          <a:ext cx="5347620" cy="1350150"/>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ABB7839-794B-4580-9267-796C8C8B84CA}">
      <dsp:nvSpPr>
        <dsp:cNvPr id="0" name=""/>
        <dsp:cNvSpPr/>
      </dsp:nvSpPr>
      <dsp:spPr>
        <a:xfrm>
          <a:off x="213192" y="405045"/>
          <a:ext cx="1887395" cy="54006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rtl="0">
            <a:lnSpc>
              <a:spcPct val="90000"/>
            </a:lnSpc>
            <a:spcBef>
              <a:spcPct val="0"/>
            </a:spcBef>
            <a:spcAft>
              <a:spcPct val="35000"/>
            </a:spcAft>
            <a:buNone/>
          </a:pPr>
          <a:r>
            <a:rPr lang="en-US" sz="1100" kern="1200" dirty="0"/>
            <a:t>Increasing the frequency and number of destinations served</a:t>
          </a:r>
          <a:endParaRPr lang="en-GB" sz="1100" kern="1200" dirty="0"/>
        </a:p>
      </dsp:txBody>
      <dsp:txXfrm>
        <a:off x="239556" y="431409"/>
        <a:ext cx="1834667" cy="487332"/>
      </dsp:txXfrm>
    </dsp:sp>
    <dsp:sp modelId="{DA9B8FE5-F905-4439-97C1-F4180256826A}">
      <dsp:nvSpPr>
        <dsp:cNvPr id="0" name=""/>
        <dsp:cNvSpPr/>
      </dsp:nvSpPr>
      <dsp:spPr>
        <a:xfrm>
          <a:off x="2201961" y="405045"/>
          <a:ext cx="1887395" cy="54006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kern="1200" dirty="0"/>
            <a:t>Partners attract more passengers</a:t>
          </a:r>
          <a:endParaRPr lang="en-GB" sz="1100" kern="1200" dirty="0"/>
        </a:p>
      </dsp:txBody>
      <dsp:txXfrm>
        <a:off x="2228325" y="431409"/>
        <a:ext cx="1834667" cy="487332"/>
      </dsp:txXfrm>
    </dsp:sp>
    <dsp:sp modelId="{15D9DE1B-1E6E-4389-9EAF-81E24B8B087F}">
      <dsp:nvSpPr>
        <dsp:cNvPr id="0" name=""/>
        <dsp:cNvSpPr/>
      </dsp:nvSpPr>
      <dsp:spPr>
        <a:xfrm>
          <a:off x="4190730" y="405045"/>
          <a:ext cx="1887395" cy="54006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kern="1200" dirty="0"/>
            <a:t>Fleet is unchanged</a:t>
          </a:r>
          <a:endParaRPr lang="en-GB" sz="1100" kern="1200" dirty="0"/>
        </a:p>
      </dsp:txBody>
      <dsp:txXfrm>
        <a:off x="4217094" y="431409"/>
        <a:ext cx="1834667" cy="48733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E2823E0-0543-423C-9EF0-05DB07199DFB}">
      <dsp:nvSpPr>
        <dsp:cNvPr id="0" name=""/>
        <dsp:cNvSpPr/>
      </dsp:nvSpPr>
      <dsp:spPr>
        <a:xfrm>
          <a:off x="471848" y="0"/>
          <a:ext cx="5347620" cy="1350150"/>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ABB7839-794B-4580-9267-796C8C8B84CA}">
      <dsp:nvSpPr>
        <dsp:cNvPr id="0" name=""/>
        <dsp:cNvSpPr/>
      </dsp:nvSpPr>
      <dsp:spPr>
        <a:xfrm>
          <a:off x="6758" y="405045"/>
          <a:ext cx="2025017" cy="54006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rtl="0">
            <a:lnSpc>
              <a:spcPct val="90000"/>
            </a:lnSpc>
            <a:spcBef>
              <a:spcPct val="0"/>
            </a:spcBef>
            <a:spcAft>
              <a:spcPct val="35000"/>
            </a:spcAft>
            <a:buNone/>
          </a:pPr>
          <a:r>
            <a:rPr lang="en-US" sz="1200" kern="1200" dirty="0"/>
            <a:t>More efficient use of capacity and higher density on routes</a:t>
          </a:r>
          <a:endParaRPr lang="en-GB" sz="1200" kern="1200" dirty="0"/>
        </a:p>
      </dsp:txBody>
      <dsp:txXfrm>
        <a:off x="33122" y="431409"/>
        <a:ext cx="1972289" cy="487332"/>
      </dsp:txXfrm>
    </dsp:sp>
    <dsp:sp modelId="{DA9B8FE5-F905-4439-97C1-F4180256826A}">
      <dsp:nvSpPr>
        <dsp:cNvPr id="0" name=""/>
        <dsp:cNvSpPr/>
      </dsp:nvSpPr>
      <dsp:spPr>
        <a:xfrm>
          <a:off x="2133150" y="405045"/>
          <a:ext cx="2025017" cy="54006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GB" sz="1200" kern="1200" dirty="0">
              <a:sym typeface="Symbol"/>
            </a:rPr>
            <a:t></a:t>
          </a:r>
          <a:r>
            <a:rPr lang="sr-Latn-CS" sz="1200" kern="1200" dirty="0">
              <a:sym typeface="Symbol"/>
            </a:rPr>
            <a:t> </a:t>
          </a:r>
          <a:r>
            <a:rPr lang="en-US" sz="1200" kern="1200" dirty="0"/>
            <a:t>frequency</a:t>
          </a:r>
          <a:r>
            <a:rPr lang="sr-Latn-CS" sz="1200" kern="1200" dirty="0">
              <a:sym typeface="Symbol"/>
            </a:rPr>
            <a:t> </a:t>
          </a:r>
          <a:r>
            <a:rPr lang="en-US" sz="1200" kern="1200" dirty="0">
              <a:sym typeface="Symbol"/>
            </a:rPr>
            <a:t>and</a:t>
          </a:r>
          <a:r>
            <a:rPr lang="sr-Latn-CS" sz="1200" kern="1200" dirty="0">
              <a:sym typeface="Symbol"/>
            </a:rPr>
            <a:t> </a:t>
          </a:r>
          <a:r>
            <a:rPr lang="en-GB" sz="1200" kern="1200" dirty="0">
              <a:sym typeface="Symbol"/>
            </a:rPr>
            <a:t></a:t>
          </a:r>
          <a:r>
            <a:rPr lang="sr-Latn-CS" sz="1200" kern="1200" dirty="0">
              <a:sym typeface="Symbol"/>
            </a:rPr>
            <a:t> </a:t>
          </a:r>
          <a:r>
            <a:rPr lang="en-US" sz="1200" kern="1200" dirty="0">
              <a:sym typeface="Symbol"/>
            </a:rPr>
            <a:t>aircraft capacity</a:t>
          </a:r>
          <a:r>
            <a:rPr lang="sr-Latn-CS" sz="1200" kern="1200" dirty="0">
              <a:sym typeface="Symbol"/>
            </a:rPr>
            <a:t>   </a:t>
          </a:r>
          <a:r>
            <a:rPr lang="en-US" sz="1200" kern="1200" dirty="0">
              <a:sym typeface="Symbol"/>
            </a:rPr>
            <a:t>unit costs</a:t>
          </a:r>
          <a:endParaRPr lang="en-GB" sz="1200" kern="1200" dirty="0"/>
        </a:p>
      </dsp:txBody>
      <dsp:txXfrm>
        <a:off x="2159514" y="431409"/>
        <a:ext cx="1972289" cy="487332"/>
      </dsp:txXfrm>
    </dsp:sp>
    <dsp:sp modelId="{15D9DE1B-1E6E-4389-9EAF-81E24B8B087F}">
      <dsp:nvSpPr>
        <dsp:cNvPr id="0" name=""/>
        <dsp:cNvSpPr/>
      </dsp:nvSpPr>
      <dsp:spPr>
        <a:xfrm>
          <a:off x="4259541" y="405045"/>
          <a:ext cx="2025017" cy="54006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kern="1200" dirty="0"/>
            <a:t>Increasing the productivity of the fleet and other resources</a:t>
          </a:r>
          <a:endParaRPr lang="en-GB" sz="1200" kern="1200" dirty="0"/>
        </a:p>
      </dsp:txBody>
      <dsp:txXfrm>
        <a:off x="4285905" y="431409"/>
        <a:ext cx="1972289" cy="487332"/>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0.6055</cdr:x>
      <cdr:y>0.06667</cdr:y>
    </cdr:from>
    <cdr:to>
      <cdr:x>0.63303</cdr:x>
      <cdr:y>0.93333</cdr:y>
    </cdr:to>
    <cdr:sp macro="" textlink="">
      <cdr:nvSpPr>
        <cdr:cNvPr id="4" name="Rectangle 3"/>
        <cdr:cNvSpPr>
          <a:spLocks xmlns:a="http://schemas.openxmlformats.org/drawingml/2006/main" noChangeArrowheads="1"/>
        </cdr:cNvSpPr>
      </cdr:nvSpPr>
      <cdr:spPr bwMode="auto">
        <a:xfrm xmlns:a="http://schemas.openxmlformats.org/drawingml/2006/main">
          <a:off x="5029200" y="228600"/>
          <a:ext cx="228600" cy="2971800"/>
        </a:xfrm>
        <a:prstGeom xmlns:a="http://schemas.openxmlformats.org/drawingml/2006/main" prst="rect">
          <a:avLst/>
        </a:prstGeom>
        <a:solidFill xmlns:a="http://schemas.openxmlformats.org/drawingml/2006/main">
          <a:srgbClr val="548DD4">
            <a:alpha val="21176"/>
          </a:srgbClr>
        </a:solidFill>
        <a:ln xmlns:a="http://schemas.openxmlformats.org/drawingml/2006/main" w="9525">
          <a:solidFill>
            <a:srgbClr val="DBE5F1"/>
          </a:solidFill>
          <a:miter lim="800000"/>
          <a:headEnd/>
          <a:tailEnd/>
        </a:ln>
      </cdr:spPr>
      <cdr:txBody>
        <a:bodyPr xmlns:a="http://schemas.openxmlformats.org/drawingml/2006/main" vert="horz" wrap="square" lIns="91440" tIns="45720" rIns="91440" bIns="45720" numCol="1" anchor="t" anchorCtr="0" compatLnSpc="1">
          <a:prstTxWarp prst="textNoShape">
            <a:avLst/>
          </a:prstTxWarp>
        </a:bodyPr>
        <a:lstStyle xmlns:a="http://schemas.openxmlformats.org/drawingml/2006/main">
          <a:defPPr>
            <a:defRPr lang="en-US"/>
          </a:defPPr>
          <a:lvl1pPr marL="0" algn="l" defTabSz="914400" rtl="0" eaLnBrk="1" latinLnBrk="0" hangingPunct="1">
            <a:defRPr sz="1800" kern="1200">
              <a:solidFill>
                <a:sysClr val="windowText" lastClr="000000"/>
              </a:solidFill>
              <a:latin typeface="Constantia"/>
            </a:defRPr>
          </a:lvl1pPr>
          <a:lvl2pPr marL="457200" algn="l" defTabSz="914400" rtl="0" eaLnBrk="1" latinLnBrk="0" hangingPunct="1">
            <a:defRPr sz="1800" kern="1200">
              <a:solidFill>
                <a:sysClr val="windowText" lastClr="000000"/>
              </a:solidFill>
              <a:latin typeface="Constantia"/>
            </a:defRPr>
          </a:lvl2pPr>
          <a:lvl3pPr marL="914400" algn="l" defTabSz="914400" rtl="0" eaLnBrk="1" latinLnBrk="0" hangingPunct="1">
            <a:defRPr sz="1800" kern="1200">
              <a:solidFill>
                <a:sysClr val="windowText" lastClr="000000"/>
              </a:solidFill>
              <a:latin typeface="Constantia"/>
            </a:defRPr>
          </a:lvl3pPr>
          <a:lvl4pPr marL="1371600" algn="l" defTabSz="914400" rtl="0" eaLnBrk="1" latinLnBrk="0" hangingPunct="1">
            <a:defRPr sz="1800" kern="1200">
              <a:solidFill>
                <a:sysClr val="windowText" lastClr="000000"/>
              </a:solidFill>
              <a:latin typeface="Constantia"/>
            </a:defRPr>
          </a:lvl4pPr>
          <a:lvl5pPr marL="1828800" algn="l" defTabSz="914400" rtl="0" eaLnBrk="1" latinLnBrk="0" hangingPunct="1">
            <a:defRPr sz="1800" kern="1200">
              <a:solidFill>
                <a:sysClr val="windowText" lastClr="000000"/>
              </a:solidFill>
              <a:latin typeface="Constantia"/>
            </a:defRPr>
          </a:lvl5pPr>
          <a:lvl6pPr marL="2286000" algn="l" defTabSz="914400" rtl="0" eaLnBrk="1" latinLnBrk="0" hangingPunct="1">
            <a:defRPr sz="1800" kern="1200">
              <a:solidFill>
                <a:sysClr val="windowText" lastClr="000000"/>
              </a:solidFill>
              <a:latin typeface="Constantia"/>
            </a:defRPr>
          </a:lvl6pPr>
          <a:lvl7pPr marL="2743200" algn="l" defTabSz="914400" rtl="0" eaLnBrk="1" latinLnBrk="0" hangingPunct="1">
            <a:defRPr sz="1800" kern="1200">
              <a:solidFill>
                <a:sysClr val="windowText" lastClr="000000"/>
              </a:solidFill>
              <a:latin typeface="Constantia"/>
            </a:defRPr>
          </a:lvl7pPr>
          <a:lvl8pPr marL="3200400" algn="l" defTabSz="914400" rtl="0" eaLnBrk="1" latinLnBrk="0" hangingPunct="1">
            <a:defRPr sz="1800" kern="1200">
              <a:solidFill>
                <a:sysClr val="windowText" lastClr="000000"/>
              </a:solidFill>
              <a:latin typeface="Constantia"/>
            </a:defRPr>
          </a:lvl8pPr>
          <a:lvl9pPr marL="3657600" algn="l" defTabSz="914400" rtl="0" eaLnBrk="1" latinLnBrk="0" hangingPunct="1">
            <a:defRPr sz="1800" kern="1200">
              <a:solidFill>
                <a:sysClr val="windowText" lastClr="000000"/>
              </a:solidFill>
              <a:latin typeface="Constantia"/>
            </a:defRPr>
          </a:lvl9pPr>
        </a:lstStyle>
        <a:p xmlns:a="http://schemas.openxmlformats.org/drawingml/2006/main">
          <a:endParaRPr lang="en-US"/>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9283A16-FA5D-804C-AAF4-9BADFE6A9B2C}" type="datetimeFigureOut">
              <a:rPr lang="en-US"/>
              <a:pPr/>
              <a:t>8/5/2021</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2622A04F-CC42-7B42-9E5C-0755FAF09428}" type="slidenum">
              <a:rPr/>
              <a:pPr/>
              <a:t>‹#›</a:t>
            </a:fld>
            <a:endParaRPr lang="en-US"/>
          </a:p>
        </p:txBody>
      </p:sp>
    </p:spTree>
    <p:extLst>
      <p:ext uri="{BB962C8B-B14F-4D97-AF65-F5344CB8AC3E}">
        <p14:creationId xmlns:p14="http://schemas.microsoft.com/office/powerpoint/2010/main" val="235294860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723D6CB-80A7-954E-94AE-4953340D11C3}" type="datetimeFigureOut">
              <a:rPr lang="en-US"/>
              <a:pPr/>
              <a:t>8/5/2021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fr-CH"/>
              <a:t>Click to edit Master text styles</a:t>
            </a:r>
          </a:p>
          <a:p>
            <a:pPr lvl="1"/>
            <a:r>
              <a:rPr lang="fr-CH"/>
              <a:t>Second level</a:t>
            </a:r>
          </a:p>
          <a:p>
            <a:pPr lvl="2"/>
            <a:r>
              <a:rPr lang="fr-CH"/>
              <a:t>Third level</a:t>
            </a:r>
          </a:p>
          <a:p>
            <a:pPr lvl="3"/>
            <a:r>
              <a:rPr lang="fr-CH"/>
              <a:t>Fourth level</a:t>
            </a:r>
          </a:p>
          <a:p>
            <a:pPr lvl="4"/>
            <a:r>
              <a:rPr lang="fr-CH"/>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3E39286-1182-484A-BB9F-6D716B2D9409}" type="slidenum">
              <a:rPr/>
              <a:pPr/>
              <a:t>‹#›</a:t>
            </a:fld>
            <a:endParaRPr lang="en-US"/>
          </a:p>
        </p:txBody>
      </p:sp>
    </p:spTree>
    <p:extLst>
      <p:ext uri="{BB962C8B-B14F-4D97-AF65-F5344CB8AC3E}">
        <p14:creationId xmlns:p14="http://schemas.microsoft.com/office/powerpoint/2010/main" val="3518838302"/>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3E39286-1182-484A-BB9F-6D716B2D9409}" type="slidenum">
              <a:rPr lang="en-US" smtClean="0"/>
              <a:pPr/>
              <a:t>2</a:t>
            </a:fld>
            <a:endParaRPr lang="en-US"/>
          </a:p>
        </p:txBody>
      </p:sp>
    </p:spTree>
    <p:extLst>
      <p:ext uri="{BB962C8B-B14F-4D97-AF65-F5344CB8AC3E}">
        <p14:creationId xmlns:p14="http://schemas.microsoft.com/office/powerpoint/2010/main" val="40721474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Source</a:t>
            </a:r>
            <a:r>
              <a:rPr lang="sr-Latn-RS" dirty="0"/>
              <a:t>:</a:t>
            </a:r>
            <a:r>
              <a:rPr lang="sr-Latn-RS" baseline="0" dirty="0"/>
              <a:t> Kalić, M. 2012. Airline operations 1, University of Belgrade – Faculty of Transporet and Traffic Engineering (in Serbian language)</a:t>
            </a:r>
            <a:endParaRPr lang="en-US" dirty="0"/>
          </a:p>
        </p:txBody>
      </p:sp>
      <p:sp>
        <p:nvSpPr>
          <p:cNvPr id="4" name="Slide Number Placeholder 3"/>
          <p:cNvSpPr>
            <a:spLocks noGrp="1"/>
          </p:cNvSpPr>
          <p:nvPr>
            <p:ph type="sldNum" sz="quarter" idx="10"/>
          </p:nvPr>
        </p:nvSpPr>
        <p:spPr/>
        <p:txBody>
          <a:bodyPr/>
          <a:lstStyle/>
          <a:p>
            <a:fld id="{43E39286-1182-484A-BB9F-6D716B2D9409}" type="slidenum">
              <a:rPr lang="en-US" smtClean="0"/>
              <a:pPr/>
              <a:t>16</a:t>
            </a:fld>
            <a:endParaRPr lang="en-US"/>
          </a:p>
        </p:txBody>
      </p:sp>
    </p:spTree>
    <p:extLst>
      <p:ext uri="{BB962C8B-B14F-4D97-AF65-F5344CB8AC3E}">
        <p14:creationId xmlns:p14="http://schemas.microsoft.com/office/powerpoint/2010/main" val="7206995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3E39286-1182-484A-BB9F-6D716B2D9409}" type="slidenum">
              <a:rPr lang="en-US" smtClean="0"/>
              <a:pPr/>
              <a:t>18</a:t>
            </a:fld>
            <a:endParaRPr lang="en-US"/>
          </a:p>
        </p:txBody>
      </p:sp>
    </p:spTree>
    <p:extLst>
      <p:ext uri="{BB962C8B-B14F-4D97-AF65-F5344CB8AC3E}">
        <p14:creationId xmlns:p14="http://schemas.microsoft.com/office/powerpoint/2010/main" val="21261772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r-Latn-RS" dirty="0"/>
          </a:p>
        </p:txBody>
      </p:sp>
      <p:sp>
        <p:nvSpPr>
          <p:cNvPr id="4" name="Slide Number Placeholder 3"/>
          <p:cNvSpPr>
            <a:spLocks noGrp="1"/>
          </p:cNvSpPr>
          <p:nvPr>
            <p:ph type="sldNum" sz="quarter" idx="10"/>
          </p:nvPr>
        </p:nvSpPr>
        <p:spPr/>
        <p:txBody>
          <a:bodyPr/>
          <a:lstStyle/>
          <a:p>
            <a:fld id="{43E39286-1182-484A-BB9F-6D716B2D9409}" type="slidenum">
              <a:rPr lang="en-US" smtClean="0"/>
              <a:pPr/>
              <a:t>19</a:t>
            </a:fld>
            <a:endParaRPr lang="en-US"/>
          </a:p>
        </p:txBody>
      </p:sp>
    </p:spTree>
    <p:extLst>
      <p:ext uri="{BB962C8B-B14F-4D97-AF65-F5344CB8AC3E}">
        <p14:creationId xmlns:p14="http://schemas.microsoft.com/office/powerpoint/2010/main" val="27284231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3E39286-1182-484A-BB9F-6D716B2D9409}" type="slidenum">
              <a:rPr lang="en-US" smtClean="0"/>
              <a:pPr/>
              <a:t>20</a:t>
            </a:fld>
            <a:endParaRPr lang="en-US"/>
          </a:p>
        </p:txBody>
      </p:sp>
    </p:spTree>
    <p:extLst>
      <p:ext uri="{BB962C8B-B14F-4D97-AF65-F5344CB8AC3E}">
        <p14:creationId xmlns:p14="http://schemas.microsoft.com/office/powerpoint/2010/main" val="3339713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en-GB" dirty="0"/>
          </a:p>
        </p:txBody>
      </p:sp>
      <p:sp>
        <p:nvSpPr>
          <p:cNvPr id="4" name="Segnaposto numero diapositiva 3"/>
          <p:cNvSpPr>
            <a:spLocks noGrp="1"/>
          </p:cNvSpPr>
          <p:nvPr>
            <p:ph type="sldNum" sz="quarter" idx="5"/>
          </p:nvPr>
        </p:nvSpPr>
        <p:spPr/>
        <p:txBody>
          <a:bodyPr/>
          <a:lstStyle/>
          <a:p>
            <a:fld id="{43E39286-1182-484A-BB9F-6D716B2D9409}" type="slidenum">
              <a:rPr lang="en-GB" smtClean="0"/>
              <a:pPr/>
              <a:t>21</a:t>
            </a:fld>
            <a:endParaRPr lang="en-GB"/>
          </a:p>
        </p:txBody>
      </p:sp>
    </p:spTree>
    <p:extLst>
      <p:ext uri="{BB962C8B-B14F-4D97-AF65-F5344CB8AC3E}">
        <p14:creationId xmlns:p14="http://schemas.microsoft.com/office/powerpoint/2010/main" val="9295094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F0AE052-F77B-4CDB-BD1F-10A6686087B1}" type="slidenum">
              <a:rPr lang="en-US" smtClean="0"/>
              <a:pPr/>
              <a:t>24</a:t>
            </a:fld>
            <a:endParaRPr lang="en-US"/>
          </a:p>
        </p:txBody>
      </p:sp>
    </p:spTree>
    <p:extLst>
      <p:ext uri="{BB962C8B-B14F-4D97-AF65-F5344CB8AC3E}">
        <p14:creationId xmlns:p14="http://schemas.microsoft.com/office/powerpoint/2010/main" val="10513613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en-GB" dirty="0"/>
          </a:p>
        </p:txBody>
      </p:sp>
      <p:sp>
        <p:nvSpPr>
          <p:cNvPr id="4" name="Segnaposto numero diapositiva 3"/>
          <p:cNvSpPr>
            <a:spLocks noGrp="1"/>
          </p:cNvSpPr>
          <p:nvPr>
            <p:ph type="sldNum" sz="quarter" idx="5"/>
          </p:nvPr>
        </p:nvSpPr>
        <p:spPr/>
        <p:txBody>
          <a:bodyPr/>
          <a:lstStyle/>
          <a:p>
            <a:fld id="{43E39286-1182-484A-BB9F-6D716B2D9409}" type="slidenum">
              <a:rPr lang="en-GB" smtClean="0"/>
              <a:pPr/>
              <a:t>25</a:t>
            </a:fld>
            <a:endParaRPr lang="en-GB"/>
          </a:p>
        </p:txBody>
      </p:sp>
    </p:spTree>
    <p:extLst>
      <p:ext uri="{BB962C8B-B14F-4D97-AF65-F5344CB8AC3E}">
        <p14:creationId xmlns:p14="http://schemas.microsoft.com/office/powerpoint/2010/main" val="115747810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sz="1000" dirty="0"/>
          </a:p>
        </p:txBody>
      </p:sp>
      <p:sp>
        <p:nvSpPr>
          <p:cNvPr id="4" name="Slide Number Placeholder 3"/>
          <p:cNvSpPr>
            <a:spLocks noGrp="1"/>
          </p:cNvSpPr>
          <p:nvPr>
            <p:ph type="sldNum" sz="quarter" idx="10"/>
          </p:nvPr>
        </p:nvSpPr>
        <p:spPr/>
        <p:txBody>
          <a:bodyPr/>
          <a:lstStyle/>
          <a:p>
            <a:fld id="{33576168-D5F3-4C56-864F-B675D222963E}" type="slidenum">
              <a:rPr lang="en-GB" smtClean="0"/>
              <a:pPr/>
              <a:t>27</a:t>
            </a:fld>
            <a:endParaRPr lang="en-GB"/>
          </a:p>
        </p:txBody>
      </p:sp>
    </p:spTree>
    <p:extLst>
      <p:ext uri="{BB962C8B-B14F-4D97-AF65-F5344CB8AC3E}">
        <p14:creationId xmlns:p14="http://schemas.microsoft.com/office/powerpoint/2010/main" val="390674172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000" dirty="0"/>
          </a:p>
        </p:txBody>
      </p:sp>
      <p:sp>
        <p:nvSpPr>
          <p:cNvPr id="4" name="Slide Number Placeholder 3"/>
          <p:cNvSpPr>
            <a:spLocks noGrp="1"/>
          </p:cNvSpPr>
          <p:nvPr>
            <p:ph type="sldNum" sz="quarter" idx="10"/>
          </p:nvPr>
        </p:nvSpPr>
        <p:spPr/>
        <p:txBody>
          <a:bodyPr/>
          <a:lstStyle/>
          <a:p>
            <a:fld id="{33576168-D5F3-4C56-864F-B675D222963E}" type="slidenum">
              <a:rPr lang="en-GB" smtClean="0"/>
              <a:pPr/>
              <a:t>28</a:t>
            </a:fld>
            <a:endParaRPr lang="en-GB"/>
          </a:p>
        </p:txBody>
      </p:sp>
    </p:spTree>
    <p:extLst>
      <p:ext uri="{BB962C8B-B14F-4D97-AF65-F5344CB8AC3E}">
        <p14:creationId xmlns:p14="http://schemas.microsoft.com/office/powerpoint/2010/main" val="33405397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576168-D5F3-4C56-864F-B675D222963E}" type="slidenum">
              <a:rPr lang="en-GB" smtClean="0"/>
              <a:pPr/>
              <a:t>29</a:t>
            </a:fld>
            <a:endParaRPr lang="en-GB"/>
          </a:p>
        </p:txBody>
      </p:sp>
    </p:spTree>
    <p:extLst>
      <p:ext uri="{BB962C8B-B14F-4D97-AF65-F5344CB8AC3E}">
        <p14:creationId xmlns:p14="http://schemas.microsoft.com/office/powerpoint/2010/main" val="1241586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3E39286-1182-484A-BB9F-6D716B2D9409}" type="slidenum">
              <a:rPr lang="en-US" smtClean="0"/>
              <a:pPr/>
              <a:t>3</a:t>
            </a:fld>
            <a:endParaRPr lang="en-US"/>
          </a:p>
        </p:txBody>
      </p:sp>
    </p:spTree>
    <p:extLst>
      <p:ext uri="{BB962C8B-B14F-4D97-AF65-F5344CB8AC3E}">
        <p14:creationId xmlns:p14="http://schemas.microsoft.com/office/powerpoint/2010/main" val="101748076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3576168-D5F3-4C56-864F-B675D222963E}" type="slidenum">
              <a:rPr lang="en-GB" smtClean="0"/>
              <a:pPr/>
              <a:t>30</a:t>
            </a:fld>
            <a:endParaRPr lang="en-GB"/>
          </a:p>
        </p:txBody>
      </p:sp>
    </p:spTree>
    <p:extLst>
      <p:ext uri="{BB962C8B-B14F-4D97-AF65-F5344CB8AC3E}">
        <p14:creationId xmlns:p14="http://schemas.microsoft.com/office/powerpoint/2010/main" val="262383379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sr-Latn-RS" sz="1000" dirty="0"/>
          </a:p>
        </p:txBody>
      </p:sp>
      <p:sp>
        <p:nvSpPr>
          <p:cNvPr id="4" name="Slide Number Placeholder 3"/>
          <p:cNvSpPr>
            <a:spLocks noGrp="1"/>
          </p:cNvSpPr>
          <p:nvPr>
            <p:ph type="sldNum" sz="quarter" idx="10"/>
          </p:nvPr>
        </p:nvSpPr>
        <p:spPr/>
        <p:txBody>
          <a:bodyPr/>
          <a:lstStyle/>
          <a:p>
            <a:fld id="{33576168-D5F3-4C56-864F-B675D222963E}" type="slidenum">
              <a:rPr lang="en-GB" smtClean="0"/>
              <a:pPr/>
              <a:t>31</a:t>
            </a:fld>
            <a:endParaRPr lang="en-GB"/>
          </a:p>
        </p:txBody>
      </p:sp>
    </p:spTree>
    <p:extLst>
      <p:ext uri="{BB962C8B-B14F-4D97-AF65-F5344CB8AC3E}">
        <p14:creationId xmlns:p14="http://schemas.microsoft.com/office/powerpoint/2010/main" val="39244732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p:spPr>
        <p:txBody>
          <a:bodyPr/>
          <a:lstStyle/>
          <a:p>
            <a:fld id="{C6F4D804-210C-457F-B391-E8FBF97C2C38}" type="slidenum">
              <a:rPr lang="en-US" smtClean="0"/>
              <a:pPr/>
              <a:t>32</a:t>
            </a:fld>
            <a:endParaRPr lang="en-US"/>
          </a:p>
        </p:txBody>
      </p:sp>
      <p:sp>
        <p:nvSpPr>
          <p:cNvPr id="27651" name="Rectangle 2"/>
          <p:cNvSpPr>
            <a:spLocks noGrp="1" noRot="1" noChangeAspect="1" noChangeArrowheads="1" noTextEdit="1"/>
          </p:cNvSpPr>
          <p:nvPr>
            <p:ph type="sldImg"/>
          </p:nvPr>
        </p:nvSpPr>
        <p:spPr>
          <a:xfrm>
            <a:off x="1143000" y="685800"/>
            <a:ext cx="4572000" cy="3429000"/>
          </a:xfrm>
          <a:ln/>
        </p:spPr>
      </p:sp>
      <p:sp>
        <p:nvSpPr>
          <p:cNvPr id="27652" name="Rectangle 3"/>
          <p:cNvSpPr>
            <a:spLocks noGrp="1" noChangeArrowheads="1"/>
          </p:cNvSpPr>
          <p:nvPr>
            <p:ph type="body" idx="1"/>
          </p:nvPr>
        </p:nvSpPr>
        <p:spPr>
          <a:noFill/>
          <a:ln/>
        </p:spPr>
        <p:txBody>
          <a:bodyPr/>
          <a:lstStyle/>
          <a:p>
            <a:pPr eaLnBrk="1" hangingPunct="1">
              <a:lnSpc>
                <a:spcPct val="90000"/>
              </a:lnSpc>
            </a:pPr>
            <a:endParaRPr lang="en-GB" sz="900" dirty="0"/>
          </a:p>
        </p:txBody>
      </p:sp>
    </p:spTree>
    <p:extLst>
      <p:ext uri="{BB962C8B-B14F-4D97-AF65-F5344CB8AC3E}">
        <p14:creationId xmlns:p14="http://schemas.microsoft.com/office/powerpoint/2010/main" val="19003185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3E39286-1182-484A-BB9F-6D716B2D9409}" type="slidenum">
              <a:rPr lang="en-US" smtClean="0"/>
              <a:pPr/>
              <a:t>4</a:t>
            </a:fld>
            <a:endParaRPr lang="en-US"/>
          </a:p>
        </p:txBody>
      </p:sp>
    </p:spTree>
    <p:extLst>
      <p:ext uri="{BB962C8B-B14F-4D97-AF65-F5344CB8AC3E}">
        <p14:creationId xmlns:p14="http://schemas.microsoft.com/office/powerpoint/2010/main" val="10954547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3E39286-1182-484A-BB9F-6D716B2D9409}" type="slidenum">
              <a:rPr lang="en-US" smtClean="0"/>
              <a:pPr/>
              <a:t>5</a:t>
            </a:fld>
            <a:endParaRPr lang="en-US"/>
          </a:p>
        </p:txBody>
      </p:sp>
    </p:spTree>
    <p:extLst>
      <p:ext uri="{BB962C8B-B14F-4D97-AF65-F5344CB8AC3E}">
        <p14:creationId xmlns:p14="http://schemas.microsoft.com/office/powerpoint/2010/main" val="14306864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1">
              <a:lnSpc>
                <a:spcPct val="90000"/>
              </a:lnSpc>
              <a:buFont typeface="WP IconicSymbolsA" pitchFamily="2" charset="2"/>
              <a:buNone/>
              <a:defRPr/>
            </a:pPr>
            <a:endParaRPr lang="en-US" sz="1800" dirty="0"/>
          </a:p>
        </p:txBody>
      </p:sp>
      <p:sp>
        <p:nvSpPr>
          <p:cNvPr id="4" name="Slide Number Placeholder 3"/>
          <p:cNvSpPr>
            <a:spLocks noGrp="1"/>
          </p:cNvSpPr>
          <p:nvPr>
            <p:ph type="sldNum" sz="quarter" idx="10"/>
          </p:nvPr>
        </p:nvSpPr>
        <p:spPr/>
        <p:txBody>
          <a:bodyPr/>
          <a:lstStyle/>
          <a:p>
            <a:fld id="{4B4B91BC-F572-4D68-AC14-4BD1035F1514}" type="slidenum">
              <a:rPr lang="en-US" smtClean="0"/>
              <a:pPr/>
              <a:t>6</a:t>
            </a:fld>
            <a:endParaRPr lang="en-US"/>
          </a:p>
        </p:txBody>
      </p:sp>
    </p:spTree>
    <p:extLst>
      <p:ext uri="{BB962C8B-B14F-4D97-AF65-F5344CB8AC3E}">
        <p14:creationId xmlns:p14="http://schemas.microsoft.com/office/powerpoint/2010/main" val="35362966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3E39286-1182-484A-BB9F-6D716B2D9409}" type="slidenum">
              <a:rPr lang="en-US" smtClean="0"/>
              <a:pPr/>
              <a:t>12</a:t>
            </a:fld>
            <a:endParaRPr lang="en-US"/>
          </a:p>
        </p:txBody>
      </p:sp>
    </p:spTree>
    <p:extLst>
      <p:ext uri="{BB962C8B-B14F-4D97-AF65-F5344CB8AC3E}">
        <p14:creationId xmlns:p14="http://schemas.microsoft.com/office/powerpoint/2010/main" val="19162250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3E39286-1182-484A-BB9F-6D716B2D9409}" type="slidenum">
              <a:rPr lang="en-US" smtClean="0"/>
              <a:pPr/>
              <a:t>13</a:t>
            </a:fld>
            <a:endParaRPr lang="en-US"/>
          </a:p>
        </p:txBody>
      </p:sp>
    </p:spTree>
    <p:extLst>
      <p:ext uri="{BB962C8B-B14F-4D97-AF65-F5344CB8AC3E}">
        <p14:creationId xmlns:p14="http://schemas.microsoft.com/office/powerpoint/2010/main" val="17127181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3E39286-1182-484A-BB9F-6D716B2D9409}" type="slidenum">
              <a:rPr lang="en-US" smtClean="0"/>
              <a:pPr/>
              <a:t>14</a:t>
            </a:fld>
            <a:endParaRPr lang="en-US"/>
          </a:p>
        </p:txBody>
      </p:sp>
    </p:spTree>
    <p:extLst>
      <p:ext uri="{BB962C8B-B14F-4D97-AF65-F5344CB8AC3E}">
        <p14:creationId xmlns:p14="http://schemas.microsoft.com/office/powerpoint/2010/main" val="9609848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3E39286-1182-484A-BB9F-6D716B2D9409}" type="slidenum">
              <a:rPr lang="en-US" smtClean="0"/>
              <a:pPr/>
              <a:t>15</a:t>
            </a:fld>
            <a:endParaRPr lang="en-US"/>
          </a:p>
        </p:txBody>
      </p:sp>
    </p:spTree>
    <p:extLst>
      <p:ext uri="{BB962C8B-B14F-4D97-AF65-F5344CB8AC3E}">
        <p14:creationId xmlns:p14="http://schemas.microsoft.com/office/powerpoint/2010/main" val="393799706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080489" y="3886200"/>
            <a:ext cx="6311900" cy="1752600"/>
          </a:xfrm>
        </p:spPr>
        <p:txBody>
          <a:bodyPr/>
          <a:lstStyle>
            <a:lvl1pPr marL="0" indent="0" algn="l">
              <a:buNone/>
              <a:defRPr b="0" i="0">
                <a:solidFill>
                  <a:schemeClr val="bg1"/>
                </a:solidFill>
                <a:latin typeface="Calibri"/>
                <a:cs typeface="Calibri"/>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11" name="Title 10"/>
          <p:cNvSpPr>
            <a:spLocks noGrp="1"/>
          </p:cNvSpPr>
          <p:nvPr>
            <p:ph type="title"/>
          </p:nvPr>
        </p:nvSpPr>
        <p:spPr>
          <a:xfrm>
            <a:off x="1080489" y="2713038"/>
            <a:ext cx="6311900" cy="1143000"/>
          </a:xfrm>
        </p:spPr>
        <p:txBody>
          <a:bodyPr/>
          <a:lstStyle>
            <a:lvl1pPr>
              <a:defRPr b="1" i="0">
                <a:solidFill>
                  <a:schemeClr val="bg1"/>
                </a:solidFill>
                <a:latin typeface="Calibri"/>
                <a:cs typeface="Calibri"/>
              </a:defRPr>
            </a:lvl1pPr>
          </a:lstStyle>
          <a:p>
            <a:r>
              <a:rPr lang="en-US"/>
              <a:t>Click to edit Master title style</a:t>
            </a:r>
          </a:p>
        </p:txBody>
      </p:sp>
    </p:spTree>
    <p:extLst>
      <p:ext uri="{BB962C8B-B14F-4D97-AF65-F5344CB8AC3E}">
        <p14:creationId xmlns:p14="http://schemas.microsoft.com/office/powerpoint/2010/main" val="18398768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399"/>
            <a:ext cx="2057400" cy="521176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p:cNvSpPr>
            <a:spLocks noGrp="1"/>
          </p:cNvSpPr>
          <p:nvPr>
            <p:ph type="ftr" sz="quarter" idx="10"/>
          </p:nvPr>
        </p:nvSpPr>
        <p:spPr/>
        <p:txBody>
          <a:bodyPr/>
          <a:lstStyle/>
          <a:p>
            <a:r>
              <a:rPr lang="en-US"/>
              <a:t>Airline demand, product and market structure</a:t>
            </a:r>
            <a:endParaRPr lang="en-US" dirty="0"/>
          </a:p>
        </p:txBody>
      </p:sp>
      <p:sp>
        <p:nvSpPr>
          <p:cNvPr id="5" name="Slide Number Placeholder 4"/>
          <p:cNvSpPr>
            <a:spLocks noGrp="1"/>
          </p:cNvSpPr>
          <p:nvPr>
            <p:ph type="sldNum" sz="quarter" idx="11"/>
          </p:nvPr>
        </p:nvSpPr>
        <p:spPr/>
        <p:txBody>
          <a:bodyPr/>
          <a:lstStyle/>
          <a:p>
            <a:fld id="{707FE137-0C1A-4C05-8B34-1D89C94DB814}" type="slidenum">
              <a:rPr lang="en-GB" smtClean="0"/>
              <a:pPr/>
              <a:t>‹#›</a:t>
            </a:fld>
            <a:endParaRPr lang="en-GB" dirty="0"/>
          </a:p>
        </p:txBody>
      </p:sp>
    </p:spTree>
    <p:extLst>
      <p:ext uri="{BB962C8B-B14F-4D97-AF65-F5344CB8AC3E}">
        <p14:creationId xmlns:p14="http://schemas.microsoft.com/office/powerpoint/2010/main" val="10577103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a:t>Click to edit Master title style</a:t>
            </a:r>
          </a:p>
        </p:txBody>
      </p:sp>
      <p:sp>
        <p:nvSpPr>
          <p:cNvPr id="3" name="Table Placeholder 2"/>
          <p:cNvSpPr>
            <a:spLocks noGrp="1"/>
          </p:cNvSpPr>
          <p:nvPr>
            <p:ph type="tbl" idx="1"/>
          </p:nvPr>
        </p:nvSpPr>
        <p:spPr>
          <a:xfrm>
            <a:off x="685800" y="1981200"/>
            <a:ext cx="7772400" cy="4114800"/>
          </a:xfrm>
        </p:spPr>
        <p:txBody>
          <a:bodyPr/>
          <a:lstStyle/>
          <a:p>
            <a:endParaRPr lang="en-US"/>
          </a:p>
        </p:txBody>
      </p:sp>
      <p:sp>
        <p:nvSpPr>
          <p:cNvPr id="4" name="Date Placeholder 3"/>
          <p:cNvSpPr>
            <a:spLocks noGrp="1"/>
          </p:cNvSpPr>
          <p:nvPr>
            <p:ph type="dt" sz="half" idx="10"/>
          </p:nvPr>
        </p:nvSpPr>
        <p:spPr>
          <a:xfrm>
            <a:off x="685800" y="6248400"/>
            <a:ext cx="1905000" cy="457200"/>
          </a:xfrm>
          <a:prstGeom prst="rect">
            <a:avLst/>
          </a:prstGeom>
        </p:spPr>
        <p:txBody>
          <a:bodyPr/>
          <a:lstStyle>
            <a:lvl1pPr>
              <a:defRPr/>
            </a:lvl1pPr>
          </a:lstStyle>
          <a:p>
            <a:endParaRPr lang="sl-SI"/>
          </a:p>
        </p:txBody>
      </p:sp>
      <p:sp>
        <p:nvSpPr>
          <p:cNvPr id="5" name="Footer Placeholder 4"/>
          <p:cNvSpPr>
            <a:spLocks noGrp="1"/>
          </p:cNvSpPr>
          <p:nvPr>
            <p:ph type="ftr" sz="quarter" idx="11"/>
          </p:nvPr>
        </p:nvSpPr>
        <p:spPr>
          <a:xfrm>
            <a:off x="3124200" y="6248400"/>
            <a:ext cx="2895600" cy="457200"/>
          </a:xfrm>
        </p:spPr>
        <p:txBody>
          <a:bodyPr/>
          <a:lstStyle>
            <a:lvl1pPr>
              <a:defRPr/>
            </a:lvl1pPr>
          </a:lstStyle>
          <a:p>
            <a:r>
              <a:rPr lang="en-US"/>
              <a:t>Airline demand, product and market structure</a:t>
            </a:r>
            <a:endParaRPr lang="sl-SI"/>
          </a:p>
        </p:txBody>
      </p:sp>
      <p:sp>
        <p:nvSpPr>
          <p:cNvPr id="6" name="Slide Number Placeholder 5"/>
          <p:cNvSpPr>
            <a:spLocks noGrp="1"/>
          </p:cNvSpPr>
          <p:nvPr>
            <p:ph type="sldNum" sz="quarter" idx="12"/>
          </p:nvPr>
        </p:nvSpPr>
        <p:spPr>
          <a:xfrm>
            <a:off x="6553200" y="6248400"/>
            <a:ext cx="1905000" cy="457200"/>
          </a:xfrm>
        </p:spPr>
        <p:txBody>
          <a:bodyPr/>
          <a:lstStyle>
            <a:lvl1pPr>
              <a:defRPr/>
            </a:lvl1pPr>
          </a:lstStyle>
          <a:p>
            <a:fld id="{F3FF79D6-7D6F-4981-8C27-E97DEB652072}" type="slidenum">
              <a:rPr lang="sl-SI"/>
              <a:pPr/>
              <a:t>‹#›</a:t>
            </a:fld>
            <a:endParaRPr lang="sl-SI"/>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Calibri"/>
                <a:cs typeface="Calibri"/>
              </a:defRPr>
            </a:lvl1p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Slide Number Placeholder 4"/>
          <p:cNvSpPr>
            <a:spLocks noGrp="1"/>
          </p:cNvSpPr>
          <p:nvPr>
            <p:ph type="sldNum" sz="quarter" idx="11"/>
          </p:nvPr>
        </p:nvSpPr>
        <p:spPr/>
        <p:txBody>
          <a:bodyPr/>
          <a:lstStyle/>
          <a:p>
            <a:fld id="{707FE137-0C1A-4C05-8B34-1D89C94DB814}" type="slidenum">
              <a:rPr lang="en-GB" smtClean="0"/>
              <a:pPr/>
              <a:t>‹#›</a:t>
            </a:fld>
            <a:endParaRPr lang="en-GB" dirty="0"/>
          </a:p>
        </p:txBody>
      </p:sp>
      <p:sp>
        <p:nvSpPr>
          <p:cNvPr id="4" name="Footer Placeholder 3"/>
          <p:cNvSpPr>
            <a:spLocks noGrp="1"/>
          </p:cNvSpPr>
          <p:nvPr>
            <p:ph type="ftr" sz="quarter" idx="10"/>
          </p:nvPr>
        </p:nvSpPr>
        <p:spPr/>
        <p:txBody>
          <a:bodyPr/>
          <a:lstStyle/>
          <a:p>
            <a:r>
              <a:rPr lang="en-US"/>
              <a:t>Airline demand, product and market structure</a:t>
            </a:r>
            <a:endParaRPr lang="en-US" dirty="0"/>
          </a:p>
        </p:txBody>
      </p:sp>
    </p:spTree>
    <p:extLst>
      <p:ext uri="{BB962C8B-B14F-4D97-AF65-F5344CB8AC3E}">
        <p14:creationId xmlns:p14="http://schemas.microsoft.com/office/powerpoint/2010/main" val="15523417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Section Hea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722313" y="1433029"/>
            <a:ext cx="7772400" cy="1500187"/>
          </a:xfrm>
        </p:spPr>
        <p:txBody>
          <a:bodyPr anchor="b"/>
          <a:lstStyle>
            <a:lvl1pPr marL="0" indent="0">
              <a:buNone/>
              <a:defRPr sz="2000" b="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CH" dirty="0"/>
              <a:t>Engage</a:t>
            </a:r>
          </a:p>
          <a:p>
            <a:pPr lvl="0"/>
            <a:r>
              <a:rPr lang="fr-CH" dirty="0" err="1"/>
              <a:t>Title</a:t>
            </a:r>
            <a:r>
              <a:rPr lang="fr-CH" dirty="0"/>
              <a:t> of the </a:t>
            </a:r>
            <a:r>
              <a:rPr lang="fr-CH" dirty="0" err="1"/>
              <a:t>presentation</a:t>
            </a:r>
            <a:endParaRPr lang="fr-CH" dirty="0"/>
          </a:p>
        </p:txBody>
      </p:sp>
      <p:sp>
        <p:nvSpPr>
          <p:cNvPr id="13" name="Text Placeholder 2"/>
          <p:cNvSpPr>
            <a:spLocks noGrp="1"/>
          </p:cNvSpPr>
          <p:nvPr>
            <p:ph type="body" idx="10" hasCustomPrompt="1"/>
          </p:nvPr>
        </p:nvSpPr>
        <p:spPr>
          <a:xfrm>
            <a:off x="722313" y="3063148"/>
            <a:ext cx="7772400" cy="1500187"/>
          </a:xfrm>
        </p:spPr>
        <p:txBody>
          <a:bodyPr anchor="b">
            <a:normAutofit/>
          </a:bodyPr>
          <a:lstStyle>
            <a:lvl1pPr marL="0" indent="0">
              <a:buNone/>
              <a:defRPr sz="4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CH" dirty="0" err="1"/>
              <a:t>Thank</a:t>
            </a:r>
            <a:r>
              <a:rPr lang="fr-CH" dirty="0"/>
              <a:t> </a:t>
            </a:r>
            <a:r>
              <a:rPr lang="fr-CH" dirty="0" err="1"/>
              <a:t>you</a:t>
            </a:r>
            <a:endParaRPr lang="fr-CH" dirty="0"/>
          </a:p>
        </p:txBody>
      </p:sp>
      <p:cxnSp>
        <p:nvCxnSpPr>
          <p:cNvPr id="16" name="Straight Connector 15"/>
          <p:cNvCxnSpPr/>
          <p:nvPr userDrawn="1"/>
        </p:nvCxnSpPr>
        <p:spPr>
          <a:xfrm>
            <a:off x="722313" y="3063148"/>
            <a:ext cx="7772400" cy="0"/>
          </a:xfrm>
          <a:prstGeom prst="line">
            <a:avLst/>
          </a:prstGeom>
          <a:ln>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8" name="TextBox 7"/>
          <p:cNvSpPr txBox="1"/>
          <p:nvPr userDrawn="1"/>
        </p:nvSpPr>
        <p:spPr>
          <a:xfrm>
            <a:off x="1472617" y="4715735"/>
            <a:ext cx="2841272" cy="415498"/>
          </a:xfrm>
          <a:prstGeom prst="rect">
            <a:avLst/>
          </a:prstGeom>
          <a:noFill/>
        </p:spPr>
        <p:txBody>
          <a:bodyPr wrap="square" rtlCol="0">
            <a:spAutoFit/>
          </a:bodyPr>
          <a:lstStyle/>
          <a:p>
            <a:r>
              <a:rPr lang="en-US" sz="700" dirty="0">
                <a:solidFill>
                  <a:schemeClr val="bg1"/>
                </a:solidFill>
              </a:rPr>
              <a:t>This network has received funding from the SESAR Joint Undertaking under the European Union’s Horizon 2020 research and innovation </a:t>
            </a:r>
            <a:r>
              <a:rPr lang="en-US" sz="700" dirty="0" err="1">
                <a:solidFill>
                  <a:schemeClr val="bg1"/>
                </a:solidFill>
              </a:rPr>
              <a:t>programme</a:t>
            </a:r>
            <a:r>
              <a:rPr lang="en-US" sz="700" dirty="0">
                <a:solidFill>
                  <a:schemeClr val="bg1"/>
                </a:solidFill>
              </a:rPr>
              <a:t> under grant agreement No 783287.</a:t>
            </a:r>
          </a:p>
        </p:txBody>
      </p:sp>
      <p:pic>
        <p:nvPicPr>
          <p:cNvPr id="1027" name="Picture 3" descr="EU logo low res"/>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878400" y="4715735"/>
            <a:ext cx="5715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userDrawn="1"/>
        </p:nvSpPr>
        <p:spPr>
          <a:xfrm>
            <a:off x="2273301" y="6342577"/>
            <a:ext cx="6870700" cy="406265"/>
          </a:xfrm>
          <a:prstGeom prst="rect">
            <a:avLst/>
          </a:prstGeom>
          <a:noFill/>
        </p:spPr>
        <p:txBody>
          <a:bodyPr wrap="square" rtlCol="0">
            <a:spAutoFit/>
          </a:bodyPr>
          <a:lstStyle/>
          <a:p>
            <a:r>
              <a:rPr lang="en-GB" sz="900" dirty="0"/>
              <a:t>The opinions expressed herein reflect the author’s view only. </a:t>
            </a:r>
          </a:p>
          <a:p>
            <a:r>
              <a:rPr lang="en-GB" sz="900" dirty="0"/>
              <a:t>Under no circumstances shall the SESAR Joint Undertaking be responsible for any use that may be made of the information contained herein.</a:t>
            </a:r>
          </a:p>
        </p:txBody>
      </p:sp>
    </p:spTree>
    <p:extLst>
      <p:ext uri="{BB962C8B-B14F-4D97-AF65-F5344CB8AC3E}">
        <p14:creationId xmlns:p14="http://schemas.microsoft.com/office/powerpoint/2010/main" val="36832354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0"/>
          </p:nvPr>
        </p:nvSpPr>
        <p:spPr/>
        <p:txBody>
          <a:bodyPr/>
          <a:lstStyle/>
          <a:p>
            <a:r>
              <a:rPr lang="en-US"/>
              <a:t>Airline demand, product and market structure</a:t>
            </a:r>
            <a:endParaRPr lang="en-US" dirty="0"/>
          </a:p>
        </p:txBody>
      </p:sp>
      <p:sp>
        <p:nvSpPr>
          <p:cNvPr id="6" name="Slide Number Placeholder 5"/>
          <p:cNvSpPr>
            <a:spLocks noGrp="1"/>
          </p:cNvSpPr>
          <p:nvPr>
            <p:ph type="sldNum" sz="quarter" idx="11"/>
          </p:nvPr>
        </p:nvSpPr>
        <p:spPr/>
        <p:txBody>
          <a:bodyPr/>
          <a:lstStyle/>
          <a:p>
            <a:fld id="{707FE137-0C1A-4C05-8B34-1D89C94DB814}" type="slidenum">
              <a:rPr lang="en-GB" smtClean="0"/>
              <a:pPr/>
              <a:t>‹#›</a:t>
            </a:fld>
            <a:endParaRPr lang="en-GB" dirty="0"/>
          </a:p>
        </p:txBody>
      </p:sp>
    </p:spTree>
    <p:extLst>
      <p:ext uri="{BB962C8B-B14F-4D97-AF65-F5344CB8AC3E}">
        <p14:creationId xmlns:p14="http://schemas.microsoft.com/office/powerpoint/2010/main" val="1805225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6"/>
          <p:cNvSpPr>
            <a:spLocks noGrp="1"/>
          </p:cNvSpPr>
          <p:nvPr>
            <p:ph type="ftr" sz="quarter" idx="10"/>
          </p:nvPr>
        </p:nvSpPr>
        <p:spPr/>
        <p:txBody>
          <a:bodyPr/>
          <a:lstStyle/>
          <a:p>
            <a:r>
              <a:rPr lang="en-US"/>
              <a:t>Airline demand, product and market structure</a:t>
            </a:r>
            <a:endParaRPr lang="en-US" dirty="0"/>
          </a:p>
        </p:txBody>
      </p:sp>
      <p:sp>
        <p:nvSpPr>
          <p:cNvPr id="8" name="Slide Number Placeholder 7"/>
          <p:cNvSpPr>
            <a:spLocks noGrp="1"/>
          </p:cNvSpPr>
          <p:nvPr>
            <p:ph type="sldNum" sz="quarter" idx="11"/>
          </p:nvPr>
        </p:nvSpPr>
        <p:spPr/>
        <p:txBody>
          <a:bodyPr/>
          <a:lstStyle/>
          <a:p>
            <a:fld id="{707FE137-0C1A-4C05-8B34-1D89C94DB814}" type="slidenum">
              <a:rPr lang="en-GB" smtClean="0"/>
              <a:pPr/>
              <a:t>‹#›</a:t>
            </a:fld>
            <a:endParaRPr lang="en-GB" dirty="0"/>
          </a:p>
        </p:txBody>
      </p:sp>
    </p:spTree>
    <p:extLst>
      <p:ext uri="{BB962C8B-B14F-4D97-AF65-F5344CB8AC3E}">
        <p14:creationId xmlns:p14="http://schemas.microsoft.com/office/powerpoint/2010/main" val="36100293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Footer Placeholder 2"/>
          <p:cNvSpPr>
            <a:spLocks noGrp="1"/>
          </p:cNvSpPr>
          <p:nvPr>
            <p:ph type="ftr" sz="quarter" idx="10"/>
          </p:nvPr>
        </p:nvSpPr>
        <p:spPr/>
        <p:txBody>
          <a:bodyPr/>
          <a:lstStyle/>
          <a:p>
            <a:r>
              <a:rPr lang="en-US"/>
              <a:t>Airline demand, product and market structure</a:t>
            </a:r>
            <a:endParaRPr lang="en-US" dirty="0"/>
          </a:p>
        </p:txBody>
      </p:sp>
      <p:sp>
        <p:nvSpPr>
          <p:cNvPr id="4" name="Slide Number Placeholder 3"/>
          <p:cNvSpPr>
            <a:spLocks noGrp="1"/>
          </p:cNvSpPr>
          <p:nvPr>
            <p:ph type="sldNum" sz="quarter" idx="11"/>
          </p:nvPr>
        </p:nvSpPr>
        <p:spPr/>
        <p:txBody>
          <a:bodyPr/>
          <a:lstStyle/>
          <a:p>
            <a:fld id="{707FE137-0C1A-4C05-8B34-1D89C94DB814}" type="slidenum">
              <a:rPr lang="en-GB" smtClean="0"/>
              <a:pPr/>
              <a:t>‹#›</a:t>
            </a:fld>
            <a:endParaRPr lang="en-GB" dirty="0"/>
          </a:p>
        </p:txBody>
      </p:sp>
    </p:spTree>
    <p:extLst>
      <p:ext uri="{BB962C8B-B14F-4D97-AF65-F5344CB8AC3E}">
        <p14:creationId xmlns:p14="http://schemas.microsoft.com/office/powerpoint/2010/main" val="14835304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a:t>Airline demand, product and market structure</a:t>
            </a:r>
            <a:endParaRPr lang="en-US" dirty="0"/>
          </a:p>
        </p:txBody>
      </p:sp>
      <p:sp>
        <p:nvSpPr>
          <p:cNvPr id="3" name="Slide Number Placeholder 2"/>
          <p:cNvSpPr>
            <a:spLocks noGrp="1"/>
          </p:cNvSpPr>
          <p:nvPr>
            <p:ph type="sldNum" sz="quarter" idx="11"/>
          </p:nvPr>
        </p:nvSpPr>
        <p:spPr/>
        <p:txBody>
          <a:bodyPr/>
          <a:lstStyle/>
          <a:p>
            <a:fld id="{707FE137-0C1A-4C05-8B34-1D89C94DB814}" type="slidenum">
              <a:rPr lang="en-GB" smtClean="0"/>
              <a:pPr/>
              <a:t>‹#›</a:t>
            </a:fld>
            <a:endParaRPr lang="en-GB" dirty="0"/>
          </a:p>
        </p:txBody>
      </p:sp>
    </p:spTree>
    <p:extLst>
      <p:ext uri="{BB962C8B-B14F-4D97-AF65-F5344CB8AC3E}">
        <p14:creationId xmlns:p14="http://schemas.microsoft.com/office/powerpoint/2010/main" val="38544071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Footer Placeholder 4"/>
          <p:cNvSpPr>
            <a:spLocks noGrp="1"/>
          </p:cNvSpPr>
          <p:nvPr>
            <p:ph type="ftr" sz="quarter" idx="10"/>
          </p:nvPr>
        </p:nvSpPr>
        <p:spPr/>
        <p:txBody>
          <a:bodyPr/>
          <a:lstStyle/>
          <a:p>
            <a:r>
              <a:rPr lang="en-US"/>
              <a:t>Airline demand, product and market structure</a:t>
            </a:r>
            <a:endParaRPr lang="en-US" dirty="0"/>
          </a:p>
        </p:txBody>
      </p:sp>
      <p:sp>
        <p:nvSpPr>
          <p:cNvPr id="6" name="Slide Number Placeholder 5"/>
          <p:cNvSpPr>
            <a:spLocks noGrp="1"/>
          </p:cNvSpPr>
          <p:nvPr>
            <p:ph type="sldNum" sz="quarter" idx="11"/>
          </p:nvPr>
        </p:nvSpPr>
        <p:spPr/>
        <p:txBody>
          <a:bodyPr/>
          <a:lstStyle/>
          <a:p>
            <a:fld id="{707FE137-0C1A-4C05-8B34-1D89C94DB814}" type="slidenum">
              <a:rPr lang="en-GB" smtClean="0"/>
              <a:pPr/>
              <a:t>‹#›</a:t>
            </a:fld>
            <a:endParaRPr lang="en-GB" dirty="0"/>
          </a:p>
        </p:txBody>
      </p:sp>
    </p:spTree>
    <p:extLst>
      <p:ext uri="{BB962C8B-B14F-4D97-AF65-F5344CB8AC3E}">
        <p14:creationId xmlns:p14="http://schemas.microsoft.com/office/powerpoint/2010/main" val="6603727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1" y="287338"/>
            <a:ext cx="6629400" cy="1143000"/>
          </a:xfrm>
        </p:spPr>
        <p:txBody>
          <a:bodyPr/>
          <a:lstStyle/>
          <a:p>
            <a:r>
              <a:rPr lang="en-US"/>
              <a:t>Click to edit Master title style</a:t>
            </a:r>
          </a:p>
        </p:txBody>
      </p:sp>
      <p:sp>
        <p:nvSpPr>
          <p:cNvPr id="3" name="Vertical Text Placeholder 2"/>
          <p:cNvSpPr>
            <a:spLocks noGrp="1"/>
          </p:cNvSpPr>
          <p:nvPr>
            <p:ph type="body" orient="vert" idx="1"/>
          </p:nvPr>
        </p:nvSpPr>
        <p:spPr>
          <a:xfrm>
            <a:off x="457200" y="1600200"/>
            <a:ext cx="7362967" cy="452596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Footer Placeholder 3"/>
          <p:cNvSpPr>
            <a:spLocks noGrp="1"/>
          </p:cNvSpPr>
          <p:nvPr>
            <p:ph type="ftr" sz="quarter" idx="10"/>
          </p:nvPr>
        </p:nvSpPr>
        <p:spPr/>
        <p:txBody>
          <a:bodyPr/>
          <a:lstStyle/>
          <a:p>
            <a:r>
              <a:rPr lang="en-US"/>
              <a:t>Airline demand, product and market structure</a:t>
            </a:r>
            <a:endParaRPr lang="en-US" dirty="0"/>
          </a:p>
        </p:txBody>
      </p:sp>
      <p:sp>
        <p:nvSpPr>
          <p:cNvPr id="5" name="Slide Number Placeholder 4"/>
          <p:cNvSpPr>
            <a:spLocks noGrp="1"/>
          </p:cNvSpPr>
          <p:nvPr>
            <p:ph type="sldNum" sz="quarter" idx="11"/>
          </p:nvPr>
        </p:nvSpPr>
        <p:spPr/>
        <p:txBody>
          <a:bodyPr/>
          <a:lstStyle/>
          <a:p>
            <a:fld id="{707FE137-0C1A-4C05-8B34-1D89C94DB814}" type="slidenum">
              <a:rPr lang="en-GB" smtClean="0"/>
              <a:pPr/>
              <a:t>‹#›</a:t>
            </a:fld>
            <a:endParaRPr lang="en-GB" dirty="0"/>
          </a:p>
        </p:txBody>
      </p:sp>
    </p:spTree>
    <p:extLst>
      <p:ext uri="{BB962C8B-B14F-4D97-AF65-F5344CB8AC3E}">
        <p14:creationId xmlns:p14="http://schemas.microsoft.com/office/powerpoint/2010/main" val="25981372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87338"/>
            <a:ext cx="6653213" cy="1143000"/>
          </a:xfrm>
          <a:prstGeom prst="rect">
            <a:avLst/>
          </a:prstGeom>
        </p:spPr>
        <p:txBody>
          <a:bodyPr vert="horz" lIns="91440" tIns="45720" rIns="91440" bIns="45720" rtlCol="0" anchor="t" anchorCtr="0">
            <a:normAutofit/>
          </a:bodyPr>
          <a:lstStyle/>
          <a:p>
            <a:r>
              <a:rPr lang="en-US" dirty="0"/>
              <a:t>Click to edit Master title style</a:t>
            </a:r>
          </a:p>
        </p:txBody>
      </p:sp>
      <p:sp>
        <p:nvSpPr>
          <p:cNvPr id="3" name="Text Placeholder 2"/>
          <p:cNvSpPr>
            <a:spLocks noGrp="1"/>
          </p:cNvSpPr>
          <p:nvPr>
            <p:ph type="body" idx="1"/>
          </p:nvPr>
        </p:nvSpPr>
        <p:spPr>
          <a:xfrm>
            <a:off x="457200" y="1600200"/>
            <a:ext cx="75946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4" name="Picture 3" descr="logosesarju-pos.eps"/>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7901668" y="300038"/>
            <a:ext cx="1153136" cy="612000"/>
          </a:xfrm>
          <a:prstGeom prst="rect">
            <a:avLst/>
          </a:prstGeom>
        </p:spPr>
      </p:pic>
      <p:sp>
        <p:nvSpPr>
          <p:cNvPr id="8" name="Rectangle 7"/>
          <p:cNvSpPr/>
          <p:nvPr/>
        </p:nvSpPr>
        <p:spPr>
          <a:xfrm>
            <a:off x="0" y="6536627"/>
            <a:ext cx="9144000" cy="321373"/>
          </a:xfrm>
          <a:prstGeom prst="rect">
            <a:avLst/>
          </a:prstGeom>
          <a:solidFill>
            <a:schemeClr val="accent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solidFill>
                <a:schemeClr val="bg2"/>
              </a:solidFill>
            </a:endParaRPr>
          </a:p>
        </p:txBody>
      </p:sp>
      <p:sp>
        <p:nvSpPr>
          <p:cNvPr id="5" name="Footer Placeholder 4"/>
          <p:cNvSpPr>
            <a:spLocks noGrp="1"/>
          </p:cNvSpPr>
          <p:nvPr>
            <p:ph type="ftr" sz="quarter" idx="3"/>
          </p:nvPr>
        </p:nvSpPr>
        <p:spPr>
          <a:xfrm>
            <a:off x="457201" y="6556407"/>
            <a:ext cx="3896435" cy="252000"/>
          </a:xfrm>
          <a:prstGeom prst="rect">
            <a:avLst/>
          </a:prstGeom>
        </p:spPr>
        <p:txBody>
          <a:bodyPr vert="horz" lIns="91440" tIns="45720" rIns="91440" bIns="45720" rtlCol="0" anchor="ctr"/>
          <a:lstStyle>
            <a:lvl1pPr algn="l">
              <a:defRPr sz="1000">
                <a:solidFill>
                  <a:schemeClr val="bg1"/>
                </a:solidFill>
              </a:defRPr>
            </a:lvl1pPr>
          </a:lstStyle>
          <a:p>
            <a:r>
              <a:rPr lang="en-US"/>
              <a:t>Airline demand, product and market structure</a:t>
            </a:r>
            <a:endParaRPr lang="en-US" dirty="0"/>
          </a:p>
        </p:txBody>
      </p:sp>
      <p:sp>
        <p:nvSpPr>
          <p:cNvPr id="6" name="Slide Number Placeholder 5"/>
          <p:cNvSpPr>
            <a:spLocks noGrp="1"/>
          </p:cNvSpPr>
          <p:nvPr>
            <p:ph type="sldNum" sz="quarter" idx="4"/>
          </p:nvPr>
        </p:nvSpPr>
        <p:spPr>
          <a:xfrm>
            <a:off x="6512256" y="6556407"/>
            <a:ext cx="2133600" cy="252000"/>
          </a:xfrm>
          <a:prstGeom prst="rect">
            <a:avLst/>
          </a:prstGeom>
        </p:spPr>
        <p:txBody>
          <a:bodyPr vert="horz" lIns="91440" tIns="45720" rIns="91440" bIns="45720" rtlCol="0" anchor="ctr"/>
          <a:lstStyle>
            <a:lvl1pPr algn="r">
              <a:defRPr sz="1000">
                <a:solidFill>
                  <a:schemeClr val="bg1"/>
                </a:solidFill>
              </a:defRPr>
            </a:lvl1pPr>
          </a:lstStyle>
          <a:p>
            <a:fld id="{707FE137-0C1A-4C05-8B34-1D89C94DB814}" type="slidenum">
              <a:rPr lang="en-GB" smtClean="0"/>
              <a:pPr/>
              <a:t>‹#›</a:t>
            </a:fld>
            <a:endParaRPr lang="en-GB" dirty="0"/>
          </a:p>
        </p:txBody>
      </p:sp>
      <p:pic>
        <p:nvPicPr>
          <p:cNvPr id="7" name="Picture 6"/>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6986701" y="380710"/>
            <a:ext cx="914967" cy="450655"/>
          </a:xfrm>
          <a:prstGeom prst="rect">
            <a:avLst/>
          </a:prstGeom>
        </p:spPr>
      </p:pic>
    </p:spTree>
    <p:extLst>
      <p:ext uri="{BB962C8B-B14F-4D97-AF65-F5344CB8AC3E}">
        <p14:creationId xmlns:p14="http://schemas.microsoft.com/office/powerpoint/2010/main" val="28673828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8" r:id="rId9"/>
    <p:sldLayoutId id="2147483659" r:id="rId10"/>
    <p:sldLayoutId id="2147483660" r:id="rId11"/>
  </p:sldLayoutIdLst>
  <p:hf hdr="0" dt="0"/>
  <p:txStyles>
    <p:titleStyle>
      <a:lvl1pPr algn="l" defTabSz="457200" rtl="0" eaLnBrk="1" latinLnBrk="0" hangingPunct="1">
        <a:spcBef>
          <a:spcPct val="0"/>
        </a:spcBef>
        <a:buNone/>
        <a:defRPr sz="3200" b="1" i="0" kern="1200">
          <a:solidFill>
            <a:schemeClr val="tx2"/>
          </a:solidFill>
          <a:latin typeface="Calibri"/>
          <a:ea typeface="+mj-ea"/>
          <a:cs typeface="Calibri"/>
        </a:defRPr>
      </a:lvl1pPr>
    </p:titleStyle>
    <p:bodyStyle>
      <a:lvl1pPr marL="0" indent="0" algn="l" defTabSz="457200" rtl="0" eaLnBrk="1" latinLnBrk="0" hangingPunct="1">
        <a:spcBef>
          <a:spcPct val="20000"/>
        </a:spcBef>
        <a:buFont typeface="Wingdings" charset="2"/>
        <a:buNone/>
        <a:defRPr sz="1800" b="0" i="0" kern="1200">
          <a:solidFill>
            <a:schemeClr val="tx1"/>
          </a:solidFill>
          <a:latin typeface="Calibri"/>
          <a:ea typeface="+mn-ea"/>
          <a:cs typeface="Calibri"/>
        </a:defRPr>
      </a:lvl1pPr>
      <a:lvl2pPr marL="742950" indent="-285750" algn="l" defTabSz="457200" rtl="0" eaLnBrk="1" latinLnBrk="0" hangingPunct="1">
        <a:spcBef>
          <a:spcPct val="20000"/>
        </a:spcBef>
        <a:buFont typeface="Wingdings" charset="2"/>
        <a:buChar char="§"/>
        <a:defRPr sz="1800" b="0" i="0" kern="1200">
          <a:solidFill>
            <a:schemeClr val="tx1"/>
          </a:solidFill>
          <a:latin typeface="+mn-lt"/>
          <a:ea typeface="+mn-ea"/>
          <a:cs typeface="+mn-cs"/>
        </a:defRPr>
      </a:lvl2pPr>
      <a:lvl3pPr marL="1143000" indent="-228600" algn="l" defTabSz="457200" rtl="0" eaLnBrk="1" latinLnBrk="0" hangingPunct="1">
        <a:spcBef>
          <a:spcPct val="20000"/>
        </a:spcBef>
        <a:buFont typeface="Wingdings" charset="2"/>
        <a:buChar char="§"/>
        <a:defRPr sz="1800" b="0" i="0" kern="1200">
          <a:solidFill>
            <a:schemeClr val="tx1"/>
          </a:solidFill>
          <a:latin typeface="+mn-lt"/>
          <a:ea typeface="+mn-ea"/>
          <a:cs typeface="+mn-cs"/>
        </a:defRPr>
      </a:lvl3pPr>
      <a:lvl4pPr marL="1600200" indent="-228600" algn="l" defTabSz="457200" rtl="0" eaLnBrk="1" latinLnBrk="0" hangingPunct="1">
        <a:spcBef>
          <a:spcPct val="20000"/>
        </a:spcBef>
        <a:buFont typeface="Wingdings" charset="2"/>
        <a:buChar char="§"/>
        <a:defRPr sz="1800" b="0" i="0" kern="1200">
          <a:solidFill>
            <a:schemeClr val="tx1"/>
          </a:solidFill>
          <a:latin typeface="+mn-lt"/>
          <a:ea typeface="+mn-ea"/>
          <a:cs typeface="+mn-cs"/>
        </a:defRPr>
      </a:lvl4pPr>
      <a:lvl5pPr marL="2057400" indent="-228600" algn="l" defTabSz="457200" rtl="0" eaLnBrk="1" latinLnBrk="0" hangingPunct="1">
        <a:spcBef>
          <a:spcPct val="20000"/>
        </a:spcBef>
        <a:buFont typeface="Wingdings" charset="2"/>
        <a:buChar char="§"/>
        <a:defRPr sz="1800" b="0" i="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wikiengagektn.com/" TargetMode="External"/><Relationship Id="rId2" Type="http://schemas.openxmlformats.org/officeDocument/2006/relationships/hyperlink" Target="https://engagektn.com/"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chart" Target="../charts/chart5.xml"/><Relationship Id="rId4" Type="http://schemas.openxmlformats.org/officeDocument/2006/relationships/chart" Target="../charts/chart4.xml"/></Relationships>
</file>

<file path=ppt/slides/_rels/slide1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18.jpeg"/><Relationship Id="rId4" Type="http://schemas.openxmlformats.org/officeDocument/2006/relationships/image" Target="../media/image17.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8" Type="http://schemas.openxmlformats.org/officeDocument/2006/relationships/diagramData" Target="../diagrams/data3.xml"/><Relationship Id="rId13" Type="http://schemas.openxmlformats.org/officeDocument/2006/relationships/diagramData" Target="../diagrams/data4.xml"/><Relationship Id="rId3" Type="http://schemas.openxmlformats.org/officeDocument/2006/relationships/diagramData" Target="../diagrams/data2.xml"/><Relationship Id="rId7" Type="http://schemas.microsoft.com/office/2007/relationships/diagramDrawing" Target="../diagrams/drawing2.xml"/><Relationship Id="rId12" Type="http://schemas.microsoft.com/office/2007/relationships/diagramDrawing" Target="../diagrams/drawing3.xml"/><Relationship Id="rId17" Type="http://schemas.microsoft.com/office/2007/relationships/diagramDrawing" Target="../diagrams/drawing4.xml"/><Relationship Id="rId2" Type="http://schemas.openxmlformats.org/officeDocument/2006/relationships/notesSlide" Target="../notesSlides/notesSlide18.xml"/><Relationship Id="rId16" Type="http://schemas.openxmlformats.org/officeDocument/2006/relationships/diagramColors" Target="../diagrams/colors4.xml"/><Relationship Id="rId1" Type="http://schemas.openxmlformats.org/officeDocument/2006/relationships/slideLayout" Target="../slideLayouts/slideLayout2.xml"/><Relationship Id="rId6" Type="http://schemas.openxmlformats.org/officeDocument/2006/relationships/diagramColors" Target="../diagrams/colors2.xml"/><Relationship Id="rId11" Type="http://schemas.openxmlformats.org/officeDocument/2006/relationships/diagramColors" Target="../diagrams/colors3.xml"/><Relationship Id="rId5" Type="http://schemas.openxmlformats.org/officeDocument/2006/relationships/diagramQuickStyle" Target="../diagrams/quickStyle2.xml"/><Relationship Id="rId15" Type="http://schemas.openxmlformats.org/officeDocument/2006/relationships/diagramQuickStyle" Target="../diagrams/quickStyle4.xml"/><Relationship Id="rId10" Type="http://schemas.openxmlformats.org/officeDocument/2006/relationships/diagramQuickStyle" Target="../diagrams/quickStyle3.xml"/><Relationship Id="rId4" Type="http://schemas.openxmlformats.org/officeDocument/2006/relationships/diagramLayout" Target="../diagrams/layout2.xml"/><Relationship Id="rId9" Type="http://schemas.openxmlformats.org/officeDocument/2006/relationships/diagramLayout" Target="../diagrams/layout3.xml"/><Relationship Id="rId14" Type="http://schemas.openxmlformats.org/officeDocument/2006/relationships/diagramLayout" Target="../diagrams/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hyperlink" Target="https://wikiengagektn.com/" TargetMode="External"/><Relationship Id="rId2" Type="http://schemas.openxmlformats.org/officeDocument/2006/relationships/hyperlink" Target="https://engagektn.com/" TargetMode="Externa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1080489" y="3886200"/>
            <a:ext cx="6311900" cy="745067"/>
          </a:xfrm>
        </p:spPr>
        <p:txBody>
          <a:bodyPr/>
          <a:lstStyle/>
          <a:p>
            <a:pPr>
              <a:lnSpc>
                <a:spcPct val="80000"/>
              </a:lnSpc>
            </a:pPr>
            <a:r>
              <a:rPr lang="en-US" dirty="0"/>
              <a:t>Danica Babić, </a:t>
            </a:r>
            <a:r>
              <a:rPr lang="en-US" dirty="0" err="1"/>
              <a:t>Slavica</a:t>
            </a:r>
            <a:r>
              <a:rPr lang="en-US" dirty="0"/>
              <a:t> </a:t>
            </a:r>
            <a:r>
              <a:rPr lang="en-US" dirty="0" err="1"/>
              <a:t>Dožić</a:t>
            </a:r>
            <a:endParaRPr lang="en-US" dirty="0"/>
          </a:p>
        </p:txBody>
      </p:sp>
      <p:sp>
        <p:nvSpPr>
          <p:cNvPr id="3" name="Title 2"/>
          <p:cNvSpPr>
            <a:spLocks noGrp="1"/>
          </p:cNvSpPr>
          <p:nvPr>
            <p:ph type="title"/>
          </p:nvPr>
        </p:nvSpPr>
        <p:spPr>
          <a:xfrm>
            <a:off x="1080488" y="2713038"/>
            <a:ext cx="7405785" cy="1143000"/>
          </a:xfrm>
        </p:spPr>
        <p:txBody>
          <a:bodyPr>
            <a:normAutofit fontScale="90000"/>
          </a:bodyPr>
          <a:lstStyle/>
          <a:p>
            <a:r>
              <a:rPr lang="en-US" sz="3200" dirty="0"/>
              <a:t>Airline Planning and Operations</a:t>
            </a:r>
            <a:br>
              <a:rPr lang="en-US" dirty="0"/>
            </a:br>
            <a:r>
              <a:rPr lang="en-GB" dirty="0"/>
              <a:t>Travel demand, product and market structure</a:t>
            </a:r>
            <a:endParaRPr lang="en-US" dirty="0"/>
          </a:p>
        </p:txBody>
      </p:sp>
      <p:sp>
        <p:nvSpPr>
          <p:cNvPr id="5" name="Subtitle 1"/>
          <p:cNvSpPr txBox="1">
            <a:spLocks/>
          </p:cNvSpPr>
          <p:nvPr/>
        </p:nvSpPr>
        <p:spPr>
          <a:xfrm>
            <a:off x="1080489" y="4631267"/>
            <a:ext cx="5154056" cy="1195955"/>
          </a:xfrm>
          <a:prstGeom prst="rect">
            <a:avLst/>
          </a:prstGeom>
        </p:spPr>
        <p:txBody>
          <a:bodyPr vert="horz" lIns="91440" tIns="45720" rIns="91440" bIns="45720" rtlCol="0">
            <a:normAutofit/>
          </a:bodyPr>
          <a:lstStyle>
            <a:lvl1pPr marL="0" indent="0" algn="l" defTabSz="457200" rtl="0" eaLnBrk="1" latinLnBrk="0" hangingPunct="1">
              <a:spcBef>
                <a:spcPct val="20000"/>
              </a:spcBef>
              <a:buFont typeface="Wingdings" charset="2"/>
              <a:buNone/>
              <a:defRPr sz="1800" b="0" i="0" kern="1200">
                <a:solidFill>
                  <a:schemeClr val="bg1"/>
                </a:solidFill>
                <a:latin typeface="+mn-lt"/>
                <a:ea typeface="+mn-ea"/>
                <a:cs typeface="+mn-cs"/>
              </a:defRPr>
            </a:lvl1pPr>
            <a:lvl2pPr marL="457200" indent="0" algn="ctr" defTabSz="457200" rtl="0" eaLnBrk="1" latinLnBrk="0" hangingPunct="1">
              <a:spcBef>
                <a:spcPct val="20000"/>
              </a:spcBef>
              <a:buFont typeface="Wingdings" charset="2"/>
              <a:buNone/>
              <a:defRPr sz="1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Wingdings" charset="2"/>
              <a:buNone/>
              <a:defRPr sz="18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Wingdings" charset="2"/>
              <a:buNone/>
              <a:defRPr sz="18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Wingdings" charset="2"/>
              <a:buNone/>
              <a:defRPr sz="18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r>
              <a:rPr lang="en-GB" dirty="0">
                <a:latin typeface="Calibri"/>
                <a:cs typeface="Calibri"/>
              </a:rPr>
              <a:t>Introductory lecture provided by the Engage KTN</a:t>
            </a:r>
          </a:p>
          <a:p>
            <a:r>
              <a:rPr lang="en-GB" sz="900" dirty="0">
                <a:latin typeface="Calibri"/>
                <a:cs typeface="Calibri"/>
              </a:rPr>
              <a:t>Non-commercial use only. These lecture slides are provided for not-for-profit, educational use only. </a:t>
            </a:r>
          </a:p>
          <a:p>
            <a:r>
              <a:rPr lang="en-GB" sz="900" dirty="0">
                <a:latin typeface="Calibri"/>
                <a:cs typeface="Calibri"/>
              </a:rPr>
              <a:t>The content may not be adapted or changed, and the source must be recognised.</a:t>
            </a:r>
          </a:p>
          <a:p>
            <a:endParaRPr lang="en-GB" sz="900" dirty="0">
              <a:latin typeface="Calibri"/>
              <a:cs typeface="Calibri"/>
            </a:endParaRPr>
          </a:p>
          <a:p>
            <a:r>
              <a:rPr lang="en-GB" sz="1100" b="1" dirty="0">
                <a:latin typeface="Calibri"/>
                <a:cs typeface="Calibri"/>
                <a:hlinkClick r:id="rId2">
                  <a:extLst>
                    <a:ext uri="{A12FA001-AC4F-418D-AE19-62706E023703}">
                      <ahyp:hlinkClr xmlns:ahyp="http://schemas.microsoft.com/office/drawing/2018/hyperlinkcolor" val="tx"/>
                    </a:ext>
                  </a:extLst>
                </a:hlinkClick>
              </a:rPr>
              <a:t>engagektn.com</a:t>
            </a:r>
            <a:r>
              <a:rPr lang="en-GB" sz="1100" b="1" dirty="0">
                <a:latin typeface="Calibri"/>
                <a:cs typeface="Calibri"/>
              </a:rPr>
              <a:t>  /  </a:t>
            </a:r>
            <a:r>
              <a:rPr lang="en-GB" sz="1100" b="1" dirty="0">
                <a:latin typeface="Calibri"/>
                <a:cs typeface="Calibri"/>
                <a:hlinkClick r:id="rId3">
                  <a:extLst>
                    <a:ext uri="{A12FA001-AC4F-418D-AE19-62706E023703}">
                      <ahyp:hlinkClr xmlns:ahyp="http://schemas.microsoft.com/office/drawing/2018/hyperlinkcolor" val="tx"/>
                    </a:ext>
                  </a:extLst>
                </a:hlinkClick>
              </a:rPr>
              <a:t>wikiengagektn.com</a:t>
            </a:r>
            <a:endParaRPr lang="en-GB" sz="1050" b="1" dirty="0">
              <a:latin typeface="Calibri"/>
              <a:cs typeface="Calibri"/>
            </a:endParaRPr>
          </a:p>
        </p:txBody>
      </p:sp>
    </p:spTree>
    <p:extLst>
      <p:ext uri="{BB962C8B-B14F-4D97-AF65-F5344CB8AC3E}">
        <p14:creationId xmlns:p14="http://schemas.microsoft.com/office/powerpoint/2010/main" val="20852747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124994" y="84607"/>
            <a:ext cx="8474286" cy="102873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b="1" dirty="0">
                <a:solidFill>
                  <a:srgbClr val="0070C0"/>
                </a:solidFill>
                <a:latin typeface="+mj-lt"/>
              </a:rPr>
              <a:t>Available Seat-</a:t>
            </a:r>
            <a:r>
              <a:rPr lang="en-US" sz="3200" b="1" dirty="0" err="1">
                <a:solidFill>
                  <a:srgbClr val="0070C0"/>
                </a:solidFill>
                <a:latin typeface="+mj-lt"/>
              </a:rPr>
              <a:t>Kilometres</a:t>
            </a:r>
            <a:r>
              <a:rPr lang="en-US" sz="3200" b="1" dirty="0">
                <a:solidFill>
                  <a:srgbClr val="0070C0"/>
                </a:solidFill>
                <a:latin typeface="+mj-lt"/>
              </a:rPr>
              <a:t> - Example</a:t>
            </a:r>
          </a:p>
        </p:txBody>
      </p:sp>
      <p:sp>
        <p:nvSpPr>
          <p:cNvPr id="11" name="Rectangle 20"/>
          <p:cNvSpPr>
            <a:spLocks noChangeArrowheads="1"/>
          </p:cNvSpPr>
          <p:nvPr/>
        </p:nvSpPr>
        <p:spPr bwMode="auto">
          <a:xfrm>
            <a:off x="154532" y="2466367"/>
            <a:ext cx="668453" cy="492443"/>
          </a:xfrm>
          <a:prstGeom prst="rect">
            <a:avLst/>
          </a:prstGeom>
          <a:noFill/>
          <a:ln w="9525">
            <a:noFill/>
            <a:miter lim="800000"/>
            <a:headEnd/>
            <a:tailEnd/>
          </a:ln>
        </p:spPr>
        <p:txBody>
          <a:bodyPr wrap="none" lIns="0" tIns="0" rIns="0" bIns="0">
            <a:spAutoFit/>
          </a:bodyPr>
          <a:lstStyle/>
          <a:p>
            <a:pPr>
              <a:defRPr/>
            </a:pPr>
            <a:r>
              <a:rPr lang="en-US" sz="3200" b="1" dirty="0">
                <a:solidFill>
                  <a:srgbClr val="C00000"/>
                </a:solidFill>
              </a:rPr>
              <a:t>FRA</a:t>
            </a:r>
          </a:p>
        </p:txBody>
      </p:sp>
      <p:sp>
        <p:nvSpPr>
          <p:cNvPr id="12" name="Rectangle 22"/>
          <p:cNvSpPr>
            <a:spLocks noChangeArrowheads="1"/>
          </p:cNvSpPr>
          <p:nvPr/>
        </p:nvSpPr>
        <p:spPr bwMode="auto">
          <a:xfrm>
            <a:off x="2720897" y="2466367"/>
            <a:ext cx="923330" cy="492443"/>
          </a:xfrm>
          <a:prstGeom prst="rect">
            <a:avLst/>
          </a:prstGeom>
          <a:noFill/>
          <a:ln w="9525">
            <a:noFill/>
            <a:miter lim="800000"/>
            <a:headEnd/>
            <a:tailEnd/>
          </a:ln>
        </p:spPr>
        <p:txBody>
          <a:bodyPr wrap="none" lIns="0" tIns="0" rIns="0" bIns="0">
            <a:spAutoFit/>
          </a:bodyPr>
          <a:lstStyle/>
          <a:p>
            <a:pPr>
              <a:defRPr/>
            </a:pPr>
            <a:r>
              <a:rPr lang="en-US" sz="3200" b="1" dirty="0">
                <a:solidFill>
                  <a:srgbClr val="C00000"/>
                </a:solidFill>
              </a:rPr>
              <a:t>LON</a:t>
            </a:r>
            <a:r>
              <a:rPr lang="en-US" sz="3200" dirty="0">
                <a:solidFill>
                  <a:srgbClr val="C00000"/>
                </a:solidFill>
              </a:rPr>
              <a:t>	</a:t>
            </a:r>
            <a:endParaRPr lang="en-US" dirty="0">
              <a:solidFill>
                <a:srgbClr val="C00000"/>
              </a:solidFill>
            </a:endParaRPr>
          </a:p>
        </p:txBody>
      </p:sp>
      <p:sp>
        <p:nvSpPr>
          <p:cNvPr id="13" name="Rectangle 23"/>
          <p:cNvSpPr>
            <a:spLocks noChangeArrowheads="1"/>
          </p:cNvSpPr>
          <p:nvPr/>
        </p:nvSpPr>
        <p:spPr bwMode="auto">
          <a:xfrm>
            <a:off x="8024625" y="2466367"/>
            <a:ext cx="686085" cy="492443"/>
          </a:xfrm>
          <a:prstGeom prst="rect">
            <a:avLst/>
          </a:prstGeom>
          <a:noFill/>
          <a:ln w="9525">
            <a:noFill/>
            <a:miter lim="800000"/>
            <a:headEnd/>
            <a:tailEnd/>
          </a:ln>
        </p:spPr>
        <p:txBody>
          <a:bodyPr wrap="none" lIns="0" tIns="0" rIns="0" bIns="0">
            <a:spAutoFit/>
          </a:bodyPr>
          <a:lstStyle/>
          <a:p>
            <a:pPr>
              <a:defRPr/>
            </a:pPr>
            <a:r>
              <a:rPr lang="en-US" sz="3200" b="1" dirty="0">
                <a:solidFill>
                  <a:srgbClr val="C00000"/>
                </a:solidFill>
              </a:rPr>
              <a:t>NYC</a:t>
            </a:r>
          </a:p>
        </p:txBody>
      </p:sp>
      <p:cxnSp>
        <p:nvCxnSpPr>
          <p:cNvPr id="14" name="Straight Arrow Connector 13"/>
          <p:cNvCxnSpPr/>
          <p:nvPr/>
        </p:nvCxnSpPr>
        <p:spPr>
          <a:xfrm flipV="1">
            <a:off x="890785" y="2794662"/>
            <a:ext cx="1682890" cy="1"/>
          </a:xfrm>
          <a:prstGeom prst="straightConnector1">
            <a:avLst/>
          </a:prstGeom>
          <a:ln w="76200">
            <a:solidFill>
              <a:srgbClr val="00206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3598142" y="2794661"/>
            <a:ext cx="4320000" cy="0"/>
          </a:xfrm>
          <a:prstGeom prst="straightConnector1">
            <a:avLst/>
          </a:prstGeom>
          <a:ln w="76200">
            <a:solidFill>
              <a:srgbClr val="00206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12" name="Rectangle 17"/>
          <p:cNvSpPr>
            <a:spLocks noChangeArrowheads="1"/>
          </p:cNvSpPr>
          <p:nvPr/>
        </p:nvSpPr>
        <p:spPr bwMode="auto">
          <a:xfrm>
            <a:off x="171138" y="1447246"/>
            <a:ext cx="1397256" cy="492443"/>
          </a:xfrm>
          <a:prstGeom prst="rect">
            <a:avLst/>
          </a:prstGeom>
          <a:solidFill>
            <a:srgbClr val="002060"/>
          </a:solidFill>
          <a:ln w="9525">
            <a:noFill/>
            <a:miter lim="800000"/>
            <a:headEnd/>
            <a:tailEnd/>
          </a:ln>
        </p:spPr>
        <p:txBody>
          <a:bodyPr wrap="none" lIns="0" tIns="0" rIns="0" bIns="0">
            <a:noAutofit/>
          </a:bodyPr>
          <a:lstStyle/>
          <a:p>
            <a:pPr algn="ctr"/>
            <a:r>
              <a:rPr lang="en-US" sz="2000" dirty="0">
                <a:solidFill>
                  <a:schemeClr val="bg1"/>
                </a:solidFill>
              </a:rPr>
              <a:t>Flight AA959</a:t>
            </a:r>
            <a:endParaRPr lang="en-US" sz="1100" i="1" dirty="0">
              <a:solidFill>
                <a:schemeClr val="bg1"/>
              </a:solidFill>
            </a:endParaRPr>
          </a:p>
        </p:txBody>
      </p:sp>
      <p:sp>
        <p:nvSpPr>
          <p:cNvPr id="114" name="Rectangle 3"/>
          <p:cNvSpPr txBox="1">
            <a:spLocks noChangeArrowheads="1"/>
          </p:cNvSpPr>
          <p:nvPr/>
        </p:nvSpPr>
        <p:spPr>
          <a:xfrm>
            <a:off x="745140" y="4245092"/>
            <a:ext cx="8003323" cy="672000"/>
          </a:xfrm>
          <a:prstGeom prst="rect">
            <a:avLst/>
          </a:prstGeom>
          <a:solidFill>
            <a:schemeClr val="tx2">
              <a:lumMod val="20000"/>
              <a:lumOff val="80000"/>
            </a:schemeClr>
          </a:solidFill>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rgbClr val="0054A4"/>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800" kern="1200">
                <a:solidFill>
                  <a:srgbClr val="279DD9"/>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rgbClr val="5A6870"/>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2000" kern="1200">
                <a:solidFill>
                  <a:srgbClr val="5A6870"/>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2000" kern="1200">
                <a:solidFill>
                  <a:srgbClr val="5A6870"/>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lnSpc>
                <a:spcPct val="90000"/>
              </a:lnSpc>
              <a:buFont typeface="WP IconicSymbolsA" pitchFamily="2" charset="2"/>
              <a:buNone/>
              <a:defRPr/>
            </a:pPr>
            <a:r>
              <a:rPr lang="en-US" sz="1600" u="sng" dirty="0">
                <a:solidFill>
                  <a:srgbClr val="002060"/>
                </a:solidFill>
                <a:latin typeface="+mn-lt"/>
              </a:rPr>
              <a:t>ASK</a:t>
            </a:r>
            <a:r>
              <a:rPr lang="en-US" sz="1600" dirty="0">
                <a:solidFill>
                  <a:srgbClr val="002060"/>
                </a:solidFill>
                <a:latin typeface="+mn-lt"/>
              </a:rPr>
              <a:t>: </a:t>
            </a:r>
            <a:r>
              <a:rPr lang="en-US" sz="1600" dirty="0">
                <a:solidFill>
                  <a:srgbClr val="002060"/>
                </a:solidFill>
              </a:rPr>
              <a:t>the number of seats available on each flight stage multiplied with the corresponding stage distance </a:t>
            </a:r>
            <a:endParaRPr lang="en-US" sz="1600" dirty="0">
              <a:solidFill>
                <a:srgbClr val="002060"/>
              </a:solidFill>
              <a:latin typeface="+mn-lt"/>
            </a:endParaRPr>
          </a:p>
        </p:txBody>
      </p:sp>
      <p:sp>
        <p:nvSpPr>
          <p:cNvPr id="115" name="Right Arrow 114"/>
          <p:cNvSpPr/>
          <p:nvPr/>
        </p:nvSpPr>
        <p:spPr>
          <a:xfrm>
            <a:off x="146201" y="4375063"/>
            <a:ext cx="468000" cy="288032"/>
          </a:xfrm>
          <a:prstGeom prst="rightArrow">
            <a:avLst/>
          </a:prstGeom>
          <a:solidFill>
            <a:schemeClr val="accent1">
              <a:lumMod val="20000"/>
              <a:lumOff val="80000"/>
            </a:schemeClr>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59" name="Rectangle 158"/>
          <p:cNvSpPr/>
          <p:nvPr/>
        </p:nvSpPr>
        <p:spPr>
          <a:xfrm>
            <a:off x="1764394" y="3116947"/>
            <a:ext cx="431343" cy="33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en-US" dirty="0">
                <a:solidFill>
                  <a:srgbClr val="FFC000"/>
                </a:solidFill>
              </a:rPr>
              <a:t>x10</a:t>
            </a:r>
            <a:endParaRPr lang="en-CA" dirty="0">
              <a:solidFill>
                <a:srgbClr val="FFC000"/>
              </a:solidFill>
            </a:endParaRPr>
          </a:p>
        </p:txBody>
      </p:sp>
      <p:sp>
        <p:nvSpPr>
          <p:cNvPr id="176" name="Rectangle 175"/>
          <p:cNvSpPr/>
          <p:nvPr/>
        </p:nvSpPr>
        <p:spPr>
          <a:xfrm>
            <a:off x="5652826" y="3116947"/>
            <a:ext cx="575359" cy="33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en-US" dirty="0">
                <a:solidFill>
                  <a:srgbClr val="FFC000"/>
                </a:solidFill>
              </a:rPr>
              <a:t>x10</a:t>
            </a:r>
            <a:endParaRPr lang="en-CA" dirty="0">
              <a:solidFill>
                <a:srgbClr val="FFC000"/>
              </a:solidFill>
            </a:endParaRPr>
          </a:p>
        </p:txBody>
      </p:sp>
      <p:sp>
        <p:nvSpPr>
          <p:cNvPr id="79" name="Rectangle 78"/>
          <p:cNvSpPr/>
          <p:nvPr/>
        </p:nvSpPr>
        <p:spPr>
          <a:xfrm>
            <a:off x="1280552" y="2188203"/>
            <a:ext cx="771168" cy="33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b="1" dirty="0">
                <a:solidFill>
                  <a:srgbClr val="C00000"/>
                </a:solidFill>
              </a:rPr>
              <a:t>600 km</a:t>
            </a:r>
            <a:endParaRPr lang="en-CA" b="1" dirty="0">
              <a:solidFill>
                <a:srgbClr val="C00000"/>
              </a:solidFill>
            </a:endParaRPr>
          </a:p>
        </p:txBody>
      </p:sp>
      <p:sp>
        <p:nvSpPr>
          <p:cNvPr id="80" name="Rectangle 79"/>
          <p:cNvSpPr/>
          <p:nvPr/>
        </p:nvSpPr>
        <p:spPr>
          <a:xfrm>
            <a:off x="4811160" y="2180861"/>
            <a:ext cx="1136223" cy="33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b="1" dirty="0">
                <a:solidFill>
                  <a:srgbClr val="C00000"/>
                </a:solidFill>
              </a:rPr>
              <a:t>5500 km</a:t>
            </a:r>
            <a:endParaRPr lang="en-CA" b="1" dirty="0">
              <a:solidFill>
                <a:srgbClr val="C00000"/>
              </a:solidFill>
            </a:endParaRPr>
          </a:p>
        </p:txBody>
      </p:sp>
      <mc:AlternateContent xmlns:mc="http://schemas.openxmlformats.org/markup-compatibility/2006" xmlns:a14="http://schemas.microsoft.com/office/drawing/2010/main">
        <mc:Choice Requires="a14">
          <p:sp>
            <p:nvSpPr>
              <p:cNvPr id="2" name="TextBox 1"/>
              <p:cNvSpPr txBox="1"/>
              <p:nvPr/>
            </p:nvSpPr>
            <p:spPr>
              <a:xfrm>
                <a:off x="260266" y="5342611"/>
                <a:ext cx="8623467" cy="419854"/>
              </a:xfrm>
              <a:prstGeom prst="rect">
                <a:avLst/>
              </a:prstGeom>
              <a:noFill/>
              <a:ln>
                <a:solidFill>
                  <a:srgbClr val="C00000"/>
                </a:solidFill>
              </a:ln>
            </p:spPr>
            <p:txBody>
              <a:bodyPr wrap="square" rtlCol="0">
                <a:noAutofit/>
              </a:bodyPr>
              <a:lstStyle/>
              <a:p>
                <a:pPr/>
                <a14:m>
                  <m:oMathPara xmlns:m="http://schemas.openxmlformats.org/officeDocument/2006/math">
                    <m:oMathParaPr>
                      <m:jc m:val="center"/>
                    </m:oMathParaPr>
                    <m:oMath xmlns:m="http://schemas.openxmlformats.org/officeDocument/2006/math">
                      <m:r>
                        <a:rPr lang="en-CA" sz="2000" b="1" i="1" smtClean="0">
                          <a:latin typeface="Cambria Math"/>
                        </a:rPr>
                        <m:t>𝑨𝒗𝒂𝒊𝒍𝒂𝒃𝒍𝒆</m:t>
                      </m:r>
                      <m:r>
                        <a:rPr lang="en-CA" sz="2000" b="1" i="1" smtClean="0">
                          <a:latin typeface="Cambria Math"/>
                        </a:rPr>
                        <m:t> </m:t>
                      </m:r>
                      <m:r>
                        <a:rPr lang="en-CA" sz="2000" b="1" i="1" smtClean="0">
                          <a:latin typeface="Cambria Math"/>
                        </a:rPr>
                        <m:t>𝑺𝒆𝒂𝒕</m:t>
                      </m:r>
                      <m:r>
                        <a:rPr lang="en-CA" sz="2000" b="1" i="1" smtClean="0">
                          <a:latin typeface="Cambria Math"/>
                        </a:rPr>
                        <m:t>−</m:t>
                      </m:r>
                      <m:r>
                        <a:rPr lang="en-CA" sz="2000" b="1" i="1" smtClean="0">
                          <a:latin typeface="Cambria Math"/>
                        </a:rPr>
                        <m:t>𝑲𝒊𝒍𝒐𝒎𝒆𝒕𝒓𝒆𝒔</m:t>
                      </m:r>
                      <m:r>
                        <a:rPr lang="en-CA" sz="2000" b="1" i="1" smtClean="0">
                          <a:latin typeface="Cambria Math"/>
                        </a:rPr>
                        <m:t>=</m:t>
                      </m:r>
                      <m:r>
                        <a:rPr lang="en-US" sz="2000" b="1" i="1" smtClean="0">
                          <a:latin typeface="Cambria Math"/>
                        </a:rPr>
                        <m:t>𝟏𝟎</m:t>
                      </m:r>
                      <m:r>
                        <a:rPr lang="en-CA" sz="2000" b="1" i="1" smtClean="0">
                          <a:latin typeface="Cambria Math"/>
                          <a:ea typeface="Cambria Math"/>
                        </a:rPr>
                        <m:t>×</m:t>
                      </m:r>
                      <m:r>
                        <a:rPr lang="en-CA" sz="2000" b="1" i="1">
                          <a:latin typeface="Cambria Math"/>
                        </a:rPr>
                        <m:t>𝟔𝟎𝟎</m:t>
                      </m:r>
                      <m:r>
                        <a:rPr lang="en-CA" sz="2000" b="1" i="1">
                          <a:latin typeface="Cambria Math"/>
                        </a:rPr>
                        <m:t> +</m:t>
                      </m:r>
                      <m:r>
                        <a:rPr lang="en-US" sz="2000" b="1" i="1" smtClean="0">
                          <a:latin typeface="Cambria Math"/>
                        </a:rPr>
                        <m:t>𝟏𝟎</m:t>
                      </m:r>
                      <m:r>
                        <a:rPr lang="en-CA" sz="2000" b="1" i="1" smtClean="0">
                          <a:latin typeface="Cambria Math"/>
                          <a:ea typeface="Cambria Math"/>
                        </a:rPr>
                        <m:t>×</m:t>
                      </m:r>
                      <m:r>
                        <a:rPr lang="en-CA" sz="2000" b="1" i="1">
                          <a:latin typeface="Cambria Math"/>
                        </a:rPr>
                        <m:t>𝟓𝟓𝟎𝟎</m:t>
                      </m:r>
                      <m:r>
                        <a:rPr lang="en-CA" sz="2000" b="1" i="1">
                          <a:latin typeface="Cambria Math"/>
                        </a:rPr>
                        <m:t> =</m:t>
                      </m:r>
                      <m:r>
                        <a:rPr lang="en-US" sz="2000" b="1" i="1" smtClean="0">
                          <a:latin typeface="Cambria Math"/>
                        </a:rPr>
                        <m:t>𝟔𝟏</m:t>
                      </m:r>
                      <m:r>
                        <a:rPr lang="en-CA" sz="2000" b="1" i="1">
                          <a:latin typeface="Cambria Math"/>
                        </a:rPr>
                        <m:t> </m:t>
                      </m:r>
                      <m:r>
                        <a:rPr lang="en-US" sz="2000" b="1" i="1" smtClean="0">
                          <a:latin typeface="Cambria Math"/>
                        </a:rPr>
                        <m:t>𝟎</m:t>
                      </m:r>
                      <m:r>
                        <a:rPr lang="en-CA" sz="2000" b="1" i="1">
                          <a:latin typeface="Cambria Math"/>
                        </a:rPr>
                        <m:t>𝟎𝟎</m:t>
                      </m:r>
                    </m:oMath>
                  </m:oMathPara>
                </a14:m>
                <a:endParaRPr dirty="0"/>
              </a:p>
              <a:p>
                <a:endParaRPr lang="en-CA" sz="2000" b="1" dirty="0"/>
              </a:p>
            </p:txBody>
          </p:sp>
        </mc:Choice>
        <mc:Fallback xmlns="">
          <p:sp>
            <p:nvSpPr>
              <p:cNvPr id="2" name="TextBox 1"/>
              <p:cNvSpPr txBox="1">
                <a:spLocks noRot="1" noChangeAspect="1" noMove="1" noResize="1" noEditPoints="1" noAdjustHandles="1" noChangeArrowheads="1" noChangeShapeType="1" noTextEdit="1"/>
              </p:cNvSpPr>
              <p:nvPr/>
            </p:nvSpPr>
            <p:spPr>
              <a:xfrm>
                <a:off x="260266" y="5342611"/>
                <a:ext cx="8623467" cy="419854"/>
              </a:xfrm>
              <a:prstGeom prst="rect">
                <a:avLst/>
              </a:prstGeom>
              <a:blipFill>
                <a:blip r:embed="rId2"/>
                <a:stretch>
                  <a:fillRect/>
                </a:stretch>
              </a:blipFill>
              <a:ln>
                <a:solidFill>
                  <a:srgbClr val="C00000"/>
                </a:solidFill>
              </a:ln>
            </p:spPr>
            <p:txBody>
              <a:bodyPr/>
              <a:lstStyle/>
              <a:p>
                <a:r>
                  <a:rPr lang="en-US">
                    <a:noFill/>
                  </a:rPr>
                  <a:t> </a:t>
                </a:r>
              </a:p>
            </p:txBody>
          </p:sp>
        </mc:Fallback>
      </mc:AlternateContent>
      <p:grpSp>
        <p:nvGrpSpPr>
          <p:cNvPr id="3" name="Group 26"/>
          <p:cNvGrpSpPr/>
          <p:nvPr/>
        </p:nvGrpSpPr>
        <p:grpSpPr>
          <a:xfrm>
            <a:off x="1215952" y="2959849"/>
            <a:ext cx="504000" cy="672000"/>
            <a:chOff x="1215952" y="2219887"/>
            <a:chExt cx="504000" cy="504000"/>
          </a:xfrm>
        </p:grpSpPr>
        <p:sp>
          <p:nvSpPr>
            <p:cNvPr id="129" name="Oval 128"/>
            <p:cNvSpPr/>
            <p:nvPr/>
          </p:nvSpPr>
          <p:spPr>
            <a:xfrm>
              <a:off x="1215952" y="2219887"/>
              <a:ext cx="504000" cy="5040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cxnSp>
          <p:nvCxnSpPr>
            <p:cNvPr id="131" name="Straight Connector 130"/>
            <p:cNvCxnSpPr/>
            <p:nvPr/>
          </p:nvCxnSpPr>
          <p:spPr>
            <a:xfrm>
              <a:off x="1374502" y="2309231"/>
              <a:ext cx="54000" cy="21600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2" name="Straight Connector 131"/>
            <p:cNvCxnSpPr/>
            <p:nvPr/>
          </p:nvCxnSpPr>
          <p:spPr>
            <a:xfrm>
              <a:off x="1522250" y="2549897"/>
              <a:ext cx="46144" cy="720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4" name="Straight Connector 133"/>
            <p:cNvCxnSpPr/>
            <p:nvPr/>
          </p:nvCxnSpPr>
          <p:spPr>
            <a:xfrm>
              <a:off x="1416604" y="2542337"/>
              <a:ext cx="131063"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Arc 7"/>
            <p:cNvSpPr/>
            <p:nvPr/>
          </p:nvSpPr>
          <p:spPr>
            <a:xfrm rot="20791213">
              <a:off x="1368433" y="2439527"/>
              <a:ext cx="148800" cy="60624"/>
            </a:xfrm>
            <a:prstGeom prst="arc">
              <a:avLst>
                <a:gd name="adj1" fmla="val 13606563"/>
                <a:gd name="adj2" fmla="val 0"/>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A"/>
            </a:p>
          </p:txBody>
        </p:sp>
        <p:sp>
          <p:nvSpPr>
            <p:cNvPr id="16" name="Arc 15"/>
            <p:cNvSpPr/>
            <p:nvPr/>
          </p:nvSpPr>
          <p:spPr>
            <a:xfrm>
              <a:off x="1383779" y="2435887"/>
              <a:ext cx="72000" cy="72000"/>
            </a:xfrm>
            <a:prstGeom prst="arc">
              <a:avLst>
                <a:gd name="adj1" fmla="val 5549373"/>
                <a:gd name="adj2" fmla="val 15854916"/>
              </a:avLst>
            </a:prstGeom>
            <a:solidFill>
              <a:schemeClr val="bg1"/>
            </a:solid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A"/>
            </a:p>
          </p:txBody>
        </p:sp>
        <p:sp>
          <p:nvSpPr>
            <p:cNvPr id="17" name="Rectangle 16"/>
            <p:cNvSpPr/>
            <p:nvPr/>
          </p:nvSpPr>
          <p:spPr>
            <a:xfrm>
              <a:off x="1371327" y="2307813"/>
              <a:ext cx="36000" cy="3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cxnSp>
          <p:nvCxnSpPr>
            <p:cNvPr id="39" name="Straight Connector 38"/>
            <p:cNvCxnSpPr/>
            <p:nvPr/>
          </p:nvCxnSpPr>
          <p:spPr>
            <a:xfrm flipH="1">
              <a:off x="1397348" y="2549897"/>
              <a:ext cx="51910" cy="720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 name="Group 58"/>
          <p:cNvGrpSpPr/>
          <p:nvPr/>
        </p:nvGrpSpPr>
        <p:grpSpPr>
          <a:xfrm>
            <a:off x="5127271" y="2934745"/>
            <a:ext cx="504000" cy="672000"/>
            <a:chOff x="1215952" y="2219887"/>
            <a:chExt cx="504000" cy="504000"/>
          </a:xfrm>
        </p:grpSpPr>
        <p:sp>
          <p:nvSpPr>
            <p:cNvPr id="60" name="Oval 59"/>
            <p:cNvSpPr/>
            <p:nvPr/>
          </p:nvSpPr>
          <p:spPr>
            <a:xfrm>
              <a:off x="1215952" y="2219887"/>
              <a:ext cx="504000" cy="5040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cxnSp>
          <p:nvCxnSpPr>
            <p:cNvPr id="61" name="Straight Connector 60"/>
            <p:cNvCxnSpPr/>
            <p:nvPr/>
          </p:nvCxnSpPr>
          <p:spPr>
            <a:xfrm>
              <a:off x="1374502" y="2309231"/>
              <a:ext cx="54000" cy="21600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a:off x="1522250" y="2549897"/>
              <a:ext cx="46144" cy="720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a:off x="1416604" y="2542337"/>
              <a:ext cx="131063"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
          <p:nvSpPr>
            <p:cNvPr id="64" name="Arc 63"/>
            <p:cNvSpPr/>
            <p:nvPr/>
          </p:nvSpPr>
          <p:spPr>
            <a:xfrm rot="20791213">
              <a:off x="1368433" y="2439527"/>
              <a:ext cx="148800" cy="60624"/>
            </a:xfrm>
            <a:prstGeom prst="arc">
              <a:avLst>
                <a:gd name="adj1" fmla="val 13606563"/>
                <a:gd name="adj2" fmla="val 0"/>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A"/>
            </a:p>
          </p:txBody>
        </p:sp>
        <p:sp>
          <p:nvSpPr>
            <p:cNvPr id="65" name="Arc 64"/>
            <p:cNvSpPr/>
            <p:nvPr/>
          </p:nvSpPr>
          <p:spPr>
            <a:xfrm>
              <a:off x="1383779" y="2435887"/>
              <a:ext cx="72000" cy="72000"/>
            </a:xfrm>
            <a:prstGeom prst="arc">
              <a:avLst>
                <a:gd name="adj1" fmla="val 5549373"/>
                <a:gd name="adj2" fmla="val 15854916"/>
              </a:avLst>
            </a:prstGeom>
            <a:solidFill>
              <a:schemeClr val="bg1"/>
            </a:solid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A"/>
            </a:p>
          </p:txBody>
        </p:sp>
        <p:sp>
          <p:nvSpPr>
            <p:cNvPr id="66" name="Rectangle 65"/>
            <p:cNvSpPr/>
            <p:nvPr/>
          </p:nvSpPr>
          <p:spPr>
            <a:xfrm>
              <a:off x="1371327" y="2307813"/>
              <a:ext cx="36000" cy="3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cxnSp>
          <p:nvCxnSpPr>
            <p:cNvPr id="67" name="Straight Connector 66"/>
            <p:cNvCxnSpPr/>
            <p:nvPr/>
          </p:nvCxnSpPr>
          <p:spPr>
            <a:xfrm flipH="1">
              <a:off x="1397348" y="2549897"/>
              <a:ext cx="51910" cy="720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5" name="Slide Number Placeholder 4"/>
          <p:cNvSpPr>
            <a:spLocks noGrp="1"/>
          </p:cNvSpPr>
          <p:nvPr>
            <p:ph type="sldNum" sz="quarter" idx="11"/>
          </p:nvPr>
        </p:nvSpPr>
        <p:spPr/>
        <p:txBody>
          <a:bodyPr/>
          <a:lstStyle/>
          <a:p>
            <a:fld id="{707FE137-0C1A-4C05-8B34-1D89C94DB814}" type="slidenum">
              <a:rPr lang="en-GB" smtClean="0"/>
              <a:pPr/>
              <a:t>10</a:t>
            </a:fld>
            <a:endParaRPr lang="en-GB" dirty="0"/>
          </a:p>
        </p:txBody>
      </p:sp>
    </p:spTree>
    <p:extLst>
      <p:ext uri="{BB962C8B-B14F-4D97-AF65-F5344CB8AC3E}">
        <p14:creationId xmlns:p14="http://schemas.microsoft.com/office/powerpoint/2010/main" val="42124925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1F62B7-BFA5-45F4-8184-06A601FF6F4C}"/>
              </a:ext>
            </a:extLst>
          </p:cNvPr>
          <p:cNvSpPr>
            <a:spLocks noGrp="1"/>
          </p:cNvSpPr>
          <p:nvPr>
            <p:ph type="title"/>
          </p:nvPr>
        </p:nvSpPr>
        <p:spPr>
          <a:xfrm>
            <a:off x="457200" y="287338"/>
            <a:ext cx="6653213" cy="925089"/>
          </a:xfrm>
        </p:spPr>
        <p:txBody>
          <a:bodyPr>
            <a:normAutofit/>
          </a:bodyPr>
          <a:lstStyle/>
          <a:p>
            <a:r>
              <a:rPr lang="en-US" sz="3600" dirty="0"/>
              <a:t>Passenger load factor</a:t>
            </a:r>
          </a:p>
        </p:txBody>
      </p:sp>
      <p:sp>
        <p:nvSpPr>
          <p:cNvPr id="4" name="Slide Number Placeholder 3">
            <a:extLst>
              <a:ext uri="{FF2B5EF4-FFF2-40B4-BE49-F238E27FC236}">
                <a16:creationId xmlns:a16="http://schemas.microsoft.com/office/drawing/2014/main" id="{D79B0764-C615-4322-B87F-0F8E17E3669A}"/>
              </a:ext>
            </a:extLst>
          </p:cNvPr>
          <p:cNvSpPr>
            <a:spLocks noGrp="1"/>
          </p:cNvSpPr>
          <p:nvPr>
            <p:ph type="sldNum" sz="quarter" idx="11"/>
          </p:nvPr>
        </p:nvSpPr>
        <p:spPr/>
        <p:txBody>
          <a:bodyPr/>
          <a:lstStyle/>
          <a:p>
            <a:fld id="{707FE137-0C1A-4C05-8B34-1D89C94DB814}" type="slidenum">
              <a:rPr lang="en-GB" smtClean="0"/>
              <a:pPr/>
              <a:t>11</a:t>
            </a:fld>
            <a:endParaRPr lang="en-GB" dirty="0"/>
          </a:p>
        </p:txBody>
      </p:sp>
      <p:sp>
        <p:nvSpPr>
          <p:cNvPr id="5" name="Content Placeholder 2">
            <a:extLst>
              <a:ext uri="{FF2B5EF4-FFF2-40B4-BE49-F238E27FC236}">
                <a16:creationId xmlns:a16="http://schemas.microsoft.com/office/drawing/2014/main" id="{CE5C271D-85F2-4555-9D14-19465535BC3F}"/>
              </a:ext>
            </a:extLst>
          </p:cNvPr>
          <p:cNvSpPr txBox="1">
            <a:spLocks/>
          </p:cNvSpPr>
          <p:nvPr/>
        </p:nvSpPr>
        <p:spPr>
          <a:xfrm>
            <a:off x="457199" y="1258332"/>
            <a:ext cx="8050107" cy="4867831"/>
          </a:xfrm>
          <a:prstGeom prst="rect">
            <a:avLst/>
          </a:prstGeom>
        </p:spPr>
        <p:txBody>
          <a:bodyPr/>
          <a:lstStyle>
            <a:lvl1pPr marL="0" indent="0" algn="l" defTabSz="457200" rtl="0" eaLnBrk="1" latinLnBrk="0" hangingPunct="1">
              <a:spcBef>
                <a:spcPct val="20000"/>
              </a:spcBef>
              <a:buFont typeface="Wingdings" charset="2"/>
              <a:buNone/>
              <a:defRPr sz="1800" b="0" i="0" kern="1200">
                <a:solidFill>
                  <a:schemeClr val="tx1"/>
                </a:solidFill>
                <a:latin typeface="Calibri"/>
                <a:ea typeface="+mn-ea"/>
                <a:cs typeface="Calibri"/>
              </a:defRPr>
            </a:lvl1pPr>
            <a:lvl2pPr marL="742950" indent="-285750" algn="l" defTabSz="457200" rtl="0" eaLnBrk="1" latinLnBrk="0" hangingPunct="1">
              <a:spcBef>
                <a:spcPct val="20000"/>
              </a:spcBef>
              <a:buFont typeface="Wingdings" charset="2"/>
              <a:buChar char="§"/>
              <a:defRPr sz="1800" b="0" i="0" kern="1200">
                <a:solidFill>
                  <a:schemeClr val="tx1"/>
                </a:solidFill>
                <a:latin typeface="+mn-lt"/>
                <a:ea typeface="+mn-ea"/>
                <a:cs typeface="+mn-cs"/>
              </a:defRPr>
            </a:lvl2pPr>
            <a:lvl3pPr marL="1143000" indent="-228600" algn="l" defTabSz="457200" rtl="0" eaLnBrk="1" latinLnBrk="0" hangingPunct="1">
              <a:spcBef>
                <a:spcPct val="20000"/>
              </a:spcBef>
              <a:buFont typeface="Wingdings" charset="2"/>
              <a:buChar char="§"/>
              <a:defRPr sz="1800" b="0" i="0" kern="1200">
                <a:solidFill>
                  <a:schemeClr val="tx1"/>
                </a:solidFill>
                <a:latin typeface="+mn-lt"/>
                <a:ea typeface="+mn-ea"/>
                <a:cs typeface="+mn-cs"/>
              </a:defRPr>
            </a:lvl3pPr>
            <a:lvl4pPr marL="1600200" indent="-228600" algn="l" defTabSz="457200" rtl="0" eaLnBrk="1" latinLnBrk="0" hangingPunct="1">
              <a:spcBef>
                <a:spcPct val="20000"/>
              </a:spcBef>
              <a:buFont typeface="Wingdings" charset="2"/>
              <a:buChar char="§"/>
              <a:defRPr sz="1800" b="0" i="0" kern="1200">
                <a:solidFill>
                  <a:schemeClr val="tx1"/>
                </a:solidFill>
                <a:latin typeface="+mn-lt"/>
                <a:ea typeface="+mn-ea"/>
                <a:cs typeface="+mn-cs"/>
              </a:defRPr>
            </a:lvl4pPr>
            <a:lvl5pPr marL="2057400" indent="-228600" algn="l" defTabSz="457200" rtl="0" eaLnBrk="1" latinLnBrk="0" hangingPunct="1">
              <a:spcBef>
                <a:spcPct val="20000"/>
              </a:spcBef>
              <a:buFont typeface="Wingdings" charset="2"/>
              <a:buChar char="§"/>
              <a:defRPr sz="1800" b="0" i="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342900" indent="-342900">
              <a:buFont typeface="Arial" panose="020B0604020202020204" pitchFamily="34" charset="0"/>
              <a:buChar char="•"/>
            </a:pPr>
            <a:r>
              <a:rPr lang="en-US" sz="2000" b="1" i="0" dirty="0">
                <a:solidFill>
                  <a:schemeClr val="tx1">
                    <a:lumMod val="75000"/>
                  </a:schemeClr>
                </a:solidFill>
                <a:effectLst/>
                <a:latin typeface="arial" panose="020B0604020202020204" pitchFamily="34" charset="0"/>
              </a:rPr>
              <a:t>Passenger load factor, or load factor, </a:t>
            </a:r>
            <a:r>
              <a:rPr lang="en-US" sz="2000" i="0" dirty="0">
                <a:solidFill>
                  <a:schemeClr val="tx1">
                    <a:lumMod val="75000"/>
                  </a:schemeClr>
                </a:solidFill>
                <a:effectLst/>
                <a:latin typeface="arial" panose="020B0604020202020204" pitchFamily="34" charset="0"/>
              </a:rPr>
              <a:t>measures the capacity utilization of an airline</a:t>
            </a:r>
            <a:endParaRPr lang="en-US" dirty="0">
              <a:solidFill>
                <a:srgbClr val="002060"/>
              </a:solidFill>
            </a:endParaRPr>
          </a:p>
          <a:p>
            <a:pPr marL="285750" lvl="1">
              <a:buFont typeface="Arial" panose="020B0604020202020204" pitchFamily="34" charset="0"/>
              <a:buChar char="•"/>
            </a:pPr>
            <a:r>
              <a:rPr lang="en-US" b="0" i="0" dirty="0">
                <a:solidFill>
                  <a:srgbClr val="39474E"/>
                </a:solidFill>
                <a:effectLst/>
                <a:latin typeface="arial" panose="020B0604020202020204" pitchFamily="34" charset="0"/>
              </a:rPr>
              <a:t>Average load factor in 2019: 82.4 % (ICAO)</a:t>
            </a:r>
          </a:p>
          <a:p>
            <a:pPr marL="285750" lvl="1">
              <a:buFont typeface="Arial" panose="020B0604020202020204" pitchFamily="34" charset="0"/>
              <a:buChar char="•"/>
            </a:pPr>
            <a:endParaRPr lang="sr-Cyrl-RS" dirty="0">
              <a:solidFill>
                <a:srgbClr val="002060"/>
              </a:solidFill>
            </a:endParaRPr>
          </a:p>
          <a:p>
            <a:pPr marL="1085850" lvl="1" indent="-342900">
              <a:buFont typeface="Arial" panose="020B0604020202020204" pitchFamily="34" charset="0"/>
              <a:buChar char="•"/>
            </a:pPr>
            <a:endParaRPr lang="en-US" dirty="0"/>
          </a:p>
        </p:txBody>
      </p:sp>
      <p:sp>
        <p:nvSpPr>
          <p:cNvPr id="7" name="Rectangle 20">
            <a:extLst>
              <a:ext uri="{FF2B5EF4-FFF2-40B4-BE49-F238E27FC236}">
                <a16:creationId xmlns:a16="http://schemas.microsoft.com/office/drawing/2014/main" id="{15DE52FD-74E1-4376-BC92-1811B1966FD9}"/>
              </a:ext>
            </a:extLst>
          </p:cNvPr>
          <p:cNvSpPr>
            <a:spLocks noChangeArrowheads="1"/>
          </p:cNvSpPr>
          <p:nvPr/>
        </p:nvSpPr>
        <p:spPr bwMode="auto">
          <a:xfrm>
            <a:off x="323864" y="3306258"/>
            <a:ext cx="668453" cy="492443"/>
          </a:xfrm>
          <a:prstGeom prst="rect">
            <a:avLst/>
          </a:prstGeom>
          <a:noFill/>
          <a:ln w="9525">
            <a:noFill/>
            <a:miter lim="800000"/>
            <a:headEnd/>
            <a:tailEnd/>
          </a:ln>
        </p:spPr>
        <p:txBody>
          <a:bodyPr wrap="none" lIns="0" tIns="0" rIns="0" bIns="0">
            <a:spAutoFit/>
          </a:bodyPr>
          <a:lstStyle/>
          <a:p>
            <a:pPr>
              <a:defRPr/>
            </a:pPr>
            <a:r>
              <a:rPr lang="en-US" sz="3200" b="1" dirty="0">
                <a:solidFill>
                  <a:srgbClr val="C00000"/>
                </a:solidFill>
              </a:rPr>
              <a:t>FRA</a:t>
            </a:r>
          </a:p>
        </p:txBody>
      </p:sp>
      <p:sp>
        <p:nvSpPr>
          <p:cNvPr id="8" name="Rectangle 22">
            <a:extLst>
              <a:ext uri="{FF2B5EF4-FFF2-40B4-BE49-F238E27FC236}">
                <a16:creationId xmlns:a16="http://schemas.microsoft.com/office/drawing/2014/main" id="{B112C23D-7A22-44A2-8E63-B293957C97AD}"/>
              </a:ext>
            </a:extLst>
          </p:cNvPr>
          <p:cNvSpPr>
            <a:spLocks noChangeArrowheads="1"/>
          </p:cNvSpPr>
          <p:nvPr/>
        </p:nvSpPr>
        <p:spPr bwMode="auto">
          <a:xfrm>
            <a:off x="2890228" y="3306258"/>
            <a:ext cx="923330" cy="492443"/>
          </a:xfrm>
          <a:prstGeom prst="rect">
            <a:avLst/>
          </a:prstGeom>
          <a:noFill/>
          <a:ln w="9525">
            <a:noFill/>
            <a:miter lim="800000"/>
            <a:headEnd/>
            <a:tailEnd/>
          </a:ln>
        </p:spPr>
        <p:txBody>
          <a:bodyPr wrap="none" lIns="0" tIns="0" rIns="0" bIns="0">
            <a:spAutoFit/>
          </a:bodyPr>
          <a:lstStyle/>
          <a:p>
            <a:pPr>
              <a:defRPr/>
            </a:pPr>
            <a:r>
              <a:rPr lang="en-US" sz="3200" b="1" dirty="0">
                <a:solidFill>
                  <a:srgbClr val="C00000"/>
                </a:solidFill>
              </a:rPr>
              <a:t>LON</a:t>
            </a:r>
            <a:r>
              <a:rPr lang="en-US" sz="3200" dirty="0">
                <a:solidFill>
                  <a:srgbClr val="C00000"/>
                </a:solidFill>
              </a:rPr>
              <a:t>	</a:t>
            </a:r>
            <a:endParaRPr lang="en-US" dirty="0">
              <a:solidFill>
                <a:srgbClr val="C00000"/>
              </a:solidFill>
            </a:endParaRPr>
          </a:p>
        </p:txBody>
      </p:sp>
      <p:sp>
        <p:nvSpPr>
          <p:cNvPr id="9" name="Rectangle 23">
            <a:extLst>
              <a:ext uri="{FF2B5EF4-FFF2-40B4-BE49-F238E27FC236}">
                <a16:creationId xmlns:a16="http://schemas.microsoft.com/office/drawing/2014/main" id="{6CCE79D3-0B68-44DF-86C9-DF6A8862867C}"/>
              </a:ext>
            </a:extLst>
          </p:cNvPr>
          <p:cNvSpPr>
            <a:spLocks noChangeArrowheads="1"/>
          </p:cNvSpPr>
          <p:nvPr/>
        </p:nvSpPr>
        <p:spPr bwMode="auto">
          <a:xfrm>
            <a:off x="8193956" y="3306258"/>
            <a:ext cx="686085" cy="492443"/>
          </a:xfrm>
          <a:prstGeom prst="rect">
            <a:avLst/>
          </a:prstGeom>
          <a:noFill/>
          <a:ln w="9525">
            <a:noFill/>
            <a:miter lim="800000"/>
            <a:headEnd/>
            <a:tailEnd/>
          </a:ln>
        </p:spPr>
        <p:txBody>
          <a:bodyPr wrap="none" lIns="0" tIns="0" rIns="0" bIns="0">
            <a:spAutoFit/>
          </a:bodyPr>
          <a:lstStyle/>
          <a:p>
            <a:pPr>
              <a:defRPr/>
            </a:pPr>
            <a:r>
              <a:rPr lang="en-US" sz="3200" b="1" dirty="0">
                <a:solidFill>
                  <a:srgbClr val="C00000"/>
                </a:solidFill>
              </a:rPr>
              <a:t>NYC</a:t>
            </a:r>
          </a:p>
        </p:txBody>
      </p:sp>
      <p:cxnSp>
        <p:nvCxnSpPr>
          <p:cNvPr id="10" name="Straight Arrow Connector 9">
            <a:extLst>
              <a:ext uri="{FF2B5EF4-FFF2-40B4-BE49-F238E27FC236}">
                <a16:creationId xmlns:a16="http://schemas.microsoft.com/office/drawing/2014/main" id="{80E9F90B-53DF-4C03-8B2E-F0BB7E9B9EDD}"/>
              </a:ext>
            </a:extLst>
          </p:cNvPr>
          <p:cNvCxnSpPr/>
          <p:nvPr/>
        </p:nvCxnSpPr>
        <p:spPr>
          <a:xfrm flipV="1">
            <a:off x="1060116" y="3634553"/>
            <a:ext cx="1682890" cy="1"/>
          </a:xfrm>
          <a:prstGeom prst="straightConnector1">
            <a:avLst/>
          </a:prstGeom>
          <a:ln w="76200">
            <a:solidFill>
              <a:srgbClr val="00206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8C533173-2274-464B-9A83-7D2D3A99B727}"/>
              </a:ext>
            </a:extLst>
          </p:cNvPr>
          <p:cNvCxnSpPr/>
          <p:nvPr/>
        </p:nvCxnSpPr>
        <p:spPr>
          <a:xfrm>
            <a:off x="3767473" y="3634552"/>
            <a:ext cx="4320000" cy="0"/>
          </a:xfrm>
          <a:prstGeom prst="straightConnector1">
            <a:avLst/>
          </a:prstGeom>
          <a:ln w="76200">
            <a:solidFill>
              <a:srgbClr val="00206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2" name="Rectangle 17">
            <a:extLst>
              <a:ext uri="{FF2B5EF4-FFF2-40B4-BE49-F238E27FC236}">
                <a16:creationId xmlns:a16="http://schemas.microsoft.com/office/drawing/2014/main" id="{B20E0A8A-4B6C-4AA3-9908-5DA01C2DDBD6}"/>
              </a:ext>
            </a:extLst>
          </p:cNvPr>
          <p:cNvSpPr>
            <a:spLocks noChangeArrowheads="1"/>
          </p:cNvSpPr>
          <p:nvPr/>
        </p:nvSpPr>
        <p:spPr bwMode="auto">
          <a:xfrm>
            <a:off x="323864" y="2561866"/>
            <a:ext cx="1397256" cy="492443"/>
          </a:xfrm>
          <a:prstGeom prst="rect">
            <a:avLst/>
          </a:prstGeom>
          <a:solidFill>
            <a:srgbClr val="002060"/>
          </a:solidFill>
          <a:ln w="9525">
            <a:noFill/>
            <a:miter lim="800000"/>
            <a:headEnd/>
            <a:tailEnd/>
          </a:ln>
        </p:spPr>
        <p:txBody>
          <a:bodyPr wrap="none" lIns="0" tIns="0" rIns="0" bIns="0">
            <a:noAutofit/>
          </a:bodyPr>
          <a:lstStyle/>
          <a:p>
            <a:pPr algn="ctr"/>
            <a:r>
              <a:rPr lang="en-US" sz="2000" dirty="0">
                <a:solidFill>
                  <a:schemeClr val="bg1"/>
                </a:solidFill>
              </a:rPr>
              <a:t>Flight AA959</a:t>
            </a:r>
            <a:endParaRPr lang="en-US" sz="1100" i="1" dirty="0">
              <a:solidFill>
                <a:schemeClr val="bg1"/>
              </a:solidFill>
            </a:endParaRPr>
          </a:p>
        </p:txBody>
      </p:sp>
      <p:sp>
        <p:nvSpPr>
          <p:cNvPr id="13" name="Rectangle 12">
            <a:extLst>
              <a:ext uri="{FF2B5EF4-FFF2-40B4-BE49-F238E27FC236}">
                <a16:creationId xmlns:a16="http://schemas.microsoft.com/office/drawing/2014/main" id="{58B99E40-531D-4A2B-92E2-6067B7D737B0}"/>
              </a:ext>
            </a:extLst>
          </p:cNvPr>
          <p:cNvSpPr/>
          <p:nvPr/>
        </p:nvSpPr>
        <p:spPr>
          <a:xfrm>
            <a:off x="1937999" y="4819172"/>
            <a:ext cx="431343" cy="33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en-US" dirty="0">
                <a:solidFill>
                  <a:srgbClr val="FFC000"/>
                </a:solidFill>
              </a:rPr>
              <a:t>x10</a:t>
            </a:r>
            <a:endParaRPr lang="en-CA" dirty="0">
              <a:solidFill>
                <a:srgbClr val="FFC000"/>
              </a:solidFill>
            </a:endParaRPr>
          </a:p>
        </p:txBody>
      </p:sp>
      <p:sp>
        <p:nvSpPr>
          <p:cNvPr id="14" name="Rectangle 13">
            <a:extLst>
              <a:ext uri="{FF2B5EF4-FFF2-40B4-BE49-F238E27FC236}">
                <a16:creationId xmlns:a16="http://schemas.microsoft.com/office/drawing/2014/main" id="{6FE9231B-2D4A-4F16-9E4B-C11674C9E24E}"/>
              </a:ext>
            </a:extLst>
          </p:cNvPr>
          <p:cNvSpPr/>
          <p:nvPr/>
        </p:nvSpPr>
        <p:spPr>
          <a:xfrm>
            <a:off x="5826431" y="4819172"/>
            <a:ext cx="575359" cy="33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en-US" dirty="0">
                <a:solidFill>
                  <a:srgbClr val="FFC000"/>
                </a:solidFill>
              </a:rPr>
              <a:t>x10</a:t>
            </a:r>
            <a:endParaRPr lang="en-CA" dirty="0">
              <a:solidFill>
                <a:srgbClr val="FFC000"/>
              </a:solidFill>
            </a:endParaRPr>
          </a:p>
        </p:txBody>
      </p:sp>
      <p:sp>
        <p:nvSpPr>
          <p:cNvPr id="15" name="Rectangle 14">
            <a:extLst>
              <a:ext uri="{FF2B5EF4-FFF2-40B4-BE49-F238E27FC236}">
                <a16:creationId xmlns:a16="http://schemas.microsoft.com/office/drawing/2014/main" id="{151A9A12-0B9F-4E01-9583-E5B683A23FCE}"/>
              </a:ext>
            </a:extLst>
          </p:cNvPr>
          <p:cNvSpPr/>
          <p:nvPr/>
        </p:nvSpPr>
        <p:spPr>
          <a:xfrm>
            <a:off x="1449883" y="3028094"/>
            <a:ext cx="771168" cy="33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b="1" dirty="0">
                <a:solidFill>
                  <a:srgbClr val="C00000"/>
                </a:solidFill>
              </a:rPr>
              <a:t>600 km</a:t>
            </a:r>
            <a:endParaRPr lang="en-CA" b="1" dirty="0">
              <a:solidFill>
                <a:srgbClr val="C00000"/>
              </a:solidFill>
            </a:endParaRPr>
          </a:p>
        </p:txBody>
      </p:sp>
      <p:sp>
        <p:nvSpPr>
          <p:cNvPr id="16" name="Rectangle 15">
            <a:extLst>
              <a:ext uri="{FF2B5EF4-FFF2-40B4-BE49-F238E27FC236}">
                <a16:creationId xmlns:a16="http://schemas.microsoft.com/office/drawing/2014/main" id="{0DD535A4-A516-44E6-83FC-94337F16554C}"/>
              </a:ext>
            </a:extLst>
          </p:cNvPr>
          <p:cNvSpPr/>
          <p:nvPr/>
        </p:nvSpPr>
        <p:spPr>
          <a:xfrm>
            <a:off x="4980491" y="3020752"/>
            <a:ext cx="1136223" cy="33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b="1" dirty="0">
                <a:solidFill>
                  <a:srgbClr val="C00000"/>
                </a:solidFill>
              </a:rPr>
              <a:t>5500 km</a:t>
            </a:r>
            <a:endParaRPr lang="en-CA" b="1" dirty="0">
              <a:solidFill>
                <a:srgbClr val="C00000"/>
              </a:solidFill>
            </a:endParaRPr>
          </a:p>
        </p:txBody>
      </p:sp>
      <mc:AlternateContent xmlns:mc="http://schemas.openxmlformats.org/markup-compatibility/2006" xmlns:a14="http://schemas.microsoft.com/office/drawing/2010/main">
        <mc:Choice Requires="a14">
          <p:sp>
            <p:nvSpPr>
              <p:cNvPr id="17" name="TextBox 16">
                <a:extLst>
                  <a:ext uri="{FF2B5EF4-FFF2-40B4-BE49-F238E27FC236}">
                    <a16:creationId xmlns:a16="http://schemas.microsoft.com/office/drawing/2014/main" id="{9D63AC48-0862-49F5-9B93-45311E44036A}"/>
                  </a:ext>
                </a:extLst>
              </p:cNvPr>
              <p:cNvSpPr txBox="1"/>
              <p:nvPr/>
            </p:nvSpPr>
            <p:spPr>
              <a:xfrm>
                <a:off x="2200011" y="5718414"/>
                <a:ext cx="4536505" cy="792088"/>
              </a:xfrm>
              <a:prstGeom prst="rect">
                <a:avLst/>
              </a:prstGeom>
              <a:noFill/>
              <a:ln>
                <a:solidFill>
                  <a:srgbClr val="C00000"/>
                </a:solidFill>
              </a:ln>
            </p:spPr>
            <p:txBody>
              <a:bodyPr wrap="square" rtlCol="0">
                <a:noAutofit/>
              </a:bodyPr>
              <a:lstStyle/>
              <a:p>
                <a:pPr/>
                <a14:m>
                  <m:oMathPara xmlns:m="http://schemas.openxmlformats.org/officeDocument/2006/math">
                    <m:oMathParaPr>
                      <m:jc m:val="center"/>
                    </m:oMathParaPr>
                    <m:oMath xmlns:m="http://schemas.openxmlformats.org/officeDocument/2006/math">
                      <m:r>
                        <a:rPr lang="en-US" sz="2000" b="1" i="1" smtClean="0">
                          <a:latin typeface="Cambria Math"/>
                        </a:rPr>
                        <m:t>𝑷𝑳𝑭</m:t>
                      </m:r>
                      <m:r>
                        <a:rPr lang="en-CA" sz="2000" b="1" i="1" smtClean="0">
                          <a:latin typeface="Cambria Math"/>
                        </a:rPr>
                        <m:t>=</m:t>
                      </m:r>
                      <m:f>
                        <m:fPr>
                          <m:ctrlPr>
                            <a:rPr lang="en-CA" sz="2000" b="1" i="1">
                              <a:latin typeface="Cambria Math" panose="02040503050406030204" pitchFamily="18" charset="0"/>
                            </a:rPr>
                          </m:ctrlPr>
                        </m:fPr>
                        <m:num>
                          <m:r>
                            <a:rPr lang="en-US" sz="2000" b="1" i="1" smtClean="0">
                              <a:latin typeface="Cambria Math"/>
                            </a:rPr>
                            <m:t>𝑹𝑷𝑲</m:t>
                          </m:r>
                        </m:num>
                        <m:den>
                          <m:r>
                            <a:rPr lang="en-US" sz="2000" b="1" i="1" smtClean="0">
                              <a:latin typeface="Cambria Math"/>
                            </a:rPr>
                            <m:t>𝑨𝑺𝑲</m:t>
                          </m:r>
                        </m:den>
                      </m:f>
                      <m:r>
                        <a:rPr lang="en-US" sz="2000" b="1" i="1" smtClean="0">
                          <a:latin typeface="Cambria Math"/>
                        </a:rPr>
                        <m:t>=</m:t>
                      </m:r>
                      <m:f>
                        <m:fPr>
                          <m:ctrlPr>
                            <a:rPr lang="en-CA" sz="2000" b="1" i="1" smtClean="0">
                              <a:latin typeface="Cambria Math" panose="02040503050406030204" pitchFamily="18" charset="0"/>
                            </a:rPr>
                          </m:ctrlPr>
                        </m:fPr>
                        <m:num>
                          <m:r>
                            <a:rPr lang="en-US" sz="2000" b="1" i="1" smtClean="0">
                              <a:latin typeface="Cambria Math"/>
                            </a:rPr>
                            <m:t>𝟒𝟐</m:t>
                          </m:r>
                          <m:r>
                            <a:rPr lang="en-US" sz="2000" b="1" i="1" smtClean="0">
                              <a:latin typeface="Cambria Math"/>
                            </a:rPr>
                            <m:t> </m:t>
                          </m:r>
                          <m:r>
                            <a:rPr lang="en-US" sz="2000" b="1" i="1" smtClean="0">
                              <a:latin typeface="Cambria Math"/>
                            </a:rPr>
                            <m:t>𝟏𝟎𝟎</m:t>
                          </m:r>
                        </m:num>
                        <m:den>
                          <m:r>
                            <a:rPr lang="en-US" sz="2000" b="1" i="1" smtClean="0">
                              <a:latin typeface="Cambria Math"/>
                            </a:rPr>
                            <m:t>𝟔𝟏</m:t>
                          </m:r>
                          <m:r>
                            <a:rPr lang="en-US" sz="2000" b="1" i="1" smtClean="0">
                              <a:latin typeface="Cambria Math"/>
                            </a:rPr>
                            <m:t> </m:t>
                          </m:r>
                          <m:r>
                            <a:rPr lang="en-US" sz="2000" b="1" i="1" smtClean="0">
                              <a:latin typeface="Cambria Math"/>
                            </a:rPr>
                            <m:t>𝟎𝟎𝟎</m:t>
                          </m:r>
                        </m:den>
                      </m:f>
                      <m:r>
                        <a:rPr lang="en-US" sz="2000" b="1" i="1" smtClean="0">
                          <a:latin typeface="Cambria Math"/>
                        </a:rPr>
                        <m:t>=</m:t>
                      </m:r>
                      <m:r>
                        <a:rPr lang="en-US" sz="2000" b="1" i="1" smtClean="0">
                          <a:latin typeface="Cambria Math"/>
                        </a:rPr>
                        <m:t>𝟎</m:t>
                      </m:r>
                      <m:r>
                        <a:rPr lang="en-US" sz="2000" b="1" i="1" smtClean="0">
                          <a:latin typeface="Cambria Math"/>
                        </a:rPr>
                        <m:t>.</m:t>
                      </m:r>
                      <m:r>
                        <a:rPr lang="en-US" sz="2000" b="1" i="1" smtClean="0">
                          <a:latin typeface="Cambria Math"/>
                        </a:rPr>
                        <m:t>𝟔𝟗</m:t>
                      </m:r>
                      <m:r>
                        <a:rPr lang="en-US" sz="2000" b="1" i="1" smtClean="0">
                          <a:latin typeface="Cambria Math"/>
                        </a:rPr>
                        <m:t>=</m:t>
                      </m:r>
                      <m:r>
                        <a:rPr lang="en-US" sz="2000" b="1" i="1" smtClean="0">
                          <a:latin typeface="Cambria Math"/>
                        </a:rPr>
                        <m:t>𝟔𝟗</m:t>
                      </m:r>
                      <m:r>
                        <a:rPr lang="en-US" sz="2000" b="1" i="1" smtClean="0">
                          <a:latin typeface="Cambria Math"/>
                        </a:rPr>
                        <m:t>%</m:t>
                      </m:r>
                    </m:oMath>
                  </m:oMathPara>
                </a14:m>
                <a:endParaRPr dirty="0"/>
              </a:p>
              <a:p>
                <a:endParaRPr lang="en-CA" sz="2000" b="1" dirty="0"/>
              </a:p>
            </p:txBody>
          </p:sp>
        </mc:Choice>
        <mc:Fallback xmlns="">
          <p:sp>
            <p:nvSpPr>
              <p:cNvPr id="17" name="TextBox 16">
                <a:extLst>
                  <a:ext uri="{FF2B5EF4-FFF2-40B4-BE49-F238E27FC236}">
                    <a16:creationId xmlns:a14="http://schemas.microsoft.com/office/drawing/2010/main" xmlns="" xmlns:a16="http://schemas.microsoft.com/office/drawing/2014/main" id="{9D63AC48-0862-49F5-9B93-45311E44036A}"/>
                  </a:ext>
                </a:extLst>
              </p:cNvPr>
              <p:cNvSpPr txBox="1">
                <a:spLocks noRot="1" noChangeAspect="1" noMove="1" noResize="1" noEditPoints="1" noAdjustHandles="1" noChangeArrowheads="1" noChangeShapeType="1" noTextEdit="1"/>
              </p:cNvSpPr>
              <p:nvPr/>
            </p:nvSpPr>
            <p:spPr>
              <a:xfrm>
                <a:off x="2200011" y="5718414"/>
                <a:ext cx="4536505" cy="792088"/>
              </a:xfrm>
              <a:prstGeom prst="rect">
                <a:avLst/>
              </a:prstGeom>
              <a:blipFill>
                <a:blip r:embed="rId2"/>
                <a:stretch>
                  <a:fillRect/>
                </a:stretch>
              </a:blipFill>
              <a:ln>
                <a:solidFill>
                  <a:srgbClr val="C00000"/>
                </a:solidFill>
              </a:ln>
            </p:spPr>
            <p:txBody>
              <a:bodyPr/>
              <a:lstStyle/>
              <a:p>
                <a:r>
                  <a:rPr lang="en-US">
                    <a:noFill/>
                  </a:rPr>
                  <a:t> </a:t>
                </a:r>
              </a:p>
            </p:txBody>
          </p:sp>
        </mc:Fallback>
      </mc:AlternateContent>
      <p:grpSp>
        <p:nvGrpSpPr>
          <p:cNvPr id="18" name="Group 26">
            <a:extLst>
              <a:ext uri="{FF2B5EF4-FFF2-40B4-BE49-F238E27FC236}">
                <a16:creationId xmlns:a16="http://schemas.microsoft.com/office/drawing/2014/main" id="{1A12938C-876D-4F87-BD07-AC8C80395EB7}"/>
              </a:ext>
            </a:extLst>
          </p:cNvPr>
          <p:cNvGrpSpPr/>
          <p:nvPr/>
        </p:nvGrpSpPr>
        <p:grpSpPr>
          <a:xfrm>
            <a:off x="1402137" y="4662075"/>
            <a:ext cx="504000" cy="672000"/>
            <a:chOff x="1215952" y="2219887"/>
            <a:chExt cx="504000" cy="504000"/>
          </a:xfrm>
        </p:grpSpPr>
        <p:sp>
          <p:nvSpPr>
            <p:cNvPr id="19" name="Oval 18">
              <a:extLst>
                <a:ext uri="{FF2B5EF4-FFF2-40B4-BE49-F238E27FC236}">
                  <a16:creationId xmlns:a16="http://schemas.microsoft.com/office/drawing/2014/main" id="{F9FBC084-AF6E-4097-BAEC-B163E6A43A54}"/>
                </a:ext>
              </a:extLst>
            </p:cNvPr>
            <p:cNvSpPr/>
            <p:nvPr/>
          </p:nvSpPr>
          <p:spPr>
            <a:xfrm>
              <a:off x="1215952" y="2219887"/>
              <a:ext cx="504000" cy="5040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cxnSp>
          <p:nvCxnSpPr>
            <p:cNvPr id="20" name="Straight Connector 19">
              <a:extLst>
                <a:ext uri="{FF2B5EF4-FFF2-40B4-BE49-F238E27FC236}">
                  <a16:creationId xmlns:a16="http://schemas.microsoft.com/office/drawing/2014/main" id="{1C0635C9-A42E-43DF-8AE3-C5220DA9DAFD}"/>
                </a:ext>
              </a:extLst>
            </p:cNvPr>
            <p:cNvCxnSpPr/>
            <p:nvPr/>
          </p:nvCxnSpPr>
          <p:spPr>
            <a:xfrm>
              <a:off x="1374502" y="2309231"/>
              <a:ext cx="54000" cy="21600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7DD67391-D817-4852-AF9A-64254F4527E0}"/>
                </a:ext>
              </a:extLst>
            </p:cNvPr>
            <p:cNvCxnSpPr/>
            <p:nvPr/>
          </p:nvCxnSpPr>
          <p:spPr>
            <a:xfrm>
              <a:off x="1522250" y="2549897"/>
              <a:ext cx="46144" cy="720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A6CC5F03-AE88-4A81-A824-1DCDFEFC2DEB}"/>
                </a:ext>
              </a:extLst>
            </p:cNvPr>
            <p:cNvCxnSpPr/>
            <p:nvPr/>
          </p:nvCxnSpPr>
          <p:spPr>
            <a:xfrm>
              <a:off x="1416604" y="2542337"/>
              <a:ext cx="131063"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Arc 22">
              <a:extLst>
                <a:ext uri="{FF2B5EF4-FFF2-40B4-BE49-F238E27FC236}">
                  <a16:creationId xmlns:a16="http://schemas.microsoft.com/office/drawing/2014/main" id="{3D0D30AF-95FB-4215-9368-660FBBB70F42}"/>
                </a:ext>
              </a:extLst>
            </p:cNvPr>
            <p:cNvSpPr/>
            <p:nvPr/>
          </p:nvSpPr>
          <p:spPr>
            <a:xfrm rot="20791213">
              <a:off x="1368433" y="2439527"/>
              <a:ext cx="148800" cy="60624"/>
            </a:xfrm>
            <a:prstGeom prst="arc">
              <a:avLst>
                <a:gd name="adj1" fmla="val 13606563"/>
                <a:gd name="adj2" fmla="val 0"/>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A"/>
            </a:p>
          </p:txBody>
        </p:sp>
        <p:sp>
          <p:nvSpPr>
            <p:cNvPr id="24" name="Arc 23">
              <a:extLst>
                <a:ext uri="{FF2B5EF4-FFF2-40B4-BE49-F238E27FC236}">
                  <a16:creationId xmlns:a16="http://schemas.microsoft.com/office/drawing/2014/main" id="{06134639-7CCB-4AE5-9206-0012E447E36B}"/>
                </a:ext>
              </a:extLst>
            </p:cNvPr>
            <p:cNvSpPr/>
            <p:nvPr/>
          </p:nvSpPr>
          <p:spPr>
            <a:xfrm>
              <a:off x="1383779" y="2435887"/>
              <a:ext cx="72000" cy="72000"/>
            </a:xfrm>
            <a:prstGeom prst="arc">
              <a:avLst>
                <a:gd name="adj1" fmla="val 5549373"/>
                <a:gd name="adj2" fmla="val 15854916"/>
              </a:avLst>
            </a:prstGeom>
            <a:solidFill>
              <a:schemeClr val="bg1"/>
            </a:solid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A"/>
            </a:p>
          </p:txBody>
        </p:sp>
        <p:sp>
          <p:nvSpPr>
            <p:cNvPr id="25" name="Rectangle 24">
              <a:extLst>
                <a:ext uri="{FF2B5EF4-FFF2-40B4-BE49-F238E27FC236}">
                  <a16:creationId xmlns:a16="http://schemas.microsoft.com/office/drawing/2014/main" id="{60DB9C82-97CF-4E9A-8472-C095D6E61E85}"/>
                </a:ext>
              </a:extLst>
            </p:cNvPr>
            <p:cNvSpPr/>
            <p:nvPr/>
          </p:nvSpPr>
          <p:spPr>
            <a:xfrm>
              <a:off x="1371327" y="2307813"/>
              <a:ext cx="36000" cy="3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cxnSp>
          <p:nvCxnSpPr>
            <p:cNvPr id="26" name="Straight Connector 25">
              <a:extLst>
                <a:ext uri="{FF2B5EF4-FFF2-40B4-BE49-F238E27FC236}">
                  <a16:creationId xmlns:a16="http://schemas.microsoft.com/office/drawing/2014/main" id="{75AB97BA-B4B9-46AE-AFE7-129C0A7720C6}"/>
                </a:ext>
              </a:extLst>
            </p:cNvPr>
            <p:cNvCxnSpPr/>
            <p:nvPr/>
          </p:nvCxnSpPr>
          <p:spPr>
            <a:xfrm flipH="1">
              <a:off x="1397348" y="2549897"/>
              <a:ext cx="51910" cy="720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7" name="Group 58">
            <a:extLst>
              <a:ext uri="{FF2B5EF4-FFF2-40B4-BE49-F238E27FC236}">
                <a16:creationId xmlns:a16="http://schemas.microsoft.com/office/drawing/2014/main" id="{DAA283E3-4868-4885-85EB-B2B7F0C69996}"/>
              </a:ext>
            </a:extLst>
          </p:cNvPr>
          <p:cNvGrpSpPr/>
          <p:nvPr/>
        </p:nvGrpSpPr>
        <p:grpSpPr>
          <a:xfrm>
            <a:off x="5285562" y="4636971"/>
            <a:ext cx="504000" cy="672000"/>
            <a:chOff x="1215952" y="2219887"/>
            <a:chExt cx="504000" cy="504000"/>
          </a:xfrm>
        </p:grpSpPr>
        <p:sp>
          <p:nvSpPr>
            <p:cNvPr id="28" name="Oval 27">
              <a:extLst>
                <a:ext uri="{FF2B5EF4-FFF2-40B4-BE49-F238E27FC236}">
                  <a16:creationId xmlns:a16="http://schemas.microsoft.com/office/drawing/2014/main" id="{FFFAF50B-6A88-4D87-83E4-72C3B52D9C03}"/>
                </a:ext>
              </a:extLst>
            </p:cNvPr>
            <p:cNvSpPr/>
            <p:nvPr/>
          </p:nvSpPr>
          <p:spPr>
            <a:xfrm>
              <a:off x="1215952" y="2219887"/>
              <a:ext cx="504000" cy="5040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cxnSp>
          <p:nvCxnSpPr>
            <p:cNvPr id="29" name="Straight Connector 28">
              <a:extLst>
                <a:ext uri="{FF2B5EF4-FFF2-40B4-BE49-F238E27FC236}">
                  <a16:creationId xmlns:a16="http://schemas.microsoft.com/office/drawing/2014/main" id="{00A8556E-6798-4C99-AE56-43FD49E12A84}"/>
                </a:ext>
              </a:extLst>
            </p:cNvPr>
            <p:cNvCxnSpPr/>
            <p:nvPr/>
          </p:nvCxnSpPr>
          <p:spPr>
            <a:xfrm>
              <a:off x="1374502" y="2309231"/>
              <a:ext cx="54000" cy="21600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D79FE31C-CEA8-4084-A76D-46DACE56D26B}"/>
                </a:ext>
              </a:extLst>
            </p:cNvPr>
            <p:cNvCxnSpPr/>
            <p:nvPr/>
          </p:nvCxnSpPr>
          <p:spPr>
            <a:xfrm>
              <a:off x="1522250" y="2549897"/>
              <a:ext cx="46144" cy="720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9C60A88A-82E6-485C-A4E6-F855B8480838}"/>
                </a:ext>
              </a:extLst>
            </p:cNvPr>
            <p:cNvCxnSpPr/>
            <p:nvPr/>
          </p:nvCxnSpPr>
          <p:spPr>
            <a:xfrm>
              <a:off x="1416604" y="2542337"/>
              <a:ext cx="131063"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
          <p:nvSpPr>
            <p:cNvPr id="32" name="Arc 31">
              <a:extLst>
                <a:ext uri="{FF2B5EF4-FFF2-40B4-BE49-F238E27FC236}">
                  <a16:creationId xmlns:a16="http://schemas.microsoft.com/office/drawing/2014/main" id="{33015FE1-AA87-45D4-9176-0136249D9379}"/>
                </a:ext>
              </a:extLst>
            </p:cNvPr>
            <p:cNvSpPr/>
            <p:nvPr/>
          </p:nvSpPr>
          <p:spPr>
            <a:xfrm rot="20791213">
              <a:off x="1368433" y="2439527"/>
              <a:ext cx="148800" cy="60624"/>
            </a:xfrm>
            <a:prstGeom prst="arc">
              <a:avLst>
                <a:gd name="adj1" fmla="val 13606563"/>
                <a:gd name="adj2" fmla="val 0"/>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A"/>
            </a:p>
          </p:txBody>
        </p:sp>
        <p:sp>
          <p:nvSpPr>
            <p:cNvPr id="33" name="Arc 32">
              <a:extLst>
                <a:ext uri="{FF2B5EF4-FFF2-40B4-BE49-F238E27FC236}">
                  <a16:creationId xmlns:a16="http://schemas.microsoft.com/office/drawing/2014/main" id="{37E81199-69A6-4C69-9FB5-3B7D82D9F7DD}"/>
                </a:ext>
              </a:extLst>
            </p:cNvPr>
            <p:cNvSpPr/>
            <p:nvPr/>
          </p:nvSpPr>
          <p:spPr>
            <a:xfrm>
              <a:off x="1383779" y="2435887"/>
              <a:ext cx="72000" cy="72000"/>
            </a:xfrm>
            <a:prstGeom prst="arc">
              <a:avLst>
                <a:gd name="adj1" fmla="val 5549373"/>
                <a:gd name="adj2" fmla="val 15854916"/>
              </a:avLst>
            </a:prstGeom>
            <a:solidFill>
              <a:schemeClr val="bg1"/>
            </a:solid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A"/>
            </a:p>
          </p:txBody>
        </p:sp>
        <p:sp>
          <p:nvSpPr>
            <p:cNvPr id="34" name="Rectangle 33">
              <a:extLst>
                <a:ext uri="{FF2B5EF4-FFF2-40B4-BE49-F238E27FC236}">
                  <a16:creationId xmlns:a16="http://schemas.microsoft.com/office/drawing/2014/main" id="{82A0B9FB-31EE-443B-90A2-C2B8ED70AB0A}"/>
                </a:ext>
              </a:extLst>
            </p:cNvPr>
            <p:cNvSpPr/>
            <p:nvPr/>
          </p:nvSpPr>
          <p:spPr>
            <a:xfrm>
              <a:off x="1371327" y="2307813"/>
              <a:ext cx="36000" cy="3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cxnSp>
          <p:nvCxnSpPr>
            <p:cNvPr id="35" name="Straight Connector 34">
              <a:extLst>
                <a:ext uri="{FF2B5EF4-FFF2-40B4-BE49-F238E27FC236}">
                  <a16:creationId xmlns:a16="http://schemas.microsoft.com/office/drawing/2014/main" id="{146AD6D7-6B0E-4817-A2AB-C552483FAD43}"/>
                </a:ext>
              </a:extLst>
            </p:cNvPr>
            <p:cNvCxnSpPr/>
            <p:nvPr/>
          </p:nvCxnSpPr>
          <p:spPr>
            <a:xfrm flipH="1">
              <a:off x="1397348" y="2549897"/>
              <a:ext cx="51910" cy="720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36" name="Group 33">
            <a:extLst>
              <a:ext uri="{FF2B5EF4-FFF2-40B4-BE49-F238E27FC236}">
                <a16:creationId xmlns:a16="http://schemas.microsoft.com/office/drawing/2014/main" id="{4AF26321-BCD7-4D1A-8F0C-3B732A60780D}"/>
              </a:ext>
            </a:extLst>
          </p:cNvPr>
          <p:cNvGrpSpPr/>
          <p:nvPr/>
        </p:nvGrpSpPr>
        <p:grpSpPr>
          <a:xfrm>
            <a:off x="1402137" y="3804271"/>
            <a:ext cx="504000" cy="672000"/>
            <a:chOff x="717536" y="1937964"/>
            <a:chExt cx="504000" cy="504000"/>
          </a:xfrm>
        </p:grpSpPr>
        <p:sp>
          <p:nvSpPr>
            <p:cNvPr id="37" name="Oval 36">
              <a:extLst>
                <a:ext uri="{FF2B5EF4-FFF2-40B4-BE49-F238E27FC236}">
                  <a16:creationId xmlns:a16="http://schemas.microsoft.com/office/drawing/2014/main" id="{933DF630-D24C-429F-9BE6-E0EF49A50837}"/>
                </a:ext>
              </a:extLst>
            </p:cNvPr>
            <p:cNvSpPr/>
            <p:nvPr/>
          </p:nvSpPr>
          <p:spPr>
            <a:xfrm>
              <a:off x="717536" y="1937964"/>
              <a:ext cx="504000" cy="5040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38" name="Oval 37">
              <a:extLst>
                <a:ext uri="{FF2B5EF4-FFF2-40B4-BE49-F238E27FC236}">
                  <a16:creationId xmlns:a16="http://schemas.microsoft.com/office/drawing/2014/main" id="{A0244367-77E7-4AF0-B8C4-8B19557AB875}"/>
                </a:ext>
              </a:extLst>
            </p:cNvPr>
            <p:cNvSpPr/>
            <p:nvPr/>
          </p:nvSpPr>
          <p:spPr>
            <a:xfrm>
              <a:off x="928164" y="1990924"/>
              <a:ext cx="72000" cy="720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cxnSp>
          <p:nvCxnSpPr>
            <p:cNvPr id="39" name="Straight Connector 38">
              <a:extLst>
                <a:ext uri="{FF2B5EF4-FFF2-40B4-BE49-F238E27FC236}">
                  <a16:creationId xmlns:a16="http://schemas.microsoft.com/office/drawing/2014/main" id="{A8E316F8-692F-43C3-B6B1-71A1754295ED}"/>
                </a:ext>
              </a:extLst>
            </p:cNvPr>
            <p:cNvCxnSpPr>
              <a:stCxn id="38" idx="4"/>
            </p:cNvCxnSpPr>
            <p:nvPr/>
          </p:nvCxnSpPr>
          <p:spPr>
            <a:xfrm>
              <a:off x="964164" y="2062924"/>
              <a:ext cx="0" cy="1800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C5532315-A86E-444E-AC90-D202C5941F93}"/>
                </a:ext>
              </a:extLst>
            </p:cNvPr>
            <p:cNvCxnSpPr/>
            <p:nvPr/>
          </p:nvCxnSpPr>
          <p:spPr>
            <a:xfrm>
              <a:off x="964164" y="2242924"/>
              <a:ext cx="54000" cy="1440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5EA4C799-FE23-47F4-A63F-3006D87CF401}"/>
                </a:ext>
              </a:extLst>
            </p:cNvPr>
            <p:cNvCxnSpPr/>
            <p:nvPr/>
          </p:nvCxnSpPr>
          <p:spPr>
            <a:xfrm flipH="1">
              <a:off x="910164" y="2242924"/>
              <a:ext cx="54000" cy="1440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AEB1531E-9599-4E32-AAE3-DB67510FFF1A}"/>
                </a:ext>
              </a:extLst>
            </p:cNvPr>
            <p:cNvCxnSpPr/>
            <p:nvPr/>
          </p:nvCxnSpPr>
          <p:spPr>
            <a:xfrm>
              <a:off x="900640" y="2152924"/>
              <a:ext cx="131063"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43" name="Rectangle 42">
            <a:extLst>
              <a:ext uri="{FF2B5EF4-FFF2-40B4-BE49-F238E27FC236}">
                <a16:creationId xmlns:a16="http://schemas.microsoft.com/office/drawing/2014/main" id="{E72D7D56-CE7F-4FF6-BE31-A9402A83A5E8}"/>
              </a:ext>
            </a:extLst>
          </p:cNvPr>
          <p:cNvSpPr/>
          <p:nvPr/>
        </p:nvSpPr>
        <p:spPr>
          <a:xfrm>
            <a:off x="1937999" y="3972271"/>
            <a:ext cx="287327" cy="33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en-US" dirty="0">
                <a:solidFill>
                  <a:srgbClr val="FFC000"/>
                </a:solidFill>
              </a:rPr>
              <a:t>x6</a:t>
            </a:r>
            <a:endParaRPr lang="en-CA" dirty="0">
              <a:solidFill>
                <a:srgbClr val="FFC000"/>
              </a:solidFill>
            </a:endParaRPr>
          </a:p>
        </p:txBody>
      </p:sp>
      <p:grpSp>
        <p:nvGrpSpPr>
          <p:cNvPr id="44" name="Group 42">
            <a:extLst>
              <a:ext uri="{FF2B5EF4-FFF2-40B4-BE49-F238E27FC236}">
                <a16:creationId xmlns:a16="http://schemas.microsoft.com/office/drawing/2014/main" id="{6EC470E8-F0DB-4C1A-86C1-EEFBE92541B4}"/>
              </a:ext>
            </a:extLst>
          </p:cNvPr>
          <p:cNvGrpSpPr/>
          <p:nvPr/>
        </p:nvGrpSpPr>
        <p:grpSpPr>
          <a:xfrm>
            <a:off x="5285562" y="3804271"/>
            <a:ext cx="504000" cy="672000"/>
            <a:chOff x="717536" y="1937964"/>
            <a:chExt cx="504000" cy="504000"/>
          </a:xfrm>
        </p:grpSpPr>
        <p:sp>
          <p:nvSpPr>
            <p:cNvPr id="45" name="Oval 44">
              <a:extLst>
                <a:ext uri="{FF2B5EF4-FFF2-40B4-BE49-F238E27FC236}">
                  <a16:creationId xmlns:a16="http://schemas.microsoft.com/office/drawing/2014/main" id="{793D9C7D-744E-453E-AB34-97B0AD83A489}"/>
                </a:ext>
              </a:extLst>
            </p:cNvPr>
            <p:cNvSpPr/>
            <p:nvPr/>
          </p:nvSpPr>
          <p:spPr>
            <a:xfrm>
              <a:off x="717536" y="1937964"/>
              <a:ext cx="504000" cy="5040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46" name="Oval 45">
              <a:extLst>
                <a:ext uri="{FF2B5EF4-FFF2-40B4-BE49-F238E27FC236}">
                  <a16:creationId xmlns:a16="http://schemas.microsoft.com/office/drawing/2014/main" id="{B1C8954F-B4C5-4BC2-89D5-C4A3D113526D}"/>
                </a:ext>
              </a:extLst>
            </p:cNvPr>
            <p:cNvSpPr/>
            <p:nvPr/>
          </p:nvSpPr>
          <p:spPr>
            <a:xfrm>
              <a:off x="928164" y="1990924"/>
              <a:ext cx="72000" cy="720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cxnSp>
          <p:nvCxnSpPr>
            <p:cNvPr id="47" name="Straight Connector 46">
              <a:extLst>
                <a:ext uri="{FF2B5EF4-FFF2-40B4-BE49-F238E27FC236}">
                  <a16:creationId xmlns:a16="http://schemas.microsoft.com/office/drawing/2014/main" id="{BE6CF04E-0FD9-4AAD-B352-DAA5D2346D51}"/>
                </a:ext>
              </a:extLst>
            </p:cNvPr>
            <p:cNvCxnSpPr>
              <a:stCxn id="46" idx="4"/>
            </p:cNvCxnSpPr>
            <p:nvPr/>
          </p:nvCxnSpPr>
          <p:spPr>
            <a:xfrm>
              <a:off x="964164" y="2062924"/>
              <a:ext cx="0" cy="1800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4072BF55-2469-440D-854B-44D6348D0ABE}"/>
                </a:ext>
              </a:extLst>
            </p:cNvPr>
            <p:cNvCxnSpPr/>
            <p:nvPr/>
          </p:nvCxnSpPr>
          <p:spPr>
            <a:xfrm>
              <a:off x="964164" y="2242924"/>
              <a:ext cx="54000" cy="1440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C164C306-05AA-4829-94CC-28222C6F2A8D}"/>
                </a:ext>
              </a:extLst>
            </p:cNvPr>
            <p:cNvCxnSpPr/>
            <p:nvPr/>
          </p:nvCxnSpPr>
          <p:spPr>
            <a:xfrm flipH="1">
              <a:off x="910164" y="2242924"/>
              <a:ext cx="54000" cy="1440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B5BEEFF9-B7A5-44BA-A0D4-1D95D7CF7C34}"/>
                </a:ext>
              </a:extLst>
            </p:cNvPr>
            <p:cNvCxnSpPr/>
            <p:nvPr/>
          </p:nvCxnSpPr>
          <p:spPr>
            <a:xfrm>
              <a:off x="900640" y="2152924"/>
              <a:ext cx="131063"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51" name="Rectangle 50">
            <a:extLst>
              <a:ext uri="{FF2B5EF4-FFF2-40B4-BE49-F238E27FC236}">
                <a16:creationId xmlns:a16="http://schemas.microsoft.com/office/drawing/2014/main" id="{33E2009D-537D-4610-8CE3-75F596ADDBB6}"/>
              </a:ext>
            </a:extLst>
          </p:cNvPr>
          <p:cNvSpPr/>
          <p:nvPr/>
        </p:nvSpPr>
        <p:spPr>
          <a:xfrm>
            <a:off x="5826431" y="3972271"/>
            <a:ext cx="287327" cy="33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en-US" dirty="0">
                <a:solidFill>
                  <a:srgbClr val="FFC000"/>
                </a:solidFill>
              </a:rPr>
              <a:t>x7</a:t>
            </a:r>
            <a:endParaRPr lang="en-CA" dirty="0">
              <a:solidFill>
                <a:srgbClr val="FFC000"/>
              </a:solidFill>
            </a:endParaRPr>
          </a:p>
        </p:txBody>
      </p:sp>
    </p:spTree>
    <p:extLst>
      <p:ext uri="{BB962C8B-B14F-4D97-AF65-F5344CB8AC3E}">
        <p14:creationId xmlns:p14="http://schemas.microsoft.com/office/powerpoint/2010/main" val="411893256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800" dirty="0"/>
              <a:t>Air Transport Deregulation</a:t>
            </a:r>
          </a:p>
        </p:txBody>
      </p:sp>
      <p:sp>
        <p:nvSpPr>
          <p:cNvPr id="3" name="Content Placeholder 2"/>
          <p:cNvSpPr>
            <a:spLocks noGrp="1"/>
          </p:cNvSpPr>
          <p:nvPr>
            <p:ph idx="1"/>
          </p:nvPr>
        </p:nvSpPr>
        <p:spPr>
          <a:xfrm>
            <a:off x="457200" y="1952625"/>
            <a:ext cx="7813040" cy="4173538"/>
          </a:xfrm>
        </p:spPr>
        <p:txBody>
          <a:bodyPr>
            <a:normAutofit/>
          </a:bodyPr>
          <a:lstStyle/>
          <a:p>
            <a:pPr marL="342900" indent="-342900">
              <a:spcAft>
                <a:spcPts val="1200"/>
              </a:spcAft>
              <a:buFont typeface="Arial" panose="020B0604020202020204" pitchFamily="34" charset="0"/>
              <a:buChar char="•"/>
            </a:pPr>
            <a:r>
              <a:rPr lang="en-US" sz="2200" dirty="0"/>
              <a:t>USA, 1978: Air transport deregulation</a:t>
            </a:r>
          </a:p>
          <a:p>
            <a:pPr marL="342900" indent="-342900">
              <a:spcAft>
                <a:spcPts val="1200"/>
              </a:spcAft>
              <a:buFont typeface="Arial" panose="020B0604020202020204" pitchFamily="34" charset="0"/>
              <a:buChar char="•"/>
            </a:pPr>
            <a:r>
              <a:rPr lang="en-US" sz="2200" dirty="0"/>
              <a:t>European Union, 1986-1997 </a:t>
            </a:r>
            <a:r>
              <a:rPr lang="sr-Latn-RS" sz="2200" dirty="0"/>
              <a:t>(</a:t>
            </a:r>
            <a:r>
              <a:rPr lang="en-US" sz="2200" dirty="0"/>
              <a:t>four measures of </a:t>
            </a:r>
            <a:r>
              <a:rPr lang="en-US" sz="2200" dirty="0" err="1"/>
              <a:t>liberalisation</a:t>
            </a:r>
            <a:r>
              <a:rPr lang="sr-Latn-RS" sz="2200" dirty="0"/>
              <a:t>)</a:t>
            </a:r>
            <a:endParaRPr lang="en-US" sz="2200" dirty="0"/>
          </a:p>
          <a:p>
            <a:pPr marL="342900" indent="-342900">
              <a:spcAft>
                <a:spcPts val="1200"/>
              </a:spcAft>
              <a:buFont typeface="Arial" panose="020B0604020202020204" pitchFamily="34" charset="0"/>
              <a:buChar char="•"/>
            </a:pPr>
            <a:r>
              <a:rPr lang="en-US" sz="2200" dirty="0"/>
              <a:t>Opening the air transport market and strengthening the competition</a:t>
            </a:r>
          </a:p>
          <a:p>
            <a:pPr marL="342900" indent="-342900">
              <a:spcAft>
                <a:spcPts val="1200"/>
              </a:spcAft>
              <a:buFont typeface="Arial" panose="020B0604020202020204" pitchFamily="34" charset="0"/>
              <a:buChar char="•"/>
            </a:pPr>
            <a:r>
              <a:rPr lang="en-US" sz="2200" dirty="0"/>
              <a:t>‘Open Skies’ agreements - since 1979 has attempted to develop liberal bilateral air service agreements with individual EU states.</a:t>
            </a:r>
          </a:p>
        </p:txBody>
      </p:sp>
      <p:sp>
        <p:nvSpPr>
          <p:cNvPr id="4" name="Slide Number Placeholder 3"/>
          <p:cNvSpPr>
            <a:spLocks noGrp="1"/>
          </p:cNvSpPr>
          <p:nvPr>
            <p:ph type="sldNum" sz="quarter" idx="4294967295"/>
          </p:nvPr>
        </p:nvSpPr>
        <p:spPr>
          <a:xfrm>
            <a:off x="7924800" y="6356350"/>
            <a:ext cx="762000" cy="365125"/>
          </a:xfrm>
          <a:prstGeom prst="rect">
            <a:avLst/>
          </a:prstGeom>
        </p:spPr>
        <p:txBody>
          <a:bodyPr/>
          <a:lstStyle/>
          <a:p>
            <a:fld id="{5C9D7C3E-CAE7-4115-9176-AF5420E42B37}" type="slidenum">
              <a:rPr lang="en-US" smtClean="0"/>
              <a:pPr/>
              <a:t>12</a:t>
            </a:fld>
            <a:endParaRPr 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Effects of Air Transport Deregulation</a:t>
            </a:r>
          </a:p>
        </p:txBody>
      </p:sp>
      <p:sp>
        <p:nvSpPr>
          <p:cNvPr id="3" name="Content Placeholder 2"/>
          <p:cNvSpPr>
            <a:spLocks noGrp="1"/>
          </p:cNvSpPr>
          <p:nvPr>
            <p:ph idx="1"/>
          </p:nvPr>
        </p:nvSpPr>
        <p:spPr/>
        <p:txBody>
          <a:bodyPr/>
          <a:lstStyle/>
          <a:p>
            <a:pPr marL="285750" indent="-285750">
              <a:buFont typeface="Arial" panose="020B0604020202020204" pitchFamily="34" charset="0"/>
              <a:buChar char="•"/>
            </a:pPr>
            <a:r>
              <a:rPr lang="en-GB" sz="2000" dirty="0"/>
              <a:t>Initial effects</a:t>
            </a:r>
          </a:p>
          <a:p>
            <a:pPr marL="1028700" lvl="1">
              <a:buFont typeface="Arial" panose="020B0604020202020204" pitchFamily="34" charset="0"/>
              <a:buChar char="•"/>
            </a:pPr>
            <a:r>
              <a:rPr lang="en-GB" dirty="0"/>
              <a:t>New business models – low cost carriers (LCC)</a:t>
            </a:r>
          </a:p>
          <a:p>
            <a:pPr marL="1028700" lvl="1">
              <a:buFont typeface="Arial" panose="020B0604020202020204" pitchFamily="34" charset="0"/>
              <a:buChar char="•"/>
            </a:pPr>
            <a:r>
              <a:rPr lang="en-GB" dirty="0"/>
              <a:t>New network structure – hub and spoke</a:t>
            </a:r>
          </a:p>
          <a:p>
            <a:pPr marL="1028700" lvl="1">
              <a:buFont typeface="Arial" panose="020B0604020202020204" pitchFamily="34" charset="0"/>
              <a:buChar char="•"/>
            </a:pPr>
            <a:r>
              <a:rPr lang="en-GB" dirty="0"/>
              <a:t>Pricing concept - yield management</a:t>
            </a:r>
          </a:p>
          <a:p>
            <a:pPr marL="285750" indent="-285750">
              <a:buFont typeface="Arial" panose="020B0604020202020204" pitchFamily="34" charset="0"/>
              <a:buChar char="•"/>
            </a:pPr>
            <a:r>
              <a:rPr lang="en-GB" sz="2000" dirty="0"/>
              <a:t>Intermediate effects</a:t>
            </a:r>
          </a:p>
          <a:p>
            <a:pPr marL="1028700" lvl="1">
              <a:buFont typeface="Arial" panose="020B0604020202020204" pitchFamily="34" charset="0"/>
              <a:buChar char="•"/>
            </a:pPr>
            <a:r>
              <a:rPr lang="en-GB" dirty="0"/>
              <a:t>Salary reduction, outsourcing of services</a:t>
            </a:r>
          </a:p>
          <a:p>
            <a:pPr marL="1028700" lvl="1">
              <a:buFont typeface="Arial" panose="020B0604020202020204" pitchFamily="34" charset="0"/>
              <a:buChar char="•"/>
            </a:pPr>
            <a:r>
              <a:rPr lang="en-GB" dirty="0"/>
              <a:t>Mergers</a:t>
            </a:r>
          </a:p>
          <a:p>
            <a:pPr marL="1028700" lvl="1">
              <a:buFont typeface="Arial" panose="020B0604020202020204" pitchFamily="34" charset="0"/>
              <a:buChar char="•"/>
            </a:pPr>
            <a:r>
              <a:rPr lang="en-GB" dirty="0"/>
              <a:t>Advent of regional jets (RJs) and feeder service </a:t>
            </a:r>
          </a:p>
          <a:p>
            <a:pPr marL="285750" indent="-285750">
              <a:buFont typeface="Arial" panose="020B0604020202020204" pitchFamily="34" charset="0"/>
              <a:buChar char="•"/>
            </a:pPr>
            <a:r>
              <a:rPr lang="en-GB" sz="2000" dirty="0"/>
              <a:t>Long-term effects</a:t>
            </a:r>
          </a:p>
          <a:p>
            <a:pPr marL="1028700" lvl="1">
              <a:buFont typeface="Arial" panose="020B0604020202020204" pitchFamily="34" charset="0"/>
              <a:buChar char="•"/>
            </a:pPr>
            <a:r>
              <a:rPr lang="en-GB" dirty="0"/>
              <a:t>Market consolidation</a:t>
            </a:r>
          </a:p>
          <a:p>
            <a:pPr marL="1028700" lvl="1">
              <a:buFont typeface="Arial" panose="020B0604020202020204" pitchFamily="34" charset="0"/>
              <a:buChar char="•"/>
            </a:pPr>
            <a:r>
              <a:rPr lang="en-GB" dirty="0"/>
              <a:t>Load factor increase</a:t>
            </a:r>
          </a:p>
          <a:p>
            <a:pPr marL="1028700" lvl="1">
              <a:buFont typeface="Arial" panose="020B0604020202020204" pitchFamily="34" charset="0"/>
              <a:buChar char="•"/>
            </a:pPr>
            <a:r>
              <a:rPr lang="en-GB" dirty="0"/>
              <a:t>Market segmentation</a:t>
            </a:r>
          </a:p>
          <a:p>
            <a:pPr marL="1028700" lvl="1">
              <a:buFont typeface="Arial" panose="020B0604020202020204" pitchFamily="34" charset="0"/>
              <a:buChar char="•"/>
            </a:pPr>
            <a:r>
              <a:rPr lang="en-GB" dirty="0"/>
              <a:t>Profitability</a:t>
            </a:r>
          </a:p>
        </p:txBody>
      </p:sp>
      <p:sp>
        <p:nvSpPr>
          <p:cNvPr id="4" name="Slide Number Placeholder 3"/>
          <p:cNvSpPr>
            <a:spLocks noGrp="1"/>
          </p:cNvSpPr>
          <p:nvPr>
            <p:ph type="sldNum" sz="quarter" idx="11"/>
          </p:nvPr>
        </p:nvSpPr>
        <p:spPr/>
        <p:txBody>
          <a:bodyPr/>
          <a:lstStyle/>
          <a:p>
            <a:fld id="{707FE137-0C1A-4C05-8B34-1D89C94DB814}" type="slidenum">
              <a:rPr lang="en-GB" smtClean="0"/>
              <a:pPr/>
              <a:t>13</a:t>
            </a:fld>
            <a:endParaRPr lang="en-GB" dirty="0"/>
          </a:p>
        </p:txBody>
      </p:sp>
    </p:spTree>
    <p:extLst>
      <p:ext uri="{BB962C8B-B14F-4D97-AF65-F5344CB8AC3E}">
        <p14:creationId xmlns:p14="http://schemas.microsoft.com/office/powerpoint/2010/main" val="22458328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sr-Latn-RS" dirty="0"/>
              <a:t>Freedoms of the Air</a:t>
            </a:r>
            <a:endParaRPr lang="en-US" dirty="0"/>
          </a:p>
        </p:txBody>
      </p:sp>
      <p:sp>
        <p:nvSpPr>
          <p:cNvPr id="10" name="Content Placeholder 9"/>
          <p:cNvSpPr>
            <a:spLocks noGrp="1"/>
          </p:cNvSpPr>
          <p:nvPr>
            <p:ph sz="half" idx="1"/>
          </p:nvPr>
        </p:nvSpPr>
        <p:spPr>
          <a:xfrm>
            <a:off x="457200" y="1600200"/>
            <a:ext cx="4038600" cy="4912360"/>
          </a:xfrm>
        </p:spPr>
        <p:txBody>
          <a:bodyPr>
            <a:noAutofit/>
          </a:bodyPr>
          <a:lstStyle/>
          <a:p>
            <a:pPr marL="171450" indent="-171450" algn="just">
              <a:buFont typeface="Arial" panose="020B0604020202020204" pitchFamily="34" charset="0"/>
              <a:buChar char="•"/>
            </a:pPr>
            <a:r>
              <a:rPr lang="en-US" sz="1300" b="1" i="1" dirty="0"/>
              <a:t>First Freedom of the Air</a:t>
            </a:r>
            <a:r>
              <a:rPr lang="en-US" sz="1300" dirty="0"/>
              <a:t> - the right or privilege, in respect of scheduled international air services, granted by one State to another State or States to fly across its territory without landing  </a:t>
            </a:r>
          </a:p>
          <a:p>
            <a:pPr marL="171450" indent="-171450" algn="just">
              <a:buFont typeface="Arial" panose="020B0604020202020204" pitchFamily="34" charset="0"/>
              <a:buChar char="•"/>
            </a:pPr>
            <a:r>
              <a:rPr lang="en-US" sz="1300" b="1" i="1" dirty="0"/>
              <a:t>Second Freedom of the Air</a:t>
            </a:r>
            <a:r>
              <a:rPr lang="en-US" sz="1300" dirty="0"/>
              <a:t> - the right or privilege, in respect of scheduled international air services, granted by one State to another State or States to land in its territory for non-traffic purposes</a:t>
            </a:r>
          </a:p>
          <a:p>
            <a:pPr marL="171450" indent="-171450" algn="just">
              <a:buFont typeface="Arial" panose="020B0604020202020204" pitchFamily="34" charset="0"/>
              <a:buChar char="•"/>
            </a:pPr>
            <a:r>
              <a:rPr lang="en-US" sz="1300" b="1" i="1" dirty="0"/>
              <a:t>Third Freedom of The Air</a:t>
            </a:r>
            <a:r>
              <a:rPr lang="en-US" sz="1300" dirty="0"/>
              <a:t> - the right or privilege, in respect of scheduled international air services, granted by one State to another State to put down, in the territory of the first State, traffic coming from the home State of the carrier</a:t>
            </a:r>
          </a:p>
          <a:p>
            <a:pPr marL="171450" indent="-171450" algn="just">
              <a:buFont typeface="Arial" panose="020B0604020202020204" pitchFamily="34" charset="0"/>
              <a:buChar char="•"/>
            </a:pPr>
            <a:r>
              <a:rPr lang="en-US" sz="1300" b="1" i="1" dirty="0"/>
              <a:t>Fourth Freedom of The Air</a:t>
            </a:r>
            <a:r>
              <a:rPr lang="en-US" sz="1300" dirty="0"/>
              <a:t> - the right or privilege, in respect of scheduled international air services, granted by one State to another State to take on, in the territory of the first State, traffic destined for the home State of the carrier</a:t>
            </a:r>
          </a:p>
          <a:p>
            <a:pPr marL="171450" indent="-171450" algn="just">
              <a:buFont typeface="Arial" panose="020B0604020202020204" pitchFamily="34" charset="0"/>
              <a:buChar char="•"/>
            </a:pPr>
            <a:r>
              <a:rPr lang="en-US" sz="1300" b="1" i="1" dirty="0"/>
              <a:t>Fifth Freedom of The Air</a:t>
            </a:r>
            <a:r>
              <a:rPr lang="en-US" sz="1300" dirty="0"/>
              <a:t> - the right or privilege, in respect of scheduled international air services, granted by one State to another State to put down and to take on, in the territory of the first State, traffic coming from or destined to a third State</a:t>
            </a:r>
          </a:p>
        </p:txBody>
      </p:sp>
      <p:sp>
        <p:nvSpPr>
          <p:cNvPr id="4" name="Slide Number Placeholder 3"/>
          <p:cNvSpPr>
            <a:spLocks noGrp="1"/>
          </p:cNvSpPr>
          <p:nvPr>
            <p:ph type="sldNum" sz="quarter" idx="11"/>
          </p:nvPr>
        </p:nvSpPr>
        <p:spPr/>
        <p:txBody>
          <a:bodyPr/>
          <a:lstStyle/>
          <a:p>
            <a:fld id="{707FE137-0C1A-4C05-8B34-1D89C94DB814}" type="slidenum">
              <a:rPr lang="en-GB" smtClean="0"/>
              <a:pPr/>
              <a:t>14</a:t>
            </a:fld>
            <a:endParaRPr lang="en-GB" dirty="0"/>
          </a:p>
        </p:txBody>
      </p:sp>
      <p:pic>
        <p:nvPicPr>
          <p:cNvPr id="7" name="Picture 2" descr="Ð ÐµÐ·ÑÐ»ÑÐ°Ñ ÑÐ»Ð¸ÐºÐ° Ð·Ð° freedom of the air icao"/>
          <p:cNvPicPr>
            <a:picLocks noChangeAspect="1" noChangeArrowheads="1"/>
          </p:cNvPicPr>
          <p:nvPr/>
        </p:nvPicPr>
        <p:blipFill>
          <a:blip r:embed="rId3" cstate="print"/>
          <a:srcRect/>
          <a:stretch>
            <a:fillRect/>
          </a:stretch>
        </p:blipFill>
        <p:spPr bwMode="auto">
          <a:xfrm>
            <a:off x="4890089" y="1005840"/>
            <a:ext cx="4218415" cy="5506720"/>
          </a:xfrm>
          <a:prstGeom prst="rect">
            <a:avLst/>
          </a:prstGeom>
          <a:noFill/>
        </p:spPr>
      </p:pic>
    </p:spTree>
    <p:extLst>
      <p:ext uri="{BB962C8B-B14F-4D97-AF65-F5344CB8AC3E}">
        <p14:creationId xmlns:p14="http://schemas.microsoft.com/office/powerpoint/2010/main" val="95694279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a:t>Freedoms of the Air</a:t>
            </a:r>
            <a:endParaRPr lang="en-US" dirty="0"/>
          </a:p>
        </p:txBody>
      </p:sp>
      <p:sp>
        <p:nvSpPr>
          <p:cNvPr id="3" name="Content Placeholder 2"/>
          <p:cNvSpPr>
            <a:spLocks noGrp="1"/>
          </p:cNvSpPr>
          <p:nvPr>
            <p:ph sz="half" idx="1"/>
          </p:nvPr>
        </p:nvSpPr>
        <p:spPr>
          <a:xfrm>
            <a:off x="457200" y="1600200"/>
            <a:ext cx="4038600" cy="4831080"/>
          </a:xfrm>
        </p:spPr>
        <p:txBody>
          <a:bodyPr>
            <a:noAutofit/>
          </a:bodyPr>
          <a:lstStyle/>
          <a:p>
            <a:pPr marL="284163" indent="-284163" algn="just">
              <a:buFont typeface="Arial" panose="020B0604020202020204" pitchFamily="34" charset="0"/>
              <a:buChar char="•"/>
            </a:pPr>
            <a:r>
              <a:rPr lang="en-US" sz="1300" b="1" i="1" dirty="0"/>
              <a:t>Sixth Freedom of The Air</a:t>
            </a:r>
            <a:r>
              <a:rPr lang="en-US" sz="1300" dirty="0"/>
              <a:t> - the right or privilege, in respect of scheduled international air services, of transporting, via the home State of the carrier, traffic moving between two other States</a:t>
            </a:r>
          </a:p>
          <a:p>
            <a:pPr marL="284163" indent="-284163" algn="just">
              <a:buFont typeface="Arial" panose="020B0604020202020204" pitchFamily="34" charset="0"/>
              <a:buChar char="•"/>
            </a:pPr>
            <a:r>
              <a:rPr lang="en-US" sz="1300" b="1" i="1" dirty="0"/>
              <a:t>Seventh Freedom of The Air</a:t>
            </a:r>
            <a:r>
              <a:rPr lang="en-US" sz="1300" dirty="0"/>
              <a:t> - the right or privilege, in respect of scheduled international air services, granted by one State to another State, of transporting traffic between the territory of the granting State and any third State with no requirement to include on such operation any point in the territory of the recipient State</a:t>
            </a:r>
          </a:p>
          <a:p>
            <a:pPr marL="284163" indent="-284163" algn="just">
              <a:buFont typeface="Arial" panose="020B0604020202020204" pitchFamily="34" charset="0"/>
              <a:buChar char="•"/>
            </a:pPr>
            <a:r>
              <a:rPr lang="en-US" sz="1300" b="1" i="1" dirty="0"/>
              <a:t>Eighth Freedom of The Air</a:t>
            </a:r>
            <a:r>
              <a:rPr lang="en-US" sz="1300" dirty="0"/>
              <a:t> - the right or privilege, in respect of scheduled international air services, of transporting </a:t>
            </a:r>
            <a:r>
              <a:rPr lang="en-US" sz="1300" dirty="0" err="1"/>
              <a:t>cabotage</a:t>
            </a:r>
            <a:r>
              <a:rPr lang="en-US" sz="1300" dirty="0"/>
              <a:t> traffic between two points in the territory of the granting State on a service which originates or terminates in the home country of the foreign carrier or outside the territory of the granting State ("</a:t>
            </a:r>
            <a:r>
              <a:rPr lang="en-US" sz="1300" b="1" dirty="0"/>
              <a:t>consecutive </a:t>
            </a:r>
            <a:r>
              <a:rPr lang="en-US" sz="1300" b="1" dirty="0" err="1"/>
              <a:t>cabotage</a:t>
            </a:r>
            <a:r>
              <a:rPr lang="en-US" sz="1300" dirty="0"/>
              <a:t>")</a:t>
            </a:r>
          </a:p>
          <a:p>
            <a:pPr marL="284163" indent="-284163" algn="just">
              <a:buFont typeface="Arial" panose="020B0604020202020204" pitchFamily="34" charset="0"/>
              <a:buChar char="•"/>
            </a:pPr>
            <a:r>
              <a:rPr lang="en-US" sz="1300" b="1" i="1" dirty="0"/>
              <a:t>Ninth Freedom of The Air</a:t>
            </a:r>
            <a:r>
              <a:rPr lang="en-US" sz="1300" dirty="0"/>
              <a:t> - the right or privilege of transporting </a:t>
            </a:r>
            <a:r>
              <a:rPr lang="en-US" sz="1300" dirty="0" err="1"/>
              <a:t>cabotage</a:t>
            </a:r>
            <a:r>
              <a:rPr lang="en-US" sz="1300" dirty="0"/>
              <a:t> traffic of the granting State on a service performed entirely within the territory of the granting State ("</a:t>
            </a:r>
            <a:r>
              <a:rPr lang="en-US" sz="1300" b="1" i="1" dirty="0"/>
              <a:t>stand alone</a:t>
            </a:r>
            <a:r>
              <a:rPr lang="en-US" sz="1300" i="1" dirty="0"/>
              <a:t>" </a:t>
            </a:r>
            <a:r>
              <a:rPr lang="en-US" sz="1300" b="1" i="1" dirty="0" err="1"/>
              <a:t>cabotage</a:t>
            </a:r>
            <a:r>
              <a:rPr lang="en-US" sz="1300" dirty="0"/>
              <a:t>)</a:t>
            </a:r>
          </a:p>
          <a:p>
            <a:pPr marL="457200" indent="-457200" algn="just">
              <a:buFont typeface="Arial" panose="020B0604020202020204" pitchFamily="34" charset="0"/>
              <a:buChar char="•"/>
            </a:pPr>
            <a:endParaRPr lang="en-US" sz="100" dirty="0"/>
          </a:p>
        </p:txBody>
      </p:sp>
      <p:sp>
        <p:nvSpPr>
          <p:cNvPr id="6" name="Slide Number Placeholder 5"/>
          <p:cNvSpPr>
            <a:spLocks noGrp="1"/>
          </p:cNvSpPr>
          <p:nvPr>
            <p:ph type="sldNum" sz="quarter" idx="11"/>
          </p:nvPr>
        </p:nvSpPr>
        <p:spPr/>
        <p:txBody>
          <a:bodyPr/>
          <a:lstStyle/>
          <a:p>
            <a:fld id="{707FE137-0C1A-4C05-8B34-1D89C94DB814}" type="slidenum">
              <a:rPr lang="en-GB" smtClean="0"/>
              <a:pPr/>
              <a:t>15</a:t>
            </a:fld>
            <a:endParaRPr lang="en-GB" dirty="0"/>
          </a:p>
        </p:txBody>
      </p:sp>
      <p:pic>
        <p:nvPicPr>
          <p:cNvPr id="7" name="Picture 2" descr="Ð ÐµÐ·ÑÐ»ÑÐ°Ñ ÑÐ»Ð¸ÐºÐ° Ð·Ð° freedom of the air icao"/>
          <p:cNvPicPr>
            <a:picLocks noChangeAspect="1" noChangeArrowheads="1"/>
          </p:cNvPicPr>
          <p:nvPr/>
        </p:nvPicPr>
        <p:blipFill>
          <a:blip r:embed="rId3" cstate="print"/>
          <a:srcRect/>
          <a:stretch>
            <a:fillRect/>
          </a:stretch>
        </p:blipFill>
        <p:spPr bwMode="auto">
          <a:xfrm>
            <a:off x="4890089" y="1005840"/>
            <a:ext cx="4218415" cy="5506720"/>
          </a:xfrm>
          <a:prstGeom prst="rect">
            <a:avLst/>
          </a:prstGeom>
          <a:noFill/>
        </p:spPr>
      </p:pic>
    </p:spTree>
    <p:extLst>
      <p:ext uri="{BB962C8B-B14F-4D97-AF65-F5344CB8AC3E}">
        <p14:creationId xmlns:p14="http://schemas.microsoft.com/office/powerpoint/2010/main" val="26840233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7" name="Rectangle 2"/>
          <p:cNvSpPr>
            <a:spLocks noGrp="1" noChangeArrowheads="1"/>
          </p:cNvSpPr>
          <p:nvPr>
            <p:ph type="title"/>
          </p:nvPr>
        </p:nvSpPr>
        <p:spPr>
          <a:xfrm>
            <a:off x="228600" y="318575"/>
            <a:ext cx="8915400" cy="609600"/>
          </a:xfrm>
          <a:effectLst/>
        </p:spPr>
        <p:txBody>
          <a:bodyPr>
            <a:normAutofit fontScale="90000"/>
          </a:bodyPr>
          <a:lstStyle/>
          <a:p>
            <a:pPr eaLnBrk="1" hangingPunct="1"/>
            <a:r>
              <a:rPr lang="en-US" sz="3600" dirty="0"/>
              <a:t>Air Transport Demand</a:t>
            </a:r>
          </a:p>
        </p:txBody>
      </p:sp>
      <p:sp>
        <p:nvSpPr>
          <p:cNvPr id="8196" name="Slide Number Placeholder 4"/>
          <p:cNvSpPr>
            <a:spLocks noGrp="1"/>
          </p:cNvSpPr>
          <p:nvPr>
            <p:ph type="sldNum" sz="quarter" idx="4294967295"/>
          </p:nvPr>
        </p:nvSpPr>
        <p:spPr>
          <a:xfrm>
            <a:off x="7924800" y="6496050"/>
            <a:ext cx="762000" cy="365125"/>
          </a:xfrm>
          <a:prstGeom prst="rect">
            <a:avLst/>
          </a:prstGeom>
          <a:noFill/>
          <a:ln>
            <a:miter lim="800000"/>
            <a:headEnd/>
            <a:tailEnd/>
          </a:ln>
        </p:spPr>
        <p:txBody>
          <a:bodyPr/>
          <a:lstStyle/>
          <a:p>
            <a:fld id="{7FF72D72-9B27-4DD3-B570-40B4D76823CB}" type="slidenum">
              <a:rPr lang="sl-SI" smtClean="0"/>
              <a:pPr/>
              <a:t>16</a:t>
            </a:fld>
            <a:endParaRPr lang="sl-SI" dirty="0"/>
          </a:p>
        </p:txBody>
      </p:sp>
      <p:sp>
        <p:nvSpPr>
          <p:cNvPr id="8198" name="Oval 4"/>
          <p:cNvSpPr>
            <a:spLocks noChangeArrowheads="1"/>
          </p:cNvSpPr>
          <p:nvPr/>
        </p:nvSpPr>
        <p:spPr bwMode="auto">
          <a:xfrm>
            <a:off x="876300" y="2590800"/>
            <a:ext cx="7391400" cy="3733800"/>
          </a:xfrm>
          <a:prstGeom prst="ellipse">
            <a:avLst/>
          </a:prstGeom>
          <a:ln>
            <a:headEnd/>
            <a:tailEnd/>
          </a:ln>
        </p:spPr>
        <p:style>
          <a:lnRef idx="3">
            <a:schemeClr val="lt1"/>
          </a:lnRef>
          <a:fillRef idx="1">
            <a:schemeClr val="accent1"/>
          </a:fillRef>
          <a:effectRef idx="1">
            <a:schemeClr val="accent1"/>
          </a:effectRef>
          <a:fontRef idx="minor">
            <a:schemeClr val="lt1"/>
          </a:fontRef>
        </p:style>
        <p:txBody>
          <a:bodyPr wrap="none" anchor="ctr"/>
          <a:lstStyle/>
          <a:p>
            <a:endParaRPr lang="en-US"/>
          </a:p>
        </p:txBody>
      </p:sp>
      <p:sp>
        <p:nvSpPr>
          <p:cNvPr id="8199" name="Oval 5"/>
          <p:cNvSpPr>
            <a:spLocks noChangeArrowheads="1"/>
          </p:cNvSpPr>
          <p:nvPr/>
        </p:nvSpPr>
        <p:spPr bwMode="auto">
          <a:xfrm>
            <a:off x="1066800" y="2895600"/>
            <a:ext cx="5562600" cy="3124200"/>
          </a:xfrm>
          <a:prstGeom prst="ellipse">
            <a:avLst/>
          </a:prstGeom>
          <a:solidFill>
            <a:schemeClr val="accent1">
              <a:lumMod val="40000"/>
              <a:lumOff val="60000"/>
            </a:schemeClr>
          </a:solidFill>
          <a:ln>
            <a:headEnd/>
            <a:tailEnd/>
          </a:ln>
        </p:spPr>
        <p:style>
          <a:lnRef idx="3">
            <a:schemeClr val="lt1"/>
          </a:lnRef>
          <a:fillRef idx="1">
            <a:schemeClr val="accent2"/>
          </a:fillRef>
          <a:effectRef idx="1">
            <a:schemeClr val="accent2"/>
          </a:effectRef>
          <a:fontRef idx="minor">
            <a:schemeClr val="lt1"/>
          </a:fontRef>
        </p:style>
        <p:txBody>
          <a:bodyPr wrap="none" anchor="ctr"/>
          <a:lstStyle/>
          <a:p>
            <a:endParaRPr lang="en-US"/>
          </a:p>
        </p:txBody>
      </p:sp>
      <p:sp>
        <p:nvSpPr>
          <p:cNvPr id="8200" name="Oval 6"/>
          <p:cNvSpPr>
            <a:spLocks noChangeArrowheads="1"/>
          </p:cNvSpPr>
          <p:nvPr/>
        </p:nvSpPr>
        <p:spPr bwMode="auto">
          <a:xfrm>
            <a:off x="1219200" y="3733800"/>
            <a:ext cx="3352800" cy="1295400"/>
          </a:xfrm>
          <a:prstGeom prst="ellipse">
            <a:avLst/>
          </a:prstGeom>
          <a:solidFill>
            <a:schemeClr val="bg1">
              <a:lumMod val="85000"/>
            </a:schemeClr>
          </a:solidFill>
          <a:ln>
            <a:headEnd/>
            <a:tailEnd/>
          </a:ln>
        </p:spPr>
        <p:style>
          <a:lnRef idx="3">
            <a:schemeClr val="lt1"/>
          </a:lnRef>
          <a:fillRef idx="1">
            <a:schemeClr val="accent1"/>
          </a:fillRef>
          <a:effectRef idx="1">
            <a:schemeClr val="accent1"/>
          </a:effectRef>
          <a:fontRef idx="minor">
            <a:schemeClr val="lt1"/>
          </a:fontRef>
        </p:style>
        <p:txBody>
          <a:bodyPr wrap="none" anchor="ctr"/>
          <a:lstStyle/>
          <a:p>
            <a:endParaRPr lang="en-US"/>
          </a:p>
        </p:txBody>
      </p:sp>
      <p:sp>
        <p:nvSpPr>
          <p:cNvPr id="8201" name="Text Box 7"/>
          <p:cNvSpPr txBox="1">
            <a:spLocks noChangeArrowheads="1"/>
          </p:cNvSpPr>
          <p:nvPr/>
        </p:nvSpPr>
        <p:spPr bwMode="auto">
          <a:xfrm>
            <a:off x="1600200" y="4191000"/>
            <a:ext cx="2667000" cy="396875"/>
          </a:xfrm>
          <a:prstGeom prst="rect">
            <a:avLst/>
          </a:prstGeom>
          <a:noFill/>
          <a:ln w="9525">
            <a:noFill/>
            <a:miter lim="800000"/>
            <a:headEnd/>
            <a:tailEnd/>
          </a:ln>
          <a:effectLst/>
        </p:spPr>
        <p:txBody>
          <a:bodyPr>
            <a:spAutoFit/>
          </a:bodyPr>
          <a:lstStyle/>
          <a:p>
            <a:pPr>
              <a:spcBef>
                <a:spcPct val="50000"/>
              </a:spcBef>
            </a:pPr>
            <a:r>
              <a:rPr lang="en-US" sz="2000" dirty="0"/>
              <a:t>Airline market</a:t>
            </a:r>
          </a:p>
        </p:txBody>
      </p:sp>
      <p:sp>
        <p:nvSpPr>
          <p:cNvPr id="8202" name="Text Box 8"/>
          <p:cNvSpPr txBox="1">
            <a:spLocks noChangeArrowheads="1"/>
          </p:cNvSpPr>
          <p:nvPr/>
        </p:nvSpPr>
        <p:spPr bwMode="auto">
          <a:xfrm>
            <a:off x="4724400" y="4191000"/>
            <a:ext cx="1676400" cy="396875"/>
          </a:xfrm>
          <a:prstGeom prst="rect">
            <a:avLst/>
          </a:prstGeom>
          <a:noFill/>
          <a:ln w="9525">
            <a:noFill/>
            <a:miter lim="800000"/>
            <a:headEnd/>
            <a:tailEnd/>
          </a:ln>
          <a:effectLst/>
        </p:spPr>
        <p:txBody>
          <a:bodyPr>
            <a:spAutoFit/>
          </a:bodyPr>
          <a:lstStyle/>
          <a:p>
            <a:pPr>
              <a:spcBef>
                <a:spcPct val="50000"/>
              </a:spcBef>
            </a:pPr>
            <a:r>
              <a:rPr lang="en-US" sz="2000" dirty="0"/>
              <a:t>Actual market</a:t>
            </a:r>
          </a:p>
        </p:txBody>
      </p:sp>
      <p:sp>
        <p:nvSpPr>
          <p:cNvPr id="8203" name="Text Box 9"/>
          <p:cNvSpPr txBox="1">
            <a:spLocks noChangeArrowheads="1"/>
          </p:cNvSpPr>
          <p:nvPr/>
        </p:nvSpPr>
        <p:spPr bwMode="auto">
          <a:xfrm>
            <a:off x="6781800" y="4038600"/>
            <a:ext cx="1600200" cy="707886"/>
          </a:xfrm>
          <a:prstGeom prst="rect">
            <a:avLst/>
          </a:prstGeom>
          <a:noFill/>
          <a:ln w="9525">
            <a:noFill/>
            <a:miter lim="800000"/>
            <a:headEnd/>
            <a:tailEnd/>
          </a:ln>
          <a:effectLst/>
        </p:spPr>
        <p:txBody>
          <a:bodyPr>
            <a:spAutoFit/>
          </a:bodyPr>
          <a:lstStyle/>
          <a:p>
            <a:pPr>
              <a:spcBef>
                <a:spcPct val="50000"/>
              </a:spcBef>
            </a:pPr>
            <a:r>
              <a:rPr lang="en-US" sz="2000" dirty="0">
                <a:solidFill>
                  <a:srgbClr val="000000"/>
                </a:solidFill>
              </a:rPr>
              <a:t>Potential market</a:t>
            </a:r>
          </a:p>
        </p:txBody>
      </p:sp>
      <p:sp>
        <p:nvSpPr>
          <p:cNvPr id="8204" name="Text Box 10"/>
          <p:cNvSpPr txBox="1">
            <a:spLocks noChangeArrowheads="1"/>
          </p:cNvSpPr>
          <p:nvPr/>
        </p:nvSpPr>
        <p:spPr bwMode="auto">
          <a:xfrm>
            <a:off x="323528" y="1484784"/>
            <a:ext cx="8496944" cy="830997"/>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square">
            <a:spAutoFit/>
          </a:bodyPr>
          <a:lstStyle/>
          <a:p>
            <a:pPr>
              <a:spcBef>
                <a:spcPct val="50000"/>
              </a:spcBef>
            </a:pPr>
            <a:r>
              <a:rPr lang="en-US" sz="1600" b="1" dirty="0">
                <a:solidFill>
                  <a:schemeClr val="accent1">
                    <a:lumMod val="75000"/>
                  </a:schemeClr>
                </a:solidFill>
                <a:cs typeface="Times New Roman" charset="0"/>
              </a:rPr>
              <a:t>Demand</a:t>
            </a:r>
            <a:r>
              <a:rPr lang="en-US" sz="1600" dirty="0">
                <a:solidFill>
                  <a:schemeClr val="accent1">
                    <a:lumMod val="75000"/>
                  </a:schemeClr>
                </a:solidFill>
                <a:cs typeface="Times New Roman" charset="0"/>
              </a:rPr>
              <a:t> is a measure of how many </a:t>
            </a:r>
            <a:r>
              <a:rPr lang="en-US" sz="1600" u="sng" dirty="0">
                <a:solidFill>
                  <a:schemeClr val="accent1">
                    <a:lumMod val="75000"/>
                  </a:schemeClr>
                </a:solidFill>
                <a:cs typeface="Times New Roman" charset="0"/>
              </a:rPr>
              <a:t>potential passengers </a:t>
            </a:r>
            <a:r>
              <a:rPr lang="en-US" sz="1600" dirty="0">
                <a:solidFill>
                  <a:schemeClr val="accent1">
                    <a:lumMod val="75000"/>
                  </a:schemeClr>
                </a:solidFill>
                <a:cs typeface="Times New Roman" charset="0"/>
              </a:rPr>
              <a:t>have the desire and ability </a:t>
            </a:r>
            <a:r>
              <a:rPr lang="en-US" sz="1600" u="sng" dirty="0">
                <a:solidFill>
                  <a:schemeClr val="accent1">
                    <a:lumMod val="75000"/>
                  </a:schemeClr>
                </a:solidFill>
                <a:cs typeface="Times New Roman" charset="0"/>
              </a:rPr>
              <a:t>to pay for air transport services</a:t>
            </a:r>
            <a:r>
              <a:rPr lang="en-US" sz="1600" dirty="0">
                <a:solidFill>
                  <a:schemeClr val="accent1">
                    <a:lumMod val="75000"/>
                  </a:schemeClr>
                </a:solidFill>
                <a:cs typeface="Times New Roman" charset="0"/>
              </a:rPr>
              <a:t> in a particular market or set of individual markets, </a:t>
            </a:r>
            <a:r>
              <a:rPr lang="en-US" sz="1600" u="sng" dirty="0">
                <a:solidFill>
                  <a:schemeClr val="accent1">
                    <a:lumMod val="75000"/>
                  </a:schemeClr>
                </a:solidFill>
                <a:cs typeface="Times New Roman" charset="0"/>
              </a:rPr>
              <a:t>at assumed levels of transportation prices</a:t>
            </a:r>
            <a:r>
              <a:rPr lang="en-US" sz="1600" dirty="0">
                <a:solidFill>
                  <a:schemeClr val="accent1">
                    <a:lumMod val="75000"/>
                  </a:schemeClr>
                </a:solidFill>
                <a:cs typeface="Times New Roman" charset="0"/>
              </a:rPr>
              <a:t>, over a defined period of time.</a:t>
            </a:r>
            <a:endParaRPr lang="en-US" sz="1600" b="1" dirty="0">
              <a:solidFill>
                <a:schemeClr val="accent1">
                  <a:lumMod val="75000"/>
                </a:schemeClr>
              </a:solidFill>
            </a:endParaRPr>
          </a:p>
        </p:txBody>
      </p:sp>
      <p:sp>
        <p:nvSpPr>
          <p:cNvPr id="2" name="Rectangle 1"/>
          <p:cNvSpPr/>
          <p:nvPr/>
        </p:nvSpPr>
        <p:spPr>
          <a:xfrm>
            <a:off x="7460588" y="6143744"/>
            <a:ext cx="1614224" cy="307777"/>
          </a:xfrm>
          <a:prstGeom prst="rect">
            <a:avLst/>
          </a:prstGeom>
        </p:spPr>
        <p:txBody>
          <a:bodyPr wrap="none">
            <a:spAutoFit/>
          </a:bodyPr>
          <a:lstStyle/>
          <a:p>
            <a:r>
              <a:rPr lang="sr-Latn-RS" sz="1400" i="1" dirty="0">
                <a:solidFill>
                  <a:schemeClr val="tx1">
                    <a:lumMod val="60000"/>
                    <a:lumOff val="40000"/>
                  </a:schemeClr>
                </a:solidFill>
              </a:rPr>
              <a:t>Source: Kalić (2012)</a:t>
            </a:r>
            <a:endParaRPr lang="en-US" sz="1400" i="1" dirty="0">
              <a:solidFill>
                <a:schemeClr val="tx1">
                  <a:lumMod val="60000"/>
                  <a:lumOff val="40000"/>
                </a:schemeClr>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1" name="Rectangle 2"/>
          <p:cNvSpPr>
            <a:spLocks noGrp="1" noChangeArrowheads="1"/>
          </p:cNvSpPr>
          <p:nvPr>
            <p:ph type="title"/>
          </p:nvPr>
        </p:nvSpPr>
        <p:spPr/>
        <p:txBody>
          <a:bodyPr>
            <a:normAutofit/>
          </a:bodyPr>
          <a:lstStyle/>
          <a:p>
            <a:pPr eaLnBrk="1" hangingPunct="1"/>
            <a:r>
              <a:rPr lang="en-US" dirty="0"/>
              <a:t>Drivers of Demand in Air Transport</a:t>
            </a:r>
          </a:p>
        </p:txBody>
      </p:sp>
      <p:sp>
        <p:nvSpPr>
          <p:cNvPr id="9222" name="Rectangle 3"/>
          <p:cNvSpPr>
            <a:spLocks noGrp="1" noChangeArrowheads="1"/>
          </p:cNvSpPr>
          <p:nvPr>
            <p:ph idx="1"/>
          </p:nvPr>
        </p:nvSpPr>
        <p:spPr>
          <a:xfrm>
            <a:off x="457200" y="1430338"/>
            <a:ext cx="8229600" cy="4894262"/>
          </a:xfrm>
        </p:spPr>
        <p:txBody>
          <a:bodyPr/>
          <a:lstStyle/>
          <a:p>
            <a:pPr marL="285750" indent="-285750">
              <a:buFont typeface="Arial" panose="020B0604020202020204" pitchFamily="34" charset="0"/>
              <a:buChar char="•"/>
            </a:pPr>
            <a:r>
              <a:rPr lang="en-US" u="sng" dirty="0"/>
              <a:t>Population</a:t>
            </a:r>
            <a:r>
              <a:rPr lang="en-US" dirty="0"/>
              <a:t> -  the size and distribution of the populations served by a route impose a major constraint on the level of potential demand.</a:t>
            </a:r>
          </a:p>
          <a:p>
            <a:pPr marL="285750" indent="-285750">
              <a:buFont typeface="Arial" panose="020B0604020202020204" pitchFamily="34" charset="0"/>
              <a:buChar char="•"/>
            </a:pPr>
            <a:r>
              <a:rPr lang="en-US" u="sng" dirty="0"/>
              <a:t>Personal income </a:t>
            </a:r>
            <a:r>
              <a:rPr lang="en-US" dirty="0"/>
              <a:t>- rapid growth of personal income has the effect of increasing the propensity to  travel. The amount of Leisure travel is proportionate to personal income levels.</a:t>
            </a:r>
          </a:p>
          <a:p>
            <a:pPr marL="285750" indent="-285750" eaLnBrk="1" hangingPunct="1">
              <a:buFont typeface="Arial" panose="020B0604020202020204" pitchFamily="34" charset="0"/>
              <a:buChar char="•"/>
            </a:pPr>
            <a:r>
              <a:rPr lang="en-US" u="sng" dirty="0"/>
              <a:t>Economic development (growth) GDP </a:t>
            </a:r>
            <a:r>
              <a:rPr lang="en-US" dirty="0"/>
              <a:t>-  two-thirds of the long-term increase in demand for air transport service can be attributed to GDP growth.</a:t>
            </a:r>
          </a:p>
          <a:p>
            <a:pPr marL="285750" indent="-285750">
              <a:buFont typeface="Arial" panose="020B0604020202020204" pitchFamily="34" charset="0"/>
              <a:buChar char="•"/>
            </a:pPr>
            <a:r>
              <a:rPr lang="en-US" u="sng" dirty="0"/>
              <a:t>The level of economic activity and trade </a:t>
            </a:r>
            <a:r>
              <a:rPr lang="en-US" dirty="0"/>
              <a:t>directly influences the demand for business travel. There is also an indirect influences on leisure demand, since it affects the level and growth of personal incomes.</a:t>
            </a:r>
          </a:p>
          <a:p>
            <a:pPr marL="285750" indent="-285750" eaLnBrk="1" hangingPunct="1">
              <a:buFont typeface="Arial" panose="020B0604020202020204" pitchFamily="34" charset="0"/>
              <a:buChar char="•"/>
            </a:pPr>
            <a:r>
              <a:rPr lang="en-US" u="sng" dirty="0"/>
              <a:t>Airfares and cargo rates </a:t>
            </a:r>
            <a:r>
              <a:rPr lang="en-US" dirty="0"/>
              <a:t>decline due to increased competition and improved technology etc.</a:t>
            </a:r>
            <a:endParaRPr lang="sr-Latn-RS" dirty="0"/>
          </a:p>
          <a:p>
            <a:pPr marL="285750" indent="-285750" eaLnBrk="1" hangingPunct="1">
              <a:buFont typeface="Arial" panose="020B0604020202020204" pitchFamily="34" charset="0"/>
              <a:buChar char="•"/>
            </a:pPr>
            <a:r>
              <a:rPr lang="en-US" u="sng" dirty="0"/>
              <a:t>Frequency</a:t>
            </a:r>
            <a:r>
              <a:rPr lang="sr-Latn-RS" dirty="0"/>
              <a:t> </a:t>
            </a:r>
            <a:r>
              <a:rPr lang="en-US" dirty="0"/>
              <a:t>– impact on level of service provided.</a:t>
            </a:r>
            <a:endParaRPr lang="sr-Latn-RS" dirty="0"/>
          </a:p>
          <a:p>
            <a:pPr marL="285750" indent="-285750" eaLnBrk="1" hangingPunct="1">
              <a:buFont typeface="Arial" panose="020B0604020202020204" pitchFamily="34" charset="0"/>
              <a:buChar char="•"/>
            </a:pPr>
            <a:r>
              <a:rPr lang="en-US" u="sng" dirty="0"/>
              <a:t>Airfares of competing airlines</a:t>
            </a:r>
            <a:r>
              <a:rPr lang="sr-Latn-RS" dirty="0"/>
              <a:t>....</a:t>
            </a:r>
            <a:endParaRPr lang="en-US" dirty="0"/>
          </a:p>
        </p:txBody>
      </p:sp>
      <p:sp>
        <p:nvSpPr>
          <p:cNvPr id="9220" name="Slide Number Placeholder 5"/>
          <p:cNvSpPr>
            <a:spLocks noGrp="1"/>
          </p:cNvSpPr>
          <p:nvPr>
            <p:ph type="sldNum" sz="quarter" idx="4294967295"/>
          </p:nvPr>
        </p:nvSpPr>
        <p:spPr>
          <a:xfrm>
            <a:off x="7924800" y="6492875"/>
            <a:ext cx="762000" cy="365125"/>
          </a:xfrm>
          <a:prstGeom prst="rect">
            <a:avLst/>
          </a:prstGeom>
          <a:noFill/>
          <a:ln>
            <a:miter lim="800000"/>
            <a:headEnd/>
            <a:tailEnd/>
          </a:ln>
        </p:spPr>
        <p:txBody>
          <a:bodyPr/>
          <a:lstStyle/>
          <a:p>
            <a:fld id="{AD7198C8-4F79-49A5-8D09-EEB26A1E5832}" type="slidenum">
              <a:rPr lang="sl-SI" smtClean="0"/>
              <a:pPr/>
              <a:t>17</a:t>
            </a:fld>
            <a:endParaRPr lang="sl-SI" dirty="0"/>
          </a:p>
        </p:txBody>
      </p:sp>
      <p:pic>
        <p:nvPicPr>
          <p:cNvPr id="43010" name="Picture 2" descr="https://citycms.s3.amazonaws.com/avenueright/images/supply-and-demand-01-resized-600.png"/>
          <p:cNvPicPr>
            <a:picLocks noChangeAspect="1" noChangeArrowheads="1"/>
          </p:cNvPicPr>
          <p:nvPr/>
        </p:nvPicPr>
        <p:blipFill>
          <a:blip r:embed="rId2" cstate="print"/>
          <a:srcRect/>
          <a:stretch>
            <a:fillRect/>
          </a:stretch>
        </p:blipFill>
        <p:spPr bwMode="auto">
          <a:xfrm>
            <a:off x="6200383" y="4396913"/>
            <a:ext cx="3262591" cy="2523071"/>
          </a:xfrm>
          <a:prstGeom prst="rect">
            <a:avLst/>
          </a:prstGeom>
          <a:noFill/>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5" name="Rectangle 2"/>
          <p:cNvSpPr>
            <a:spLocks noGrp="1" noChangeArrowheads="1"/>
          </p:cNvSpPr>
          <p:nvPr>
            <p:ph type="title"/>
          </p:nvPr>
        </p:nvSpPr>
        <p:spPr>
          <a:xfrm>
            <a:off x="457200" y="704088"/>
            <a:ext cx="8229600" cy="996720"/>
          </a:xfrm>
        </p:spPr>
        <p:txBody>
          <a:bodyPr/>
          <a:lstStyle/>
          <a:p>
            <a:pPr eaLnBrk="1" hangingPunct="1"/>
            <a:r>
              <a:rPr lang="en-US" sz="4000" dirty="0"/>
              <a:t>Characteristics of demand</a:t>
            </a:r>
          </a:p>
        </p:txBody>
      </p:sp>
      <p:sp>
        <p:nvSpPr>
          <p:cNvPr id="10246" name="Rectangle 3"/>
          <p:cNvSpPr>
            <a:spLocks noGrp="1" noChangeArrowheads="1"/>
          </p:cNvSpPr>
          <p:nvPr>
            <p:ph idx="1"/>
          </p:nvPr>
        </p:nvSpPr>
        <p:spPr>
          <a:xfrm>
            <a:off x="457200" y="2182693"/>
            <a:ext cx="8229600" cy="3823320"/>
          </a:xfrm>
        </p:spPr>
        <p:txBody>
          <a:bodyPr/>
          <a:lstStyle/>
          <a:p>
            <a:pPr marL="285750" indent="-285750" eaLnBrk="1" hangingPunct="1">
              <a:spcBef>
                <a:spcPct val="100000"/>
              </a:spcBef>
              <a:buFont typeface="Arial" panose="020B0604020202020204" pitchFamily="34" charset="0"/>
              <a:buChar char="•"/>
            </a:pPr>
            <a:r>
              <a:rPr lang="en-US" dirty="0"/>
              <a:t>Influence of supply on air transport demand by using sophisticated pricing, revenue management, promotional and loyalty programs.</a:t>
            </a:r>
            <a:endParaRPr lang="sr-Latn-BA" dirty="0"/>
          </a:p>
          <a:p>
            <a:pPr marL="285750" indent="-285750" eaLnBrk="1" hangingPunct="1">
              <a:spcBef>
                <a:spcPct val="100000"/>
              </a:spcBef>
              <a:buFont typeface="Arial" panose="020B0604020202020204" pitchFamily="34" charset="0"/>
              <a:buChar char="•"/>
            </a:pPr>
            <a:r>
              <a:rPr lang="en-US" dirty="0"/>
              <a:t>Fluctuations in demand can be:</a:t>
            </a:r>
          </a:p>
          <a:p>
            <a:pPr marL="1028700" lvl="1">
              <a:spcBef>
                <a:spcPts val="0"/>
              </a:spcBef>
              <a:buFont typeface="Arial" panose="020B0604020202020204" pitchFamily="34" charset="0"/>
              <a:buChar char="•"/>
            </a:pPr>
            <a:r>
              <a:rPr lang="en-US" dirty="0"/>
              <a:t>Cyclical: economic growth and recession</a:t>
            </a:r>
            <a:endParaRPr lang="sr-Latn-BA" dirty="0"/>
          </a:p>
          <a:p>
            <a:pPr marL="1028700" lvl="1">
              <a:spcBef>
                <a:spcPts val="0"/>
              </a:spcBef>
              <a:buFont typeface="Arial" panose="020B0604020202020204" pitchFamily="34" charset="0"/>
              <a:buChar char="•"/>
            </a:pPr>
            <a:r>
              <a:rPr lang="en-US" dirty="0"/>
              <a:t>Periodic: s</a:t>
            </a:r>
            <a:r>
              <a:rPr lang="sr-Latn-BA" dirty="0"/>
              <a:t>easonal</a:t>
            </a:r>
            <a:r>
              <a:rPr lang="en-US" dirty="0"/>
              <a:t>, weekly, daily demand peaking.</a:t>
            </a:r>
          </a:p>
          <a:p>
            <a:pPr marL="1028700" lvl="1">
              <a:spcBef>
                <a:spcPts val="0"/>
              </a:spcBef>
              <a:buFont typeface="Arial" panose="020B0604020202020204" pitchFamily="34" charset="0"/>
              <a:buChar char="•"/>
            </a:pPr>
            <a:r>
              <a:rPr lang="en-US" dirty="0"/>
              <a:t>Irregular: unpredicted global events and economic shocks</a:t>
            </a:r>
            <a:endParaRPr lang="sr-Latn-BA" dirty="0"/>
          </a:p>
        </p:txBody>
      </p:sp>
      <p:sp>
        <p:nvSpPr>
          <p:cNvPr id="10244" name="Slide Number Placeholder 5"/>
          <p:cNvSpPr>
            <a:spLocks noGrp="1"/>
          </p:cNvSpPr>
          <p:nvPr>
            <p:ph type="sldNum" sz="quarter" idx="4294967295"/>
          </p:nvPr>
        </p:nvSpPr>
        <p:spPr>
          <a:xfrm>
            <a:off x="7924800" y="6492875"/>
            <a:ext cx="762000" cy="365125"/>
          </a:xfrm>
          <a:prstGeom prst="rect">
            <a:avLst/>
          </a:prstGeom>
          <a:noFill/>
          <a:ln>
            <a:miter lim="800000"/>
            <a:headEnd/>
            <a:tailEnd/>
          </a:ln>
        </p:spPr>
        <p:txBody>
          <a:bodyPr/>
          <a:lstStyle/>
          <a:p>
            <a:fld id="{02A2D91B-8124-4251-AF80-1B01283E0E40}" type="slidenum">
              <a:rPr lang="sl-SI" smtClean="0"/>
              <a:pPr/>
              <a:t>18</a:t>
            </a:fld>
            <a:endParaRPr lang="sl-SI" dirty="0"/>
          </a:p>
        </p:txBody>
      </p:sp>
      <p:graphicFrame>
        <p:nvGraphicFramePr>
          <p:cNvPr id="10" name="Chart 9"/>
          <p:cNvGraphicFramePr/>
          <p:nvPr>
            <p:extLst>
              <p:ext uri="{D42A27DB-BD31-4B8C-83A1-F6EECF244321}">
                <p14:modId xmlns:p14="http://schemas.microsoft.com/office/powerpoint/2010/main" val="3857832750"/>
              </p:ext>
            </p:extLst>
          </p:nvPr>
        </p:nvGraphicFramePr>
        <p:xfrm>
          <a:off x="72009" y="4847563"/>
          <a:ext cx="2915816" cy="1700808"/>
        </p:xfrm>
        <a:graphic>
          <a:graphicData uri="http://schemas.openxmlformats.org/drawingml/2006/chart">
            <c:chart xmlns:c="http://schemas.openxmlformats.org/drawingml/2006/chart" xmlns:r="http://schemas.openxmlformats.org/officeDocument/2006/relationships" r:id="rId3"/>
          </a:graphicData>
        </a:graphic>
      </p:graphicFrame>
      <p:grpSp>
        <p:nvGrpSpPr>
          <p:cNvPr id="3" name="Group 2"/>
          <p:cNvGrpSpPr/>
          <p:nvPr/>
        </p:nvGrpSpPr>
        <p:grpSpPr>
          <a:xfrm>
            <a:off x="6061348" y="4852934"/>
            <a:ext cx="2952328" cy="1628800"/>
            <a:chOff x="3190529" y="4919571"/>
            <a:chExt cx="2952328" cy="1628800"/>
          </a:xfrm>
        </p:grpSpPr>
        <p:graphicFrame>
          <p:nvGraphicFramePr>
            <p:cNvPr id="9" name="Chart 8"/>
            <p:cNvGraphicFramePr/>
            <p:nvPr>
              <p:extLst>
                <p:ext uri="{D42A27DB-BD31-4B8C-83A1-F6EECF244321}">
                  <p14:modId xmlns:p14="http://schemas.microsoft.com/office/powerpoint/2010/main" val="3414868376"/>
                </p:ext>
              </p:extLst>
            </p:nvPr>
          </p:nvGraphicFramePr>
          <p:xfrm>
            <a:off x="3190529" y="4919571"/>
            <a:ext cx="2952328" cy="1628800"/>
          </p:xfrm>
          <a:graphic>
            <a:graphicData uri="http://schemas.openxmlformats.org/drawingml/2006/chart">
              <c:chart xmlns:c="http://schemas.openxmlformats.org/drawingml/2006/chart" xmlns:r="http://schemas.openxmlformats.org/officeDocument/2006/relationships" r:id="rId4"/>
            </a:graphicData>
          </a:graphic>
        </p:graphicFrame>
        <p:sp>
          <p:nvSpPr>
            <p:cNvPr id="2" name="Rectangle 1"/>
            <p:cNvSpPr/>
            <p:nvPr/>
          </p:nvSpPr>
          <p:spPr>
            <a:xfrm>
              <a:off x="3587404" y="6341051"/>
              <a:ext cx="2551814" cy="191386"/>
            </a:xfrm>
            <a:prstGeom prst="rect">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00" dirty="0">
                  <a:solidFill>
                    <a:schemeClr val="bg1">
                      <a:lumMod val="50000"/>
                    </a:schemeClr>
                  </a:solidFill>
                </a:rPr>
                <a:t>Jan  Feb  Mar  Apr  May   Jun    Jul    </a:t>
              </a:r>
              <a:r>
                <a:rPr lang="en-US" sz="800" dirty="0" err="1">
                  <a:solidFill>
                    <a:schemeClr val="bg1">
                      <a:lumMod val="50000"/>
                    </a:schemeClr>
                  </a:solidFill>
                </a:rPr>
                <a:t>Avg</a:t>
              </a:r>
              <a:r>
                <a:rPr lang="en-US" sz="800" dirty="0">
                  <a:solidFill>
                    <a:schemeClr val="bg1">
                      <a:lumMod val="50000"/>
                    </a:schemeClr>
                  </a:solidFill>
                </a:rPr>
                <a:t>  Sep Oct Nov Dec</a:t>
              </a:r>
            </a:p>
          </p:txBody>
        </p:sp>
      </p:grpSp>
      <p:grpSp>
        <p:nvGrpSpPr>
          <p:cNvPr id="4" name="Group 3"/>
          <p:cNvGrpSpPr/>
          <p:nvPr/>
        </p:nvGrpSpPr>
        <p:grpSpPr>
          <a:xfrm>
            <a:off x="2987825" y="4895711"/>
            <a:ext cx="2987824" cy="1628800"/>
            <a:chOff x="6156177" y="4934870"/>
            <a:chExt cx="2987824" cy="1628800"/>
          </a:xfrm>
        </p:grpSpPr>
        <p:graphicFrame>
          <p:nvGraphicFramePr>
            <p:cNvPr id="11" name="Chart 10"/>
            <p:cNvGraphicFramePr/>
            <p:nvPr>
              <p:extLst>
                <p:ext uri="{D42A27DB-BD31-4B8C-83A1-F6EECF244321}">
                  <p14:modId xmlns:p14="http://schemas.microsoft.com/office/powerpoint/2010/main" val="155247509"/>
                </p:ext>
              </p:extLst>
            </p:nvPr>
          </p:nvGraphicFramePr>
          <p:xfrm>
            <a:off x="6156177" y="4934870"/>
            <a:ext cx="2987824" cy="1628800"/>
          </p:xfrm>
          <a:graphic>
            <a:graphicData uri="http://schemas.openxmlformats.org/drawingml/2006/chart">
              <c:chart xmlns:c="http://schemas.openxmlformats.org/drawingml/2006/chart" xmlns:r="http://schemas.openxmlformats.org/officeDocument/2006/relationships" r:id="rId5"/>
            </a:graphicData>
          </a:graphic>
        </p:graphicFrame>
        <p:sp>
          <p:nvSpPr>
            <p:cNvPr id="13" name="Rectangle 12"/>
            <p:cNvSpPr/>
            <p:nvPr/>
          </p:nvSpPr>
          <p:spPr>
            <a:xfrm>
              <a:off x="6613451" y="6333125"/>
              <a:ext cx="2450805" cy="191386"/>
            </a:xfrm>
            <a:prstGeom prst="rect">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r"/>
              <a:r>
                <a:rPr lang="en-US" sz="900" dirty="0">
                  <a:solidFill>
                    <a:schemeClr val="bg1">
                      <a:lumMod val="50000"/>
                    </a:schemeClr>
                  </a:solidFill>
                </a:rPr>
                <a:t>Sun       Mon     Tus      Wed     Thu      Fri       Sat</a:t>
              </a:r>
            </a:p>
          </p:txBody>
        </p:sp>
      </p:grpSp>
      <p:sp>
        <p:nvSpPr>
          <p:cNvPr id="5" name="TextBox 4"/>
          <p:cNvSpPr txBox="1"/>
          <p:nvPr/>
        </p:nvSpPr>
        <p:spPr>
          <a:xfrm>
            <a:off x="894338" y="4649490"/>
            <a:ext cx="1619354" cy="246221"/>
          </a:xfrm>
          <a:prstGeom prst="rect">
            <a:avLst/>
          </a:prstGeom>
          <a:noFill/>
        </p:spPr>
        <p:txBody>
          <a:bodyPr wrap="none" rtlCol="0">
            <a:spAutoFit/>
          </a:bodyPr>
          <a:lstStyle/>
          <a:p>
            <a:r>
              <a:rPr lang="en-US" sz="1000" dirty="0"/>
              <a:t>Daily fluctuation in demand</a:t>
            </a:r>
          </a:p>
        </p:txBody>
      </p:sp>
      <p:sp>
        <p:nvSpPr>
          <p:cNvPr id="15" name="TextBox 14"/>
          <p:cNvSpPr txBox="1"/>
          <p:nvPr/>
        </p:nvSpPr>
        <p:spPr>
          <a:xfrm>
            <a:off x="3762323" y="4736407"/>
            <a:ext cx="1750800" cy="246221"/>
          </a:xfrm>
          <a:prstGeom prst="rect">
            <a:avLst/>
          </a:prstGeom>
          <a:noFill/>
        </p:spPr>
        <p:txBody>
          <a:bodyPr wrap="none" rtlCol="0">
            <a:spAutoFit/>
          </a:bodyPr>
          <a:lstStyle/>
          <a:p>
            <a:r>
              <a:rPr lang="en-US" sz="1000" dirty="0"/>
              <a:t>Weekly fluctuation in demand</a:t>
            </a:r>
          </a:p>
        </p:txBody>
      </p:sp>
      <p:sp>
        <p:nvSpPr>
          <p:cNvPr id="16" name="TextBox 15"/>
          <p:cNvSpPr txBox="1"/>
          <p:nvPr/>
        </p:nvSpPr>
        <p:spPr>
          <a:xfrm>
            <a:off x="6953146" y="4750720"/>
            <a:ext cx="1805302" cy="246221"/>
          </a:xfrm>
          <a:prstGeom prst="rect">
            <a:avLst/>
          </a:prstGeom>
          <a:noFill/>
        </p:spPr>
        <p:txBody>
          <a:bodyPr wrap="none" rtlCol="0">
            <a:spAutoFit/>
          </a:bodyPr>
          <a:lstStyle/>
          <a:p>
            <a:r>
              <a:rPr lang="en-US" sz="1000" dirty="0"/>
              <a:t>Monthly fluctuation in demand</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12" descr="Резултат слика за airline match supply with demand"/>
          <p:cNvPicPr>
            <a:picLocks noChangeAspect="1" noChangeArrowheads="1"/>
          </p:cNvPicPr>
          <p:nvPr/>
        </p:nvPicPr>
        <p:blipFill>
          <a:blip r:embed="rId3" cstate="print"/>
          <a:srcRect/>
          <a:stretch>
            <a:fillRect/>
          </a:stretch>
        </p:blipFill>
        <p:spPr bwMode="auto">
          <a:xfrm>
            <a:off x="6614595" y="5006919"/>
            <a:ext cx="2339752" cy="1458227"/>
          </a:xfrm>
          <a:prstGeom prst="rect">
            <a:avLst/>
          </a:prstGeom>
          <a:noFill/>
        </p:spPr>
      </p:pic>
      <p:sp>
        <p:nvSpPr>
          <p:cNvPr id="13317" name="Rectangle 2"/>
          <p:cNvSpPr>
            <a:spLocks noGrp="1" noChangeArrowheads="1"/>
          </p:cNvSpPr>
          <p:nvPr>
            <p:ph type="title"/>
          </p:nvPr>
        </p:nvSpPr>
        <p:spPr>
          <a:xfrm>
            <a:off x="457200" y="704088"/>
            <a:ext cx="8229600" cy="636680"/>
          </a:xfrm>
        </p:spPr>
        <p:txBody>
          <a:bodyPr>
            <a:normAutofit/>
          </a:bodyPr>
          <a:lstStyle/>
          <a:p>
            <a:pPr eaLnBrk="1" hangingPunct="1"/>
            <a:r>
              <a:rPr lang="en-US" dirty="0"/>
              <a:t>Airline Product and Services</a:t>
            </a:r>
          </a:p>
        </p:txBody>
      </p:sp>
      <p:sp>
        <p:nvSpPr>
          <p:cNvPr id="13318" name="Rectangle 3"/>
          <p:cNvSpPr>
            <a:spLocks noGrp="1" noChangeArrowheads="1"/>
          </p:cNvSpPr>
          <p:nvPr>
            <p:ph idx="1"/>
          </p:nvPr>
        </p:nvSpPr>
        <p:spPr>
          <a:xfrm>
            <a:off x="457200" y="2636912"/>
            <a:ext cx="8229600" cy="3687688"/>
          </a:xfrm>
        </p:spPr>
        <p:txBody>
          <a:bodyPr>
            <a:normAutofit fontScale="25000" lnSpcReduction="20000"/>
          </a:bodyPr>
          <a:lstStyle/>
          <a:p>
            <a:pPr marL="230188" indent="-230188" eaLnBrk="1" hangingPunct="1">
              <a:lnSpc>
                <a:spcPct val="90000"/>
              </a:lnSpc>
              <a:spcBef>
                <a:spcPct val="60000"/>
              </a:spcBef>
              <a:spcAft>
                <a:spcPts val="600"/>
              </a:spcAft>
              <a:buFont typeface="Arial" panose="020B0604020202020204" pitchFamily="34" charset="0"/>
              <a:buChar char="•"/>
            </a:pPr>
            <a:r>
              <a:rPr lang="en-US" sz="7200" dirty="0">
                <a:cs typeface="Times New Roman" charset="0"/>
              </a:rPr>
              <a:t>Different tariffs with varying conditions for each tariff </a:t>
            </a:r>
          </a:p>
          <a:p>
            <a:pPr marL="230188" indent="-230188" eaLnBrk="1" hangingPunct="1">
              <a:lnSpc>
                <a:spcPct val="90000"/>
              </a:lnSpc>
              <a:spcBef>
                <a:spcPct val="60000"/>
              </a:spcBef>
              <a:spcAft>
                <a:spcPts val="600"/>
              </a:spcAft>
              <a:buFont typeface="Arial" panose="020B0604020202020204" pitchFamily="34" charset="0"/>
              <a:buChar char="•"/>
            </a:pPr>
            <a:r>
              <a:rPr lang="en-US" sz="7200" dirty="0"/>
              <a:t>Flight schedule</a:t>
            </a:r>
            <a:endParaRPr lang="sr-Latn-BA" sz="7200" dirty="0"/>
          </a:p>
          <a:p>
            <a:pPr lvl="1" eaLnBrk="1" hangingPunct="1">
              <a:lnSpc>
                <a:spcPct val="90000"/>
              </a:lnSpc>
              <a:spcBef>
                <a:spcPct val="60000"/>
              </a:spcBef>
              <a:spcAft>
                <a:spcPts val="600"/>
              </a:spcAft>
            </a:pPr>
            <a:r>
              <a:rPr lang="en-US" sz="7200" dirty="0">
                <a:cs typeface="Times New Roman" charset="0"/>
              </a:rPr>
              <a:t>Daily number of flights</a:t>
            </a:r>
            <a:endParaRPr lang="sr-Latn-BA" sz="7200" dirty="0"/>
          </a:p>
          <a:p>
            <a:pPr lvl="1" eaLnBrk="1" hangingPunct="1">
              <a:lnSpc>
                <a:spcPct val="90000"/>
              </a:lnSpc>
              <a:spcBef>
                <a:spcPct val="60000"/>
              </a:spcBef>
              <a:spcAft>
                <a:spcPts val="600"/>
              </a:spcAft>
            </a:pPr>
            <a:r>
              <a:rPr lang="en-US" sz="7200" dirty="0">
                <a:cs typeface="Times New Roman" charset="0"/>
              </a:rPr>
              <a:t>Departure and arrival timings - frequency throughout the day</a:t>
            </a:r>
            <a:endParaRPr lang="sr-Latn-BA" sz="7200" dirty="0"/>
          </a:p>
          <a:p>
            <a:pPr lvl="1" eaLnBrk="1" hangingPunct="1">
              <a:lnSpc>
                <a:spcPct val="90000"/>
              </a:lnSpc>
              <a:spcBef>
                <a:spcPct val="60000"/>
              </a:spcBef>
              <a:spcAft>
                <a:spcPts val="600"/>
              </a:spcAft>
            </a:pPr>
            <a:r>
              <a:rPr lang="en-US" sz="7200" dirty="0">
                <a:cs typeface="Times New Roman" charset="0"/>
              </a:rPr>
              <a:t>Direct flights and flights with one or more intermediate stops </a:t>
            </a:r>
            <a:r>
              <a:rPr lang="en-US" sz="7200" i="1" dirty="0"/>
              <a:t>(travel time)</a:t>
            </a:r>
            <a:endParaRPr lang="sr-Latn-BA" sz="7200" i="1" dirty="0"/>
          </a:p>
          <a:p>
            <a:pPr marL="230188" indent="-230188" eaLnBrk="1" hangingPunct="1">
              <a:lnSpc>
                <a:spcPct val="90000"/>
              </a:lnSpc>
              <a:spcBef>
                <a:spcPct val="60000"/>
              </a:spcBef>
              <a:spcAft>
                <a:spcPts val="600"/>
              </a:spcAft>
              <a:buFont typeface="Arial" panose="020B0604020202020204" pitchFamily="34" charset="0"/>
              <a:buChar char="•"/>
            </a:pPr>
            <a:r>
              <a:rPr lang="sr-Latn-BA" sz="7200" dirty="0"/>
              <a:t>Levels of comfort and customer experience</a:t>
            </a:r>
            <a:endParaRPr lang="sr-Latn-BA" sz="7200" b="1" dirty="0"/>
          </a:p>
          <a:p>
            <a:pPr marL="230188" indent="-230188" eaLnBrk="1" hangingPunct="1">
              <a:lnSpc>
                <a:spcPct val="90000"/>
              </a:lnSpc>
              <a:spcBef>
                <a:spcPct val="60000"/>
              </a:spcBef>
              <a:spcAft>
                <a:spcPts val="600"/>
              </a:spcAft>
              <a:buFont typeface="Arial" panose="020B0604020202020204" pitchFamily="34" charset="0"/>
              <a:buChar char="•"/>
            </a:pPr>
            <a:r>
              <a:rPr lang="en-US" sz="7200" dirty="0">
                <a:cs typeface="Times New Roman" charset="0"/>
              </a:rPr>
              <a:t>Access to booking platforms and user experience purchasing an airline ticket</a:t>
            </a:r>
            <a:endParaRPr lang="sr-Latn-BA" sz="7200" b="1" dirty="0"/>
          </a:p>
          <a:p>
            <a:pPr marL="230188" indent="-230188" eaLnBrk="1" hangingPunct="1">
              <a:lnSpc>
                <a:spcPct val="90000"/>
              </a:lnSpc>
              <a:spcBef>
                <a:spcPct val="60000"/>
              </a:spcBef>
              <a:spcAft>
                <a:spcPts val="600"/>
              </a:spcAft>
              <a:buFont typeface="Arial" panose="020B0604020202020204" pitchFamily="34" charset="0"/>
              <a:buChar char="•"/>
            </a:pPr>
            <a:r>
              <a:rPr lang="en-US" sz="7200" dirty="0">
                <a:cs typeface="Times New Roman" charset="0"/>
              </a:rPr>
              <a:t>Airline reputation and credibility</a:t>
            </a:r>
            <a:endParaRPr lang="sr-Latn-BA" sz="7200" dirty="0"/>
          </a:p>
          <a:p>
            <a:pPr lvl="1" eaLnBrk="1" hangingPunct="1">
              <a:lnSpc>
                <a:spcPct val="90000"/>
              </a:lnSpc>
              <a:spcBef>
                <a:spcPct val="15000"/>
              </a:spcBef>
              <a:buFontTx/>
              <a:buNone/>
            </a:pPr>
            <a:endParaRPr lang="en-US" dirty="0"/>
          </a:p>
        </p:txBody>
      </p:sp>
      <p:sp>
        <p:nvSpPr>
          <p:cNvPr id="13316" name="Slide Number Placeholder 5"/>
          <p:cNvSpPr>
            <a:spLocks noGrp="1"/>
          </p:cNvSpPr>
          <p:nvPr>
            <p:ph type="sldNum" sz="quarter" idx="4294967295"/>
          </p:nvPr>
        </p:nvSpPr>
        <p:spPr>
          <a:xfrm>
            <a:off x="7924800" y="6468109"/>
            <a:ext cx="762000" cy="365125"/>
          </a:xfrm>
          <a:prstGeom prst="rect">
            <a:avLst/>
          </a:prstGeom>
          <a:noFill/>
          <a:ln>
            <a:miter lim="800000"/>
            <a:headEnd/>
            <a:tailEnd/>
          </a:ln>
        </p:spPr>
        <p:txBody>
          <a:bodyPr/>
          <a:lstStyle/>
          <a:p>
            <a:fld id="{E3474E83-F536-4896-A5FC-407D058515AC}" type="slidenum">
              <a:rPr lang="sl-SI" smtClean="0"/>
              <a:pPr/>
              <a:t>19</a:t>
            </a:fld>
            <a:endParaRPr lang="sl-SI" dirty="0"/>
          </a:p>
        </p:txBody>
      </p:sp>
      <p:sp>
        <p:nvSpPr>
          <p:cNvPr id="5" name="Text Box 10"/>
          <p:cNvSpPr txBox="1">
            <a:spLocks noChangeArrowheads="1"/>
          </p:cNvSpPr>
          <p:nvPr/>
        </p:nvSpPr>
        <p:spPr bwMode="auto">
          <a:xfrm>
            <a:off x="467544" y="1556792"/>
            <a:ext cx="8064896" cy="584775"/>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square">
            <a:spAutoFit/>
          </a:bodyPr>
          <a:lstStyle/>
          <a:p>
            <a:pPr>
              <a:spcBef>
                <a:spcPct val="50000"/>
              </a:spcBef>
            </a:pPr>
            <a:r>
              <a:rPr lang="en-US" sz="1600" dirty="0">
                <a:solidFill>
                  <a:schemeClr val="accent1">
                    <a:lumMod val="75000"/>
                  </a:schemeClr>
                </a:solidFill>
                <a:cs typeface="Times New Roman" charset="0"/>
              </a:rPr>
              <a:t>Supply refers to the airline's ability and willingness to provide a certain number of seats at certain prices in a given period of time for a particular market segment. </a:t>
            </a:r>
            <a:endParaRPr lang="en-US" sz="1600" b="1" dirty="0">
              <a:solidFill>
                <a:schemeClr val="accent1">
                  <a:lumMod val="75000"/>
                </a:schemeClr>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8A832-1F61-42A1-91DA-9943C85EC42F}"/>
              </a:ext>
            </a:extLst>
          </p:cNvPr>
          <p:cNvSpPr>
            <a:spLocks noGrp="1"/>
          </p:cNvSpPr>
          <p:nvPr>
            <p:ph type="title"/>
          </p:nvPr>
        </p:nvSpPr>
        <p:spPr/>
        <p:txBody>
          <a:bodyPr/>
          <a:lstStyle/>
          <a:p>
            <a:r>
              <a:rPr lang="en-US" dirty="0"/>
              <a:t>Introduction</a:t>
            </a:r>
          </a:p>
        </p:txBody>
      </p:sp>
      <p:sp>
        <p:nvSpPr>
          <p:cNvPr id="3" name="Content Placeholder 2">
            <a:extLst>
              <a:ext uri="{FF2B5EF4-FFF2-40B4-BE49-F238E27FC236}">
                <a16:creationId xmlns:a16="http://schemas.microsoft.com/office/drawing/2014/main" id="{40D71A91-D32C-4369-B808-E6DADA9481DC}"/>
              </a:ext>
            </a:extLst>
          </p:cNvPr>
          <p:cNvSpPr>
            <a:spLocks noGrp="1"/>
          </p:cNvSpPr>
          <p:nvPr>
            <p:ph idx="1"/>
          </p:nvPr>
        </p:nvSpPr>
        <p:spPr>
          <a:xfrm>
            <a:off x="457200" y="1600200"/>
            <a:ext cx="7996066" cy="4525963"/>
          </a:xfrm>
        </p:spPr>
        <p:txBody>
          <a:bodyPr/>
          <a:lstStyle/>
          <a:p>
            <a:pPr marL="285750" indent="-285750">
              <a:spcBef>
                <a:spcPts val="1200"/>
              </a:spcBef>
              <a:buFont typeface="Arial" panose="020B0604020202020204" pitchFamily="34" charset="0"/>
              <a:buChar char="•"/>
            </a:pPr>
            <a:r>
              <a:rPr lang="en-US" b="1" u="sng" dirty="0">
                <a:solidFill>
                  <a:srgbClr val="39474E"/>
                </a:solidFill>
                <a:latin typeface="arial" panose="020B0604020202020204" pitchFamily="34" charset="0"/>
              </a:rPr>
              <a:t>N</a:t>
            </a:r>
            <a:r>
              <a:rPr lang="en-US" b="1" i="0" u="sng" dirty="0">
                <a:solidFill>
                  <a:srgbClr val="39474E"/>
                </a:solidFill>
                <a:effectLst/>
                <a:latin typeface="arial" panose="020B0604020202020204" pitchFamily="34" charset="0"/>
              </a:rPr>
              <a:t>umber of passengers </a:t>
            </a:r>
            <a:r>
              <a:rPr lang="en-US" b="0" i="0" dirty="0">
                <a:solidFill>
                  <a:srgbClr val="39474E"/>
                </a:solidFill>
                <a:effectLst/>
                <a:latin typeface="arial" panose="020B0604020202020204" pitchFamily="34" charset="0"/>
              </a:rPr>
              <a:t>carried on scheduled </a:t>
            </a:r>
            <a:r>
              <a:rPr lang="en-US" dirty="0">
                <a:solidFill>
                  <a:srgbClr val="39474E"/>
                </a:solidFill>
                <a:latin typeface="arial" panose="020B0604020202020204" pitchFamily="34" charset="0"/>
              </a:rPr>
              <a:t>services in 2019 -</a:t>
            </a:r>
            <a:r>
              <a:rPr lang="en-US" b="0" i="0" dirty="0">
                <a:solidFill>
                  <a:srgbClr val="39474E"/>
                </a:solidFill>
                <a:effectLst/>
                <a:latin typeface="arial" panose="020B0604020202020204" pitchFamily="34" charset="0"/>
              </a:rPr>
              <a:t>   4.5 billion (3.6 per cent higher than in 2018)</a:t>
            </a:r>
          </a:p>
          <a:p>
            <a:pPr marL="285750" indent="-285750" algn="l">
              <a:spcBef>
                <a:spcPts val="1200"/>
              </a:spcBef>
              <a:buFont typeface="Arial" panose="020B0604020202020204" pitchFamily="34" charset="0"/>
              <a:buChar char="•"/>
            </a:pPr>
            <a:r>
              <a:rPr lang="en-US" b="1" i="0" u="sng" dirty="0">
                <a:solidFill>
                  <a:srgbClr val="39474E"/>
                </a:solidFill>
                <a:effectLst/>
                <a:latin typeface="arial" panose="020B0604020202020204" pitchFamily="34" charset="0"/>
              </a:rPr>
              <a:t>Freight traffic </a:t>
            </a:r>
            <a:r>
              <a:rPr lang="en-US" i="0" dirty="0">
                <a:solidFill>
                  <a:srgbClr val="39474E"/>
                </a:solidFill>
                <a:effectLst/>
                <a:latin typeface="arial" panose="020B0604020202020204" pitchFamily="34" charset="0"/>
              </a:rPr>
              <a:t>- T</a:t>
            </a:r>
            <a:r>
              <a:rPr lang="en-US" b="0" i="0" dirty="0">
                <a:solidFill>
                  <a:srgbClr val="39474E"/>
                </a:solidFill>
                <a:effectLst/>
                <a:latin typeface="arial" panose="020B0604020202020204" pitchFamily="34" charset="0"/>
              </a:rPr>
              <a:t>otal </a:t>
            </a:r>
            <a:r>
              <a:rPr lang="en-GB" b="0" i="0" dirty="0">
                <a:solidFill>
                  <a:srgbClr val="39474E"/>
                </a:solidFill>
                <a:effectLst/>
                <a:latin typeface="arial" panose="020B0604020202020204" pitchFamily="34" charset="0"/>
              </a:rPr>
              <a:t>tonnes</a:t>
            </a:r>
            <a:r>
              <a:rPr lang="en-US" b="0" i="0" dirty="0">
                <a:solidFill>
                  <a:srgbClr val="39474E"/>
                </a:solidFill>
                <a:effectLst/>
                <a:latin typeface="arial" panose="020B0604020202020204" pitchFamily="34" charset="0"/>
              </a:rPr>
              <a:t> carried: 57.6 million in 2019</a:t>
            </a:r>
          </a:p>
          <a:p>
            <a:pPr marL="285750" indent="-285750" algn="l">
              <a:spcBef>
                <a:spcPts val="1200"/>
              </a:spcBef>
              <a:buFont typeface="Arial" panose="020B0604020202020204" pitchFamily="34" charset="0"/>
              <a:buChar char="•"/>
            </a:pPr>
            <a:r>
              <a:rPr lang="en-US" b="1" i="0" u="sng" dirty="0">
                <a:solidFill>
                  <a:srgbClr val="39474E"/>
                </a:solidFill>
                <a:effectLst/>
                <a:latin typeface="arial" panose="020B0604020202020204" pitchFamily="34" charset="0"/>
              </a:rPr>
              <a:t>Long-term air traffic forecasts (ICAO, 2021)</a:t>
            </a:r>
            <a:endParaRPr lang="en-US" b="0" i="0" u="sng" dirty="0">
              <a:solidFill>
                <a:srgbClr val="39474E"/>
              </a:solidFill>
              <a:effectLst/>
              <a:latin typeface="arial" panose="020B0604020202020204" pitchFamily="34" charset="0"/>
            </a:endParaRPr>
          </a:p>
          <a:p>
            <a:pPr marL="798513" lvl="1">
              <a:spcBef>
                <a:spcPts val="1200"/>
              </a:spcBef>
              <a:buFont typeface="Arial" panose="020B0604020202020204" pitchFamily="34" charset="0"/>
              <a:buChar char="•"/>
            </a:pPr>
            <a:r>
              <a:rPr lang="en-US" b="0" i="0" dirty="0">
                <a:solidFill>
                  <a:srgbClr val="39474E"/>
                </a:solidFill>
                <a:effectLst/>
                <a:latin typeface="arial" panose="020B0604020202020204" pitchFamily="34" charset="0"/>
              </a:rPr>
              <a:t> The total number of passengers are expected to grow to </a:t>
            </a:r>
            <a:r>
              <a:rPr lang="en-US" dirty="0">
                <a:solidFill>
                  <a:srgbClr val="39474E"/>
                </a:solidFill>
                <a:latin typeface="arial" panose="020B0604020202020204" pitchFamily="34" charset="0"/>
              </a:rPr>
              <a:t>around</a:t>
            </a:r>
            <a:r>
              <a:rPr lang="en-US" b="0" i="0" dirty="0">
                <a:solidFill>
                  <a:srgbClr val="39474E"/>
                </a:solidFill>
                <a:effectLst/>
                <a:latin typeface="arial" panose="020B0604020202020204" pitchFamily="34" charset="0"/>
              </a:rPr>
              <a:t> 10.0 billion by 2040, </a:t>
            </a:r>
            <a:r>
              <a:rPr lang="en-US" dirty="0">
                <a:solidFill>
                  <a:srgbClr val="39474E"/>
                </a:solidFill>
                <a:latin typeface="arial" panose="020B0604020202020204" pitchFamily="34" charset="0"/>
              </a:rPr>
              <a:t>with the</a:t>
            </a:r>
            <a:r>
              <a:rPr lang="en-US" b="0" i="0" dirty="0">
                <a:solidFill>
                  <a:srgbClr val="39474E"/>
                </a:solidFill>
                <a:effectLst/>
                <a:latin typeface="arial" panose="020B0604020202020204" pitchFamily="34" charset="0"/>
              </a:rPr>
              <a:t> number of departures projected to rise to 90 million.</a:t>
            </a:r>
          </a:p>
          <a:p>
            <a:pPr marL="285750" indent="-285750" algn="l">
              <a:spcBef>
                <a:spcPts val="1200"/>
              </a:spcBef>
              <a:buFont typeface="Arial" panose="020B0604020202020204" pitchFamily="34" charset="0"/>
              <a:buChar char="•"/>
            </a:pPr>
            <a:r>
              <a:rPr lang="en-US" b="1" i="0" u="sng" dirty="0">
                <a:solidFill>
                  <a:srgbClr val="39474E"/>
                </a:solidFill>
                <a:effectLst/>
                <a:latin typeface="arial" panose="020B0604020202020204" pitchFamily="34" charset="0"/>
              </a:rPr>
              <a:t>Aircraft </a:t>
            </a:r>
            <a:r>
              <a:rPr lang="en-US" b="1" i="0" dirty="0">
                <a:solidFill>
                  <a:srgbClr val="39474E"/>
                </a:solidFill>
                <a:effectLst/>
                <a:latin typeface="arial" panose="020B0604020202020204" pitchFamily="34" charset="0"/>
              </a:rPr>
              <a:t>: </a:t>
            </a:r>
            <a:r>
              <a:rPr lang="en-US" b="0" i="0" dirty="0">
                <a:solidFill>
                  <a:srgbClr val="39474E"/>
                </a:solidFill>
                <a:effectLst/>
                <a:latin typeface="arial" panose="020B0604020202020204" pitchFamily="34" charset="0"/>
              </a:rPr>
              <a:t>The world’s major manufacturers delivered 1,234 new commercial aircraft in 2019.</a:t>
            </a:r>
          </a:p>
          <a:p>
            <a:pPr marL="285750" indent="-285750">
              <a:spcBef>
                <a:spcPts val="1200"/>
              </a:spcBef>
              <a:buFont typeface="Arial" panose="020B0604020202020204" pitchFamily="34" charset="0"/>
              <a:buChar char="•"/>
            </a:pPr>
            <a:endParaRPr lang="en-US" dirty="0"/>
          </a:p>
        </p:txBody>
      </p:sp>
      <p:sp>
        <p:nvSpPr>
          <p:cNvPr id="4" name="Slide Number Placeholder 3">
            <a:extLst>
              <a:ext uri="{FF2B5EF4-FFF2-40B4-BE49-F238E27FC236}">
                <a16:creationId xmlns:a16="http://schemas.microsoft.com/office/drawing/2014/main" id="{100BC375-6AED-4BB1-8CF0-27F67B46EA88}"/>
              </a:ext>
            </a:extLst>
          </p:cNvPr>
          <p:cNvSpPr>
            <a:spLocks noGrp="1"/>
          </p:cNvSpPr>
          <p:nvPr>
            <p:ph type="sldNum" sz="quarter" idx="11"/>
          </p:nvPr>
        </p:nvSpPr>
        <p:spPr/>
        <p:txBody>
          <a:bodyPr/>
          <a:lstStyle/>
          <a:p>
            <a:fld id="{707FE137-0C1A-4C05-8B34-1D89C94DB814}" type="slidenum">
              <a:rPr lang="en-GB" smtClean="0"/>
              <a:pPr/>
              <a:t>2</a:t>
            </a:fld>
            <a:endParaRPr lang="en-GB" dirty="0"/>
          </a:p>
        </p:txBody>
      </p:sp>
    </p:spTree>
    <p:extLst>
      <p:ext uri="{BB962C8B-B14F-4D97-AF65-F5344CB8AC3E}">
        <p14:creationId xmlns:p14="http://schemas.microsoft.com/office/powerpoint/2010/main" val="402937191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Air Transport Market Segmentation</a:t>
            </a:r>
          </a:p>
        </p:txBody>
      </p:sp>
      <p:sp>
        <p:nvSpPr>
          <p:cNvPr id="3" name="Content Placeholder 2"/>
          <p:cNvSpPr>
            <a:spLocks noGrp="1"/>
          </p:cNvSpPr>
          <p:nvPr>
            <p:ph idx="1"/>
          </p:nvPr>
        </p:nvSpPr>
        <p:spPr>
          <a:xfrm>
            <a:off x="457200" y="1600200"/>
            <a:ext cx="8188656" cy="4525963"/>
          </a:xfrm>
        </p:spPr>
        <p:txBody>
          <a:bodyPr/>
          <a:lstStyle/>
          <a:p>
            <a:pPr marL="285750" indent="-285750">
              <a:buFont typeface="Arial" panose="020B0604020202020204" pitchFamily="34" charset="0"/>
              <a:buChar char="•"/>
            </a:pPr>
            <a:r>
              <a:rPr lang="en-US" dirty="0"/>
              <a:t>A market segment is a group of air transport service users who have enough in common to form the same view and behavior according to expectations related to supply attributes such as:</a:t>
            </a:r>
          </a:p>
          <a:p>
            <a:pPr marL="285750" indent="-285750">
              <a:buFont typeface="Arial" panose="020B0604020202020204" pitchFamily="34" charset="0"/>
              <a:buChar char="•"/>
            </a:pPr>
            <a:endParaRPr lang="en-US" dirty="0"/>
          </a:p>
          <a:p>
            <a:pPr lvl="1" algn="just"/>
            <a:r>
              <a:rPr lang="en-US" sz="1800" i="1" dirty="0">
                <a:solidFill>
                  <a:schemeClr val="accent1">
                    <a:lumMod val="50000"/>
                  </a:schemeClr>
                </a:solidFill>
                <a:cs typeface="Times New Roman" pitchFamily="18" charset="0"/>
              </a:rPr>
              <a:t>Transport price</a:t>
            </a:r>
            <a:r>
              <a:rPr lang="sr-Latn-BA" sz="1800" i="1" dirty="0">
                <a:solidFill>
                  <a:schemeClr val="accent1">
                    <a:lumMod val="50000"/>
                  </a:schemeClr>
                </a:solidFill>
              </a:rPr>
              <a:t>, </a:t>
            </a:r>
          </a:p>
          <a:p>
            <a:pPr lvl="1" algn="just"/>
            <a:r>
              <a:rPr lang="en-US" sz="1800" i="1" dirty="0">
                <a:solidFill>
                  <a:schemeClr val="accent3">
                    <a:lumMod val="50000"/>
                  </a:schemeClr>
                </a:solidFill>
                <a:cs typeface="Times New Roman" pitchFamily="18" charset="0"/>
              </a:rPr>
              <a:t>Tariffs, </a:t>
            </a:r>
            <a:endParaRPr lang="sr-Latn-BA" sz="1800" i="1" dirty="0">
              <a:solidFill>
                <a:schemeClr val="accent3">
                  <a:lumMod val="50000"/>
                </a:schemeClr>
              </a:solidFill>
            </a:endParaRPr>
          </a:p>
          <a:p>
            <a:pPr lvl="1" algn="just"/>
            <a:r>
              <a:rPr lang="en-US" sz="1800" i="1" dirty="0">
                <a:solidFill>
                  <a:schemeClr val="accent4">
                    <a:lumMod val="50000"/>
                  </a:schemeClr>
                </a:solidFill>
                <a:cs typeface="Times New Roman" pitchFamily="18" charset="0"/>
              </a:rPr>
              <a:t>Flight schedule, frequency, and </a:t>
            </a:r>
            <a:endParaRPr lang="sr-Latn-BA" sz="1800" i="1" dirty="0">
              <a:solidFill>
                <a:schemeClr val="accent4">
                  <a:lumMod val="50000"/>
                </a:schemeClr>
              </a:solidFill>
            </a:endParaRPr>
          </a:p>
          <a:p>
            <a:pPr lvl="1" algn="just"/>
            <a:r>
              <a:rPr lang="en-US" sz="1800" i="1" dirty="0">
                <a:solidFill>
                  <a:schemeClr val="accent5">
                    <a:lumMod val="50000"/>
                  </a:schemeClr>
                </a:solidFill>
                <a:cs typeface="Times New Roman" pitchFamily="18" charset="0"/>
              </a:rPr>
              <a:t>the quality of services provided</a:t>
            </a:r>
            <a:r>
              <a:rPr lang="en-US" sz="1800" dirty="0">
                <a:solidFill>
                  <a:schemeClr val="accent5">
                    <a:lumMod val="50000"/>
                  </a:schemeClr>
                </a:solidFill>
                <a:cs typeface="Times New Roman" pitchFamily="18" charset="0"/>
              </a:rPr>
              <a:t>.</a:t>
            </a:r>
          </a:p>
          <a:p>
            <a:pPr marL="285750" indent="-285750">
              <a:buFont typeface="Arial" panose="020B0604020202020204" pitchFamily="34" charset="0"/>
              <a:buChar char="•"/>
            </a:pPr>
            <a:endParaRPr lang="en-US" dirty="0"/>
          </a:p>
        </p:txBody>
      </p:sp>
      <p:sp>
        <p:nvSpPr>
          <p:cNvPr id="4" name="Slide Number Placeholder 3"/>
          <p:cNvSpPr>
            <a:spLocks noGrp="1"/>
          </p:cNvSpPr>
          <p:nvPr>
            <p:ph type="sldNum" sz="quarter" idx="11"/>
          </p:nvPr>
        </p:nvSpPr>
        <p:spPr/>
        <p:txBody>
          <a:bodyPr/>
          <a:lstStyle/>
          <a:p>
            <a:fld id="{707FE137-0C1A-4C05-8B34-1D89C94DB814}" type="slidenum">
              <a:rPr lang="en-GB" smtClean="0"/>
              <a:pPr/>
              <a:t>20</a:t>
            </a:fld>
            <a:endParaRPr lang="en-GB" dirty="0"/>
          </a:p>
        </p:txBody>
      </p:sp>
      <p:pic>
        <p:nvPicPr>
          <p:cNvPr id="6" name="Picture 5" descr="segmentacija trzista.jpg">
            <a:extLst>
              <a:ext uri="{FF2B5EF4-FFF2-40B4-BE49-F238E27FC236}">
                <a16:creationId xmlns:a16="http://schemas.microsoft.com/office/drawing/2014/main" id="{F43EDF18-1BB0-4D92-AA5C-262408A3F48B}"/>
              </a:ext>
            </a:extLst>
          </p:cNvPr>
          <p:cNvPicPr>
            <a:picLocks noChangeAspect="1"/>
          </p:cNvPicPr>
          <p:nvPr/>
        </p:nvPicPr>
        <p:blipFill>
          <a:blip r:embed="rId3" cstate="print"/>
          <a:stretch>
            <a:fillRect/>
          </a:stretch>
        </p:blipFill>
        <p:spPr>
          <a:xfrm>
            <a:off x="5791200" y="4046509"/>
            <a:ext cx="3352800" cy="2422582"/>
          </a:xfrm>
          <a:prstGeom prst="rect">
            <a:avLst/>
          </a:prstGeom>
        </p:spPr>
      </p:pic>
    </p:spTree>
    <p:extLst>
      <p:ext uri="{BB962C8B-B14F-4D97-AF65-F5344CB8AC3E}">
        <p14:creationId xmlns:p14="http://schemas.microsoft.com/office/powerpoint/2010/main" val="126152490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5" name="Rectangle 3"/>
          <p:cNvSpPr>
            <a:spLocks noGrp="1" noChangeArrowheads="1"/>
          </p:cNvSpPr>
          <p:nvPr>
            <p:ph idx="1"/>
          </p:nvPr>
        </p:nvSpPr>
        <p:spPr>
          <a:xfrm>
            <a:off x="571500" y="1905000"/>
            <a:ext cx="7848600" cy="3200400"/>
          </a:xfrm>
        </p:spPr>
        <p:txBody>
          <a:bodyPr>
            <a:normAutofit/>
          </a:bodyPr>
          <a:lstStyle/>
          <a:p>
            <a:pPr marL="342900" indent="-342900">
              <a:spcBef>
                <a:spcPct val="60000"/>
              </a:spcBef>
              <a:buFont typeface="Arial" panose="020B0604020202020204" pitchFamily="34" charset="0"/>
              <a:buChar char="•"/>
            </a:pPr>
            <a:r>
              <a:rPr lang="en-US" sz="2000" dirty="0">
                <a:cs typeface="Times New Roman" pitchFamily="18" charset="0"/>
              </a:rPr>
              <a:t>Determining the product of air transport service i.e. prices, flight schedule or in-flight services and customer experience.</a:t>
            </a:r>
          </a:p>
          <a:p>
            <a:pPr marL="342900" indent="-342900">
              <a:spcBef>
                <a:spcPct val="60000"/>
              </a:spcBef>
              <a:buFont typeface="Arial" panose="020B0604020202020204" pitchFamily="34" charset="0"/>
              <a:buChar char="•"/>
            </a:pPr>
            <a:r>
              <a:rPr lang="en-US" sz="2000" dirty="0">
                <a:cs typeface="Times New Roman" pitchFamily="18" charset="0"/>
              </a:rPr>
              <a:t>Developing a marketing strategy and promotional </a:t>
            </a:r>
            <a:r>
              <a:rPr lang="en-US" sz="2000" dirty="0" err="1">
                <a:cs typeface="Times New Roman" pitchFamily="18" charset="0"/>
              </a:rPr>
              <a:t>programme</a:t>
            </a:r>
            <a:r>
              <a:rPr lang="en-US" sz="2000" dirty="0">
                <a:cs typeface="Times New Roman" pitchFamily="18" charset="0"/>
              </a:rPr>
              <a:t>.</a:t>
            </a:r>
          </a:p>
          <a:p>
            <a:pPr marL="342900" indent="-342900">
              <a:spcBef>
                <a:spcPct val="60000"/>
              </a:spcBef>
              <a:buFont typeface="Arial" panose="020B0604020202020204" pitchFamily="34" charset="0"/>
              <a:buChar char="•"/>
            </a:pPr>
            <a:r>
              <a:rPr lang="en-US" sz="2000" dirty="0">
                <a:cs typeface="Times New Roman" pitchFamily="18" charset="0"/>
              </a:rPr>
              <a:t>Assessing the needs of potential passengers in the future.</a:t>
            </a:r>
          </a:p>
          <a:p>
            <a:pPr marL="342900" indent="-342900">
              <a:spcBef>
                <a:spcPct val="60000"/>
              </a:spcBef>
              <a:buFont typeface="Arial" panose="020B0604020202020204" pitchFamily="34" charset="0"/>
              <a:buChar char="•"/>
            </a:pPr>
            <a:r>
              <a:rPr lang="en-US" sz="2000" dirty="0">
                <a:cs typeface="Times New Roman" pitchFamily="18" charset="0"/>
              </a:rPr>
              <a:t>Planning the fleet and purchase of a new aircraft</a:t>
            </a:r>
            <a:endParaRPr lang="en-US" sz="2000" dirty="0"/>
          </a:p>
        </p:txBody>
      </p:sp>
      <p:sp>
        <p:nvSpPr>
          <p:cNvPr id="6" name="Slide Number Placeholder 5"/>
          <p:cNvSpPr>
            <a:spLocks noGrp="1"/>
          </p:cNvSpPr>
          <p:nvPr>
            <p:ph type="sldNum" sz="quarter" idx="4294967295"/>
          </p:nvPr>
        </p:nvSpPr>
        <p:spPr>
          <a:xfrm>
            <a:off x="7820025" y="6499844"/>
            <a:ext cx="762000" cy="365125"/>
          </a:xfrm>
          <a:prstGeom prst="rect">
            <a:avLst/>
          </a:prstGeom>
        </p:spPr>
        <p:txBody>
          <a:bodyPr/>
          <a:lstStyle/>
          <a:p>
            <a:fld id="{BC4B6617-42FB-4F03-B822-B267E1646E4E}" type="slidenum">
              <a:rPr lang="sl-SI"/>
              <a:pPr/>
              <a:t>21</a:t>
            </a:fld>
            <a:endParaRPr lang="sl-SI" dirty="0"/>
          </a:p>
        </p:txBody>
      </p:sp>
      <p:sp>
        <p:nvSpPr>
          <p:cNvPr id="8" name="Title 1"/>
          <p:cNvSpPr>
            <a:spLocks noGrp="1"/>
          </p:cNvSpPr>
          <p:nvPr>
            <p:ph type="title"/>
          </p:nvPr>
        </p:nvSpPr>
        <p:spPr>
          <a:xfrm>
            <a:off x="457200" y="287338"/>
            <a:ext cx="6653213" cy="1143000"/>
          </a:xfrm>
        </p:spPr>
        <p:txBody>
          <a:bodyPr>
            <a:normAutofit/>
          </a:bodyPr>
          <a:lstStyle/>
          <a:p>
            <a:r>
              <a:rPr lang="en-US" sz="3000" dirty="0"/>
              <a:t>The Purpose of Market Segmentation?</a:t>
            </a:r>
          </a:p>
        </p:txBody>
      </p:sp>
      <p:pic>
        <p:nvPicPr>
          <p:cNvPr id="1026" name="Picture 2" descr="Market Segmentation: All you need to know with Examples | Business Yiel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24500" y="4309151"/>
            <a:ext cx="3457575" cy="219069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838200" y="383844"/>
            <a:ext cx="6019800" cy="1029547"/>
          </a:xfrm>
          <a:effectLst/>
        </p:spPr>
        <p:txBody>
          <a:bodyPr>
            <a:noAutofit/>
          </a:bodyPr>
          <a:lstStyle/>
          <a:p>
            <a:r>
              <a:rPr lang="en-US" sz="2800" dirty="0"/>
              <a:t>Categories of Market Segmentation</a:t>
            </a:r>
            <a:endParaRPr lang="sl-SI" sz="2800" dirty="0"/>
          </a:p>
        </p:txBody>
      </p:sp>
      <p:sp>
        <p:nvSpPr>
          <p:cNvPr id="23" name="Slide Number Placeholder 5"/>
          <p:cNvSpPr>
            <a:spLocks noGrp="1"/>
          </p:cNvSpPr>
          <p:nvPr>
            <p:ph type="sldNum" sz="quarter" idx="12"/>
          </p:nvPr>
        </p:nvSpPr>
        <p:spPr>
          <a:xfrm>
            <a:off x="6858000" y="6467475"/>
            <a:ext cx="1905000" cy="457200"/>
          </a:xfrm>
        </p:spPr>
        <p:txBody>
          <a:bodyPr/>
          <a:lstStyle/>
          <a:p>
            <a:fld id="{7C375560-6B6D-474F-94D6-23EFD40689B5}" type="slidenum">
              <a:rPr lang="sl-SI"/>
              <a:pPr/>
              <a:t>22</a:t>
            </a:fld>
            <a:endParaRPr lang="sl-SI"/>
          </a:p>
        </p:txBody>
      </p:sp>
      <p:graphicFrame>
        <p:nvGraphicFramePr>
          <p:cNvPr id="7" name="Diagram 6"/>
          <p:cNvGraphicFramePr/>
          <p:nvPr>
            <p:extLst>
              <p:ext uri="{D42A27DB-BD31-4B8C-83A1-F6EECF244321}">
                <p14:modId xmlns:p14="http://schemas.microsoft.com/office/powerpoint/2010/main" val="4700204"/>
              </p:ext>
            </p:extLst>
          </p:nvPr>
        </p:nvGraphicFramePr>
        <p:xfrm>
          <a:off x="1524000" y="2133600"/>
          <a:ext cx="5638800" cy="3733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Footer Placeholder 2"/>
          <p:cNvSpPr>
            <a:spLocks noGrp="1"/>
          </p:cNvSpPr>
          <p:nvPr>
            <p:ph type="ftr" sz="quarter" idx="11"/>
          </p:nvPr>
        </p:nvSpPr>
        <p:spPr/>
        <p:txBody>
          <a:bodyPr/>
          <a:lstStyle/>
          <a:p>
            <a:r>
              <a:rPr lang="en-US"/>
              <a:t>Airline demand, product and market structure</a:t>
            </a:r>
            <a:endParaRPr lang="sl-SI"/>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9" name="Straight Arrow Connector 28"/>
          <p:cNvCxnSpPr>
            <a:endCxn id="107534" idx="3"/>
          </p:cNvCxnSpPr>
          <p:nvPr/>
        </p:nvCxnSpPr>
        <p:spPr>
          <a:xfrm flipV="1">
            <a:off x="2514600" y="3073793"/>
            <a:ext cx="1725448" cy="3174607"/>
          </a:xfrm>
          <a:prstGeom prst="straightConnector1">
            <a:avLst/>
          </a:prstGeom>
          <a:ln>
            <a:prstDash val="sysDot"/>
            <a:tailEnd type="arrow"/>
          </a:ln>
        </p:spPr>
        <p:style>
          <a:lnRef idx="2">
            <a:schemeClr val="accent1"/>
          </a:lnRef>
          <a:fillRef idx="0">
            <a:schemeClr val="accent1"/>
          </a:fillRef>
          <a:effectRef idx="1">
            <a:schemeClr val="accent1"/>
          </a:effectRef>
          <a:fontRef idx="minor">
            <a:schemeClr val="tx1"/>
          </a:fontRef>
        </p:style>
      </p:cxnSp>
      <p:cxnSp>
        <p:nvCxnSpPr>
          <p:cNvPr id="31" name="Straight Arrow Connector 30"/>
          <p:cNvCxnSpPr>
            <a:endCxn id="107532" idx="2"/>
          </p:cNvCxnSpPr>
          <p:nvPr/>
        </p:nvCxnSpPr>
        <p:spPr>
          <a:xfrm flipV="1">
            <a:off x="2514600" y="4648200"/>
            <a:ext cx="1500908" cy="1676400"/>
          </a:xfrm>
          <a:prstGeom prst="straightConnector1">
            <a:avLst/>
          </a:prstGeom>
          <a:ln>
            <a:prstDash val="sysDot"/>
            <a:tailEnd type="arrow"/>
          </a:ln>
        </p:spPr>
        <p:style>
          <a:lnRef idx="2">
            <a:schemeClr val="accent1"/>
          </a:lnRef>
          <a:fillRef idx="0">
            <a:schemeClr val="accent1"/>
          </a:fillRef>
          <a:effectRef idx="1">
            <a:schemeClr val="accent1"/>
          </a:effectRef>
          <a:fontRef idx="minor">
            <a:schemeClr val="tx1"/>
          </a:fontRef>
        </p:style>
      </p:cxnSp>
      <p:cxnSp>
        <p:nvCxnSpPr>
          <p:cNvPr id="37" name="Straight Arrow Connector 36"/>
          <p:cNvCxnSpPr>
            <a:endCxn id="107537" idx="4"/>
          </p:cNvCxnSpPr>
          <p:nvPr/>
        </p:nvCxnSpPr>
        <p:spPr>
          <a:xfrm flipV="1">
            <a:off x="2590800" y="3124200"/>
            <a:ext cx="5181600" cy="3200400"/>
          </a:xfrm>
          <a:prstGeom prst="straightConnector1">
            <a:avLst/>
          </a:prstGeom>
          <a:ln>
            <a:prstDash val="sysDot"/>
            <a:tailEnd type="arrow"/>
          </a:ln>
        </p:spPr>
        <p:style>
          <a:lnRef idx="2">
            <a:schemeClr val="accent1"/>
          </a:lnRef>
          <a:fillRef idx="0">
            <a:schemeClr val="accent1"/>
          </a:fillRef>
          <a:effectRef idx="1">
            <a:schemeClr val="accent1"/>
          </a:effectRef>
          <a:fontRef idx="minor">
            <a:schemeClr val="tx1"/>
          </a:fontRef>
        </p:style>
      </p:cxnSp>
      <p:cxnSp>
        <p:nvCxnSpPr>
          <p:cNvPr id="39" name="Straight Arrow Connector 38"/>
          <p:cNvCxnSpPr/>
          <p:nvPr/>
        </p:nvCxnSpPr>
        <p:spPr>
          <a:xfrm flipV="1">
            <a:off x="2590800" y="4724401"/>
            <a:ext cx="4800600" cy="1523999"/>
          </a:xfrm>
          <a:prstGeom prst="straightConnector1">
            <a:avLst/>
          </a:prstGeom>
          <a:ln>
            <a:prstDash val="sysDot"/>
            <a:tailEnd type="arrow"/>
          </a:ln>
        </p:spPr>
        <p:style>
          <a:lnRef idx="2">
            <a:schemeClr val="accent1"/>
          </a:lnRef>
          <a:fillRef idx="0">
            <a:schemeClr val="accent1"/>
          </a:fillRef>
          <a:effectRef idx="1">
            <a:schemeClr val="accent1"/>
          </a:effectRef>
          <a:fontRef idx="minor">
            <a:schemeClr val="tx1"/>
          </a:fontRef>
        </p:style>
      </p:cxnSp>
      <p:cxnSp>
        <p:nvCxnSpPr>
          <p:cNvPr id="41" name="Straight Arrow Connector 40"/>
          <p:cNvCxnSpPr>
            <a:endCxn id="107536" idx="2"/>
          </p:cNvCxnSpPr>
          <p:nvPr/>
        </p:nvCxnSpPr>
        <p:spPr>
          <a:xfrm flipV="1">
            <a:off x="2514600" y="5860774"/>
            <a:ext cx="3687618" cy="463826"/>
          </a:xfrm>
          <a:prstGeom prst="straightConnector1">
            <a:avLst/>
          </a:prstGeom>
          <a:ln>
            <a:prstDash val="sysDot"/>
            <a:tailEnd type="arrow"/>
          </a:ln>
        </p:spPr>
        <p:style>
          <a:lnRef idx="2">
            <a:schemeClr val="accent1"/>
          </a:lnRef>
          <a:fillRef idx="0">
            <a:schemeClr val="accent1"/>
          </a:fillRef>
          <a:effectRef idx="1">
            <a:schemeClr val="accent1"/>
          </a:effectRef>
          <a:fontRef idx="minor">
            <a:schemeClr val="tx1"/>
          </a:fontRef>
        </p:style>
      </p:cxnSp>
      <p:cxnSp>
        <p:nvCxnSpPr>
          <p:cNvPr id="43" name="Straight Arrow Connector 42"/>
          <p:cNvCxnSpPr>
            <a:endCxn id="107525" idx="4"/>
          </p:cNvCxnSpPr>
          <p:nvPr/>
        </p:nvCxnSpPr>
        <p:spPr>
          <a:xfrm flipH="1" flipV="1">
            <a:off x="1981200" y="5105400"/>
            <a:ext cx="533400" cy="1143000"/>
          </a:xfrm>
          <a:prstGeom prst="straightConnector1">
            <a:avLst/>
          </a:prstGeom>
          <a:ln>
            <a:prstDash val="sysDot"/>
            <a:tailEnd type="arrow"/>
          </a:ln>
        </p:spPr>
        <p:style>
          <a:lnRef idx="2">
            <a:schemeClr val="accent1"/>
          </a:lnRef>
          <a:fillRef idx="0">
            <a:schemeClr val="accent1"/>
          </a:fillRef>
          <a:effectRef idx="1">
            <a:schemeClr val="accent1"/>
          </a:effectRef>
          <a:fontRef idx="minor">
            <a:schemeClr val="tx1"/>
          </a:fontRef>
        </p:style>
      </p:cxnSp>
      <p:cxnSp>
        <p:nvCxnSpPr>
          <p:cNvPr id="45" name="Straight Arrow Connector 44"/>
          <p:cNvCxnSpPr>
            <a:cxnSpLocks/>
            <a:endCxn id="107531" idx="4"/>
          </p:cNvCxnSpPr>
          <p:nvPr/>
        </p:nvCxnSpPr>
        <p:spPr>
          <a:xfrm flipH="1" flipV="1">
            <a:off x="2019300" y="2895600"/>
            <a:ext cx="495300" cy="3429000"/>
          </a:xfrm>
          <a:prstGeom prst="straightConnector1">
            <a:avLst/>
          </a:prstGeom>
          <a:ln>
            <a:prstDash val="sysDot"/>
            <a:tailEnd type="arrow"/>
          </a:ln>
        </p:spPr>
        <p:style>
          <a:lnRef idx="2">
            <a:schemeClr val="accent1"/>
          </a:lnRef>
          <a:fillRef idx="0">
            <a:schemeClr val="accent1"/>
          </a:fillRef>
          <a:effectRef idx="1">
            <a:schemeClr val="accent1"/>
          </a:effectRef>
          <a:fontRef idx="minor">
            <a:schemeClr val="tx1"/>
          </a:fontRef>
        </p:style>
      </p:cxnSp>
      <p:sp>
        <p:nvSpPr>
          <p:cNvPr id="107522" name="Rectangle 2"/>
          <p:cNvSpPr>
            <a:spLocks noGrp="1" noChangeArrowheads="1"/>
          </p:cNvSpPr>
          <p:nvPr>
            <p:ph type="title"/>
          </p:nvPr>
        </p:nvSpPr>
        <p:spPr>
          <a:xfrm>
            <a:off x="838200" y="457200"/>
            <a:ext cx="8305800" cy="609600"/>
          </a:xfrm>
          <a:effectLst/>
        </p:spPr>
        <p:txBody>
          <a:bodyPr>
            <a:noAutofit/>
          </a:bodyPr>
          <a:lstStyle/>
          <a:p>
            <a:r>
              <a:rPr lang="en-US" sz="3600" dirty="0">
                <a:solidFill>
                  <a:srgbClr val="0070C0"/>
                </a:solidFill>
              </a:rPr>
              <a:t>Travel Purpose</a:t>
            </a:r>
          </a:p>
        </p:txBody>
      </p:sp>
      <p:sp>
        <p:nvSpPr>
          <p:cNvPr id="107525" name="Oval 5"/>
          <p:cNvSpPr>
            <a:spLocks noChangeArrowheads="1"/>
          </p:cNvSpPr>
          <p:nvPr/>
        </p:nvSpPr>
        <p:spPr bwMode="auto">
          <a:xfrm>
            <a:off x="838200" y="3657600"/>
            <a:ext cx="2286000" cy="1447800"/>
          </a:xfrm>
          <a:prstGeom prst="ellipse">
            <a:avLst/>
          </a:prstGeom>
          <a:solidFill>
            <a:schemeClr val="accent1">
              <a:lumMod val="50000"/>
            </a:schemeClr>
          </a:solidFill>
          <a:ln>
            <a:headEnd/>
            <a:tailEnd/>
          </a:ln>
          <a:effectLst>
            <a:glow rad="101600">
              <a:schemeClr val="accent1">
                <a:satMod val="175000"/>
                <a:alpha val="40000"/>
              </a:schemeClr>
            </a:glow>
            <a:outerShdw blurRad="50800" dist="38100" dir="16200000"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wrap="none" anchor="ctr"/>
          <a:lstStyle/>
          <a:p>
            <a:pPr algn="ctr">
              <a:spcBef>
                <a:spcPct val="50000"/>
              </a:spcBef>
            </a:pPr>
            <a:r>
              <a:rPr lang="sr-Latn-BA" sz="1200" dirty="0">
                <a:solidFill>
                  <a:srgbClr val="FFFFFF"/>
                </a:solidFill>
                <a:effectLst>
                  <a:glow rad="139700">
                    <a:schemeClr val="accent1">
                      <a:satMod val="175000"/>
                      <a:alpha val="40000"/>
                    </a:schemeClr>
                  </a:glow>
                </a:effectLst>
                <a:ea typeface="Verdana" pitchFamily="34" charset="0"/>
                <a:cs typeface="Verdana" pitchFamily="34" charset="0"/>
              </a:rPr>
              <a:t>Business travel</a:t>
            </a:r>
            <a:r>
              <a:rPr lang="en-US" sz="1200" dirty="0">
                <a:solidFill>
                  <a:srgbClr val="FFFFFF"/>
                </a:solidFill>
                <a:effectLst>
                  <a:glow rad="139700">
                    <a:schemeClr val="accent1">
                      <a:satMod val="175000"/>
                      <a:alpha val="40000"/>
                    </a:schemeClr>
                  </a:glow>
                </a:effectLst>
                <a:ea typeface="Verdana" pitchFamily="34" charset="0"/>
                <a:cs typeface="Verdana" pitchFamily="34" charset="0"/>
              </a:rPr>
              <a:t> </a:t>
            </a:r>
            <a:endParaRPr lang="sr-Latn-BA" sz="1200" dirty="0">
              <a:solidFill>
                <a:srgbClr val="FFFFFF"/>
              </a:solidFill>
              <a:effectLst>
                <a:glow rad="139700">
                  <a:schemeClr val="accent1">
                    <a:satMod val="175000"/>
                    <a:alpha val="40000"/>
                  </a:schemeClr>
                </a:glow>
              </a:effectLst>
              <a:ea typeface="Verdana" pitchFamily="34" charset="0"/>
              <a:cs typeface="Verdana" pitchFamily="34" charset="0"/>
            </a:endParaRPr>
          </a:p>
          <a:p>
            <a:pPr algn="ctr">
              <a:spcBef>
                <a:spcPct val="50000"/>
              </a:spcBef>
            </a:pPr>
            <a:r>
              <a:rPr lang="sr-Latn-BA" sz="1200" dirty="0">
                <a:solidFill>
                  <a:srgbClr val="FFFFFF"/>
                </a:solidFill>
                <a:effectLst>
                  <a:glow rad="139700">
                    <a:schemeClr val="accent1">
                      <a:satMod val="175000"/>
                      <a:alpha val="40000"/>
                    </a:schemeClr>
                  </a:glow>
                </a:effectLst>
                <a:ea typeface="Verdana" pitchFamily="34" charset="0"/>
                <a:cs typeface="Verdana" pitchFamily="34" charset="0"/>
              </a:rPr>
              <a:t>(small companies)</a:t>
            </a:r>
            <a:endParaRPr lang="en-US" sz="1200" dirty="0">
              <a:solidFill>
                <a:srgbClr val="FFFFFF"/>
              </a:solidFill>
              <a:effectLst>
                <a:glow rad="139700">
                  <a:schemeClr val="accent1">
                    <a:satMod val="175000"/>
                    <a:alpha val="40000"/>
                  </a:schemeClr>
                </a:glow>
              </a:effectLst>
              <a:ea typeface="Verdana" pitchFamily="34" charset="0"/>
              <a:cs typeface="Verdana" pitchFamily="34" charset="0"/>
            </a:endParaRPr>
          </a:p>
          <a:p>
            <a:pPr algn="ctr"/>
            <a:endParaRPr lang="en-US" sz="1200" dirty="0">
              <a:solidFill>
                <a:srgbClr val="FFFFFF"/>
              </a:solidFill>
              <a:effectLst>
                <a:glow rad="139700">
                  <a:schemeClr val="accent1">
                    <a:satMod val="175000"/>
                    <a:alpha val="40000"/>
                  </a:schemeClr>
                </a:glow>
              </a:effectLst>
              <a:latin typeface="Century Schoolbook" pitchFamily="18" charset="0"/>
              <a:ea typeface="Verdana" pitchFamily="34" charset="0"/>
              <a:cs typeface="Verdana" pitchFamily="34" charset="0"/>
            </a:endParaRPr>
          </a:p>
        </p:txBody>
      </p:sp>
      <p:sp>
        <p:nvSpPr>
          <p:cNvPr id="107531" name="Oval 11"/>
          <p:cNvSpPr>
            <a:spLocks noChangeArrowheads="1"/>
          </p:cNvSpPr>
          <p:nvPr/>
        </p:nvSpPr>
        <p:spPr bwMode="auto">
          <a:xfrm>
            <a:off x="914400" y="1447800"/>
            <a:ext cx="2209800" cy="1447800"/>
          </a:xfrm>
          <a:prstGeom prst="ellipse">
            <a:avLst/>
          </a:prstGeom>
          <a:solidFill>
            <a:schemeClr val="accent1">
              <a:lumMod val="50000"/>
            </a:schemeClr>
          </a:solidFill>
          <a:ln>
            <a:headEnd/>
            <a:tailEnd/>
          </a:ln>
          <a:effectLst>
            <a:glow rad="101600">
              <a:schemeClr val="accent1">
                <a:satMod val="175000"/>
                <a:alpha val="40000"/>
              </a:schemeClr>
            </a:glow>
            <a:outerShdw blurRad="50800" dist="38100" dir="16200000"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wrap="none" anchor="ctr"/>
          <a:lstStyle/>
          <a:p>
            <a:pPr algn="ctr"/>
            <a:r>
              <a:rPr lang="sr-Latn-BA" sz="1200" dirty="0">
                <a:solidFill>
                  <a:srgbClr val="FFFFFF"/>
                </a:solidFill>
                <a:effectLst>
                  <a:glow rad="139700">
                    <a:schemeClr val="accent1">
                      <a:satMod val="175000"/>
                      <a:alpha val="40000"/>
                    </a:schemeClr>
                  </a:glow>
                </a:effectLst>
                <a:ea typeface="Verdana" pitchFamily="34" charset="0"/>
                <a:cs typeface="Verdana" pitchFamily="34" charset="0"/>
              </a:rPr>
              <a:t>Business travel</a:t>
            </a:r>
            <a:r>
              <a:rPr lang="en-US" sz="1200" dirty="0">
                <a:solidFill>
                  <a:srgbClr val="FFFFFF"/>
                </a:solidFill>
                <a:effectLst>
                  <a:glow rad="139700">
                    <a:schemeClr val="accent1">
                      <a:satMod val="175000"/>
                      <a:alpha val="40000"/>
                    </a:schemeClr>
                  </a:glow>
                </a:effectLst>
                <a:ea typeface="Verdana" pitchFamily="34" charset="0"/>
                <a:cs typeface="Verdana" pitchFamily="34" charset="0"/>
              </a:rPr>
              <a:t> </a:t>
            </a:r>
          </a:p>
          <a:p>
            <a:pPr algn="ctr"/>
            <a:r>
              <a:rPr lang="sr-Latn-BA" sz="1200" dirty="0">
                <a:solidFill>
                  <a:srgbClr val="FFFFFF"/>
                </a:solidFill>
                <a:effectLst>
                  <a:glow rad="139700">
                    <a:schemeClr val="accent1">
                      <a:satMod val="175000"/>
                      <a:alpha val="40000"/>
                    </a:schemeClr>
                  </a:glow>
                </a:effectLst>
                <a:ea typeface="Verdana" pitchFamily="34" charset="0"/>
                <a:cs typeface="Verdana" pitchFamily="34" charset="0"/>
              </a:rPr>
              <a:t>(large companies)</a:t>
            </a:r>
            <a:endParaRPr lang="en-US" sz="1200" dirty="0">
              <a:solidFill>
                <a:srgbClr val="FFFFFF"/>
              </a:solidFill>
              <a:effectLst>
                <a:glow rad="139700">
                  <a:schemeClr val="accent1">
                    <a:satMod val="175000"/>
                    <a:alpha val="40000"/>
                  </a:schemeClr>
                </a:glow>
              </a:effectLst>
              <a:ea typeface="Verdana" pitchFamily="34" charset="0"/>
              <a:cs typeface="Verdana" pitchFamily="34" charset="0"/>
            </a:endParaRPr>
          </a:p>
          <a:p>
            <a:endParaRPr lang="en-US" sz="1200" dirty="0">
              <a:solidFill>
                <a:srgbClr val="FFFFFF"/>
              </a:solidFill>
              <a:effectLst>
                <a:glow rad="139700">
                  <a:schemeClr val="accent1">
                    <a:satMod val="175000"/>
                    <a:alpha val="40000"/>
                  </a:schemeClr>
                </a:glow>
              </a:effectLst>
              <a:latin typeface="Century Schoolbook" pitchFamily="18" charset="0"/>
              <a:ea typeface="Verdana" pitchFamily="34" charset="0"/>
              <a:cs typeface="Verdana" pitchFamily="34" charset="0"/>
            </a:endParaRPr>
          </a:p>
        </p:txBody>
      </p:sp>
      <p:sp>
        <p:nvSpPr>
          <p:cNvPr id="107532" name="Oval 12"/>
          <p:cNvSpPr>
            <a:spLocks noChangeArrowheads="1"/>
          </p:cNvSpPr>
          <p:nvPr/>
        </p:nvSpPr>
        <p:spPr bwMode="auto">
          <a:xfrm>
            <a:off x="4015508" y="3892826"/>
            <a:ext cx="2042391" cy="1510748"/>
          </a:xfrm>
          <a:prstGeom prst="ellipse">
            <a:avLst/>
          </a:prstGeom>
          <a:solidFill>
            <a:schemeClr val="accent1">
              <a:lumMod val="50000"/>
            </a:schemeClr>
          </a:solidFill>
          <a:ln>
            <a:headEnd/>
            <a:tailEnd/>
          </a:ln>
          <a:effectLst>
            <a:glow rad="101600">
              <a:schemeClr val="accent1">
                <a:satMod val="175000"/>
                <a:alpha val="40000"/>
              </a:schemeClr>
            </a:glow>
            <a:outerShdw blurRad="50800" dist="38100" dir="16200000"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wrap="none" anchor="ctr"/>
          <a:lstStyle/>
          <a:p>
            <a:pPr algn="ctr"/>
            <a:r>
              <a:rPr lang="en-US" sz="1200" dirty="0">
                <a:solidFill>
                  <a:srgbClr val="FFFFFF"/>
                </a:solidFill>
                <a:effectLst>
                  <a:glow rad="139700">
                    <a:schemeClr val="accent1">
                      <a:satMod val="175000"/>
                      <a:alpha val="40000"/>
                    </a:schemeClr>
                  </a:glow>
                </a:effectLst>
                <a:ea typeface="Verdana" pitchFamily="34" charset="0"/>
                <a:cs typeface="Verdana" pitchFamily="34" charset="0"/>
              </a:rPr>
              <a:t>Visiting friends </a:t>
            </a:r>
          </a:p>
          <a:p>
            <a:pPr algn="ctr"/>
            <a:r>
              <a:rPr lang="en-US" sz="1200" dirty="0">
                <a:solidFill>
                  <a:srgbClr val="FFFFFF"/>
                </a:solidFill>
                <a:effectLst>
                  <a:glow rad="139700">
                    <a:schemeClr val="accent1">
                      <a:satMod val="175000"/>
                      <a:alpha val="40000"/>
                    </a:schemeClr>
                  </a:glow>
                </a:effectLst>
                <a:ea typeface="Verdana" pitchFamily="34" charset="0"/>
                <a:cs typeface="Verdana" pitchFamily="34" charset="0"/>
              </a:rPr>
              <a:t>and relatives (VFR)</a:t>
            </a:r>
          </a:p>
        </p:txBody>
      </p:sp>
      <p:sp>
        <p:nvSpPr>
          <p:cNvPr id="107533" name="Oval 13"/>
          <p:cNvSpPr>
            <a:spLocks noChangeArrowheads="1"/>
          </p:cNvSpPr>
          <p:nvPr/>
        </p:nvSpPr>
        <p:spPr bwMode="auto">
          <a:xfrm>
            <a:off x="7116618" y="3568148"/>
            <a:ext cx="1874982" cy="1321904"/>
          </a:xfrm>
          <a:prstGeom prst="ellipse">
            <a:avLst/>
          </a:prstGeom>
          <a:solidFill>
            <a:schemeClr val="accent1">
              <a:lumMod val="50000"/>
            </a:schemeClr>
          </a:solidFill>
          <a:ln>
            <a:headEnd/>
            <a:tailEnd/>
          </a:ln>
          <a:effectLst>
            <a:glow rad="101600">
              <a:schemeClr val="accent1">
                <a:satMod val="175000"/>
                <a:alpha val="40000"/>
              </a:schemeClr>
            </a:glow>
            <a:outerShdw blurRad="50800" dist="38100" dir="16200000"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wrap="none" anchor="ctr"/>
          <a:lstStyle/>
          <a:p>
            <a:pPr algn="ctr"/>
            <a:r>
              <a:rPr lang="sr-Latn-BA" sz="1200" dirty="0">
                <a:solidFill>
                  <a:srgbClr val="FFFFFF"/>
                </a:solidFill>
                <a:effectLst>
                  <a:glow rad="139700">
                    <a:schemeClr val="accent1">
                      <a:satMod val="175000"/>
                      <a:alpha val="40000"/>
                    </a:schemeClr>
                  </a:glow>
                </a:effectLst>
                <a:ea typeface="Verdana" pitchFamily="34" charset="0"/>
                <a:cs typeface="Verdana" pitchFamily="34" charset="0"/>
              </a:rPr>
              <a:t>Emigration</a:t>
            </a:r>
          </a:p>
        </p:txBody>
      </p:sp>
      <p:sp>
        <p:nvSpPr>
          <p:cNvPr id="107534" name="Oval 14"/>
          <p:cNvSpPr>
            <a:spLocks noChangeArrowheads="1"/>
          </p:cNvSpPr>
          <p:nvPr/>
        </p:nvSpPr>
        <p:spPr bwMode="auto">
          <a:xfrm>
            <a:off x="3934690" y="1891748"/>
            <a:ext cx="2085110" cy="1384852"/>
          </a:xfrm>
          <a:prstGeom prst="ellipse">
            <a:avLst/>
          </a:prstGeom>
          <a:solidFill>
            <a:schemeClr val="accent1">
              <a:lumMod val="50000"/>
            </a:schemeClr>
          </a:solidFill>
          <a:ln>
            <a:headEnd/>
            <a:tailEnd/>
          </a:ln>
          <a:effectLst>
            <a:glow rad="101600">
              <a:schemeClr val="accent1">
                <a:satMod val="175000"/>
                <a:alpha val="40000"/>
              </a:schemeClr>
            </a:glow>
            <a:outerShdw blurRad="50800" dist="38100" dir="16200000"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wrap="none" anchor="ctr"/>
          <a:lstStyle/>
          <a:p>
            <a:pPr algn="ctr">
              <a:spcBef>
                <a:spcPct val="50000"/>
              </a:spcBef>
            </a:pPr>
            <a:r>
              <a:rPr lang="en-US" sz="1200" dirty="0">
                <a:solidFill>
                  <a:srgbClr val="FFFFFF"/>
                </a:solidFill>
                <a:effectLst>
                  <a:glow rad="139700">
                    <a:schemeClr val="accent1">
                      <a:satMod val="175000"/>
                      <a:alpha val="40000"/>
                    </a:schemeClr>
                  </a:glow>
                </a:effectLst>
                <a:ea typeface="Verdana" pitchFamily="34" charset="0"/>
                <a:cs typeface="Verdana" pitchFamily="34" charset="0"/>
              </a:rPr>
              <a:t>Leisure travel</a:t>
            </a:r>
            <a:endParaRPr lang="sr-Latn-BA" sz="1200" dirty="0">
              <a:solidFill>
                <a:srgbClr val="FFFFFF"/>
              </a:solidFill>
              <a:effectLst>
                <a:glow rad="139700">
                  <a:schemeClr val="accent1">
                    <a:satMod val="175000"/>
                    <a:alpha val="40000"/>
                  </a:schemeClr>
                </a:glow>
              </a:effectLst>
              <a:ea typeface="Verdana" pitchFamily="34" charset="0"/>
              <a:cs typeface="Verdana" pitchFamily="34" charset="0"/>
            </a:endParaRPr>
          </a:p>
          <a:p>
            <a:pPr algn="ctr">
              <a:spcBef>
                <a:spcPct val="50000"/>
              </a:spcBef>
            </a:pPr>
            <a:r>
              <a:rPr lang="sr-Latn-BA" sz="1200" dirty="0">
                <a:solidFill>
                  <a:srgbClr val="FFFFFF"/>
                </a:solidFill>
                <a:effectLst>
                  <a:glow rad="139700">
                    <a:schemeClr val="accent1">
                      <a:satMod val="175000"/>
                      <a:alpha val="40000"/>
                    </a:schemeClr>
                  </a:glow>
                </a:effectLst>
                <a:ea typeface="Verdana" pitchFamily="34" charset="0"/>
                <a:cs typeface="Verdana" pitchFamily="34" charset="0"/>
              </a:rPr>
              <a:t>(</a:t>
            </a:r>
            <a:r>
              <a:rPr lang="en-US" sz="1200" dirty="0">
                <a:solidFill>
                  <a:srgbClr val="FFFFFF"/>
                </a:solidFill>
                <a:effectLst>
                  <a:glow rad="139700">
                    <a:schemeClr val="accent1">
                      <a:satMod val="175000"/>
                      <a:alpha val="40000"/>
                    </a:schemeClr>
                  </a:glow>
                </a:effectLst>
                <a:ea typeface="Verdana" pitchFamily="34" charset="0"/>
                <a:cs typeface="Verdana" pitchFamily="34" charset="0"/>
              </a:rPr>
              <a:t>via agents</a:t>
            </a:r>
            <a:r>
              <a:rPr lang="sr-Latn-BA" sz="1200" dirty="0">
                <a:solidFill>
                  <a:srgbClr val="FFFFFF"/>
                </a:solidFill>
                <a:effectLst>
                  <a:glow rad="139700">
                    <a:schemeClr val="accent1">
                      <a:satMod val="175000"/>
                      <a:alpha val="40000"/>
                    </a:schemeClr>
                  </a:glow>
                </a:effectLst>
                <a:latin typeface="Century Schoolbook" pitchFamily="18" charset="0"/>
                <a:ea typeface="Verdana" pitchFamily="34" charset="0"/>
                <a:cs typeface="Verdana" pitchFamily="34" charset="0"/>
              </a:rPr>
              <a:t>)</a:t>
            </a:r>
            <a:endParaRPr lang="en-US" sz="1200" dirty="0">
              <a:solidFill>
                <a:srgbClr val="FFFFFF"/>
              </a:solidFill>
              <a:effectLst>
                <a:glow rad="139700">
                  <a:schemeClr val="accent1">
                    <a:satMod val="175000"/>
                    <a:alpha val="40000"/>
                  </a:schemeClr>
                </a:glow>
              </a:effectLst>
              <a:latin typeface="Century Schoolbook" pitchFamily="18" charset="0"/>
              <a:ea typeface="Verdana" pitchFamily="34" charset="0"/>
              <a:cs typeface="Verdana" pitchFamily="34" charset="0"/>
            </a:endParaRPr>
          </a:p>
        </p:txBody>
      </p:sp>
      <p:sp>
        <p:nvSpPr>
          <p:cNvPr id="107536" name="Oval 16"/>
          <p:cNvSpPr>
            <a:spLocks noChangeArrowheads="1"/>
          </p:cNvSpPr>
          <p:nvPr/>
        </p:nvSpPr>
        <p:spPr bwMode="auto">
          <a:xfrm>
            <a:off x="6202218" y="5168348"/>
            <a:ext cx="2179782" cy="1384852"/>
          </a:xfrm>
          <a:prstGeom prst="ellipse">
            <a:avLst/>
          </a:prstGeom>
          <a:solidFill>
            <a:schemeClr val="accent1">
              <a:lumMod val="50000"/>
            </a:schemeClr>
          </a:solidFill>
          <a:ln>
            <a:headEnd/>
            <a:tailEnd/>
          </a:ln>
          <a:effectLst>
            <a:glow rad="101600">
              <a:schemeClr val="accent1">
                <a:satMod val="175000"/>
                <a:alpha val="40000"/>
              </a:schemeClr>
            </a:glow>
            <a:outerShdw blurRad="50800" dist="38100" dir="16200000"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wrap="none" anchor="ctr"/>
          <a:lstStyle/>
          <a:p>
            <a:pPr algn="ctr"/>
            <a:r>
              <a:rPr lang="sr-Latn-BA" sz="1200" dirty="0">
                <a:solidFill>
                  <a:srgbClr val="FFFFFF"/>
                </a:solidFill>
                <a:effectLst>
                  <a:glow rad="139700">
                    <a:schemeClr val="accent1">
                      <a:satMod val="175000"/>
                      <a:alpha val="40000"/>
                    </a:schemeClr>
                  </a:glow>
                </a:effectLst>
                <a:ea typeface="Verdana" pitchFamily="34" charset="0"/>
                <a:cs typeface="Verdana" pitchFamily="34" charset="0"/>
              </a:rPr>
              <a:t>Student travel</a:t>
            </a:r>
            <a:endParaRPr lang="en-US" sz="1200" dirty="0">
              <a:solidFill>
                <a:srgbClr val="FFFFFF"/>
              </a:solidFill>
              <a:effectLst>
                <a:glow rad="139700">
                  <a:schemeClr val="accent1">
                    <a:satMod val="175000"/>
                    <a:alpha val="40000"/>
                  </a:schemeClr>
                </a:glow>
              </a:effectLst>
              <a:ea typeface="Verdana" pitchFamily="34" charset="0"/>
              <a:cs typeface="Verdana" pitchFamily="34" charset="0"/>
            </a:endParaRPr>
          </a:p>
        </p:txBody>
      </p:sp>
      <p:sp>
        <p:nvSpPr>
          <p:cNvPr id="107537" name="Oval 17"/>
          <p:cNvSpPr>
            <a:spLocks noChangeArrowheads="1"/>
          </p:cNvSpPr>
          <p:nvPr/>
        </p:nvSpPr>
        <p:spPr bwMode="auto">
          <a:xfrm>
            <a:off x="6629400" y="1384852"/>
            <a:ext cx="2286000" cy="1739348"/>
          </a:xfrm>
          <a:prstGeom prst="ellipse">
            <a:avLst/>
          </a:prstGeom>
          <a:solidFill>
            <a:schemeClr val="accent1">
              <a:lumMod val="50000"/>
            </a:schemeClr>
          </a:solidFill>
          <a:ln>
            <a:headEnd/>
            <a:tailEnd/>
          </a:ln>
          <a:effectLst>
            <a:glow rad="101600">
              <a:schemeClr val="accent1">
                <a:satMod val="175000"/>
                <a:alpha val="40000"/>
              </a:schemeClr>
            </a:glow>
            <a:outerShdw blurRad="50800" dist="38100" dir="16200000"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wrap="none" anchor="ctr"/>
          <a:lstStyle/>
          <a:p>
            <a:pPr algn="ctr">
              <a:spcBef>
                <a:spcPct val="50000"/>
              </a:spcBef>
            </a:pPr>
            <a:r>
              <a:rPr lang="en-US" sz="1200" dirty="0">
                <a:solidFill>
                  <a:srgbClr val="FFFFFF"/>
                </a:solidFill>
                <a:effectLst>
                  <a:glow rad="139700">
                    <a:schemeClr val="accent1">
                      <a:satMod val="175000"/>
                      <a:alpha val="40000"/>
                    </a:schemeClr>
                  </a:glow>
                </a:effectLst>
                <a:ea typeface="Verdana" pitchFamily="34" charset="0"/>
                <a:cs typeface="Verdana" pitchFamily="34" charset="0"/>
              </a:rPr>
              <a:t>Leisure travel</a:t>
            </a:r>
            <a:endParaRPr lang="sr-Latn-BA" sz="1200" dirty="0">
              <a:solidFill>
                <a:srgbClr val="FFFFFF"/>
              </a:solidFill>
              <a:effectLst>
                <a:glow rad="139700">
                  <a:schemeClr val="accent1">
                    <a:satMod val="175000"/>
                    <a:alpha val="40000"/>
                  </a:schemeClr>
                </a:glow>
              </a:effectLst>
              <a:ea typeface="Verdana" pitchFamily="34" charset="0"/>
              <a:cs typeface="Verdana" pitchFamily="34" charset="0"/>
            </a:endParaRPr>
          </a:p>
          <a:p>
            <a:pPr algn="ctr">
              <a:spcBef>
                <a:spcPct val="50000"/>
              </a:spcBef>
            </a:pPr>
            <a:r>
              <a:rPr lang="sr-Latn-BA" sz="1200" dirty="0">
                <a:solidFill>
                  <a:srgbClr val="FFFFFF"/>
                </a:solidFill>
                <a:effectLst>
                  <a:glow rad="139700">
                    <a:schemeClr val="accent1">
                      <a:satMod val="175000"/>
                      <a:alpha val="40000"/>
                    </a:schemeClr>
                  </a:glow>
                </a:effectLst>
                <a:ea typeface="Verdana" pitchFamily="34" charset="0"/>
                <a:cs typeface="Verdana" pitchFamily="34" charset="0"/>
              </a:rPr>
              <a:t>(personalised itinerary)</a:t>
            </a:r>
            <a:endParaRPr lang="en-US" sz="1200" dirty="0">
              <a:solidFill>
                <a:srgbClr val="FFFFFF"/>
              </a:solidFill>
              <a:effectLst>
                <a:glow rad="139700">
                  <a:schemeClr val="accent1">
                    <a:satMod val="175000"/>
                    <a:alpha val="40000"/>
                  </a:schemeClr>
                </a:glow>
              </a:effectLst>
              <a:latin typeface="Century Schoolbook" pitchFamily="18" charset="0"/>
              <a:ea typeface="Verdana" pitchFamily="34" charset="0"/>
              <a:cs typeface="Verdana" pitchFamily="34" charset="0"/>
            </a:endParaRPr>
          </a:p>
        </p:txBody>
      </p:sp>
      <p:sp>
        <p:nvSpPr>
          <p:cNvPr id="3" name="Slide Number Placeholder 2"/>
          <p:cNvSpPr>
            <a:spLocks noGrp="1"/>
          </p:cNvSpPr>
          <p:nvPr>
            <p:ph type="sldNum" sz="quarter" idx="11"/>
          </p:nvPr>
        </p:nvSpPr>
        <p:spPr/>
        <p:txBody>
          <a:bodyPr/>
          <a:lstStyle/>
          <a:p>
            <a:fld id="{707FE137-0C1A-4C05-8B34-1D89C94DB814}" type="slidenum">
              <a:rPr lang="en-GB" smtClean="0"/>
              <a:pPr/>
              <a:t>23</a:t>
            </a:fld>
            <a:endParaRPr lang="en-GB" dirty="0"/>
          </a:p>
        </p:txBody>
      </p:sp>
      <p:pic>
        <p:nvPicPr>
          <p:cNvPr id="156674" name="Picture 2" descr="http://www.widerfunnel.com/wp-content/uploads/2013/11/Target-audience-segmentation-600.jpg"/>
          <p:cNvPicPr>
            <a:picLocks noChangeAspect="1" noChangeArrowheads="1"/>
          </p:cNvPicPr>
          <p:nvPr/>
        </p:nvPicPr>
        <p:blipFill>
          <a:blip r:embed="rId2" cstate="print"/>
          <a:srcRect/>
          <a:stretch>
            <a:fillRect/>
          </a:stretch>
        </p:blipFill>
        <p:spPr bwMode="auto">
          <a:xfrm>
            <a:off x="-76200" y="5700902"/>
            <a:ext cx="2971800" cy="1233298"/>
          </a:xfrm>
          <a:prstGeom prst="rect">
            <a:avLst/>
          </a:prstGeom>
          <a:ln>
            <a:noFill/>
          </a:ln>
          <a:effectLst>
            <a:softEdge rad="112500"/>
          </a:effectLst>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p:cNvSpPr>
            <a:spLocks noGrp="1" noChangeArrowheads="1"/>
          </p:cNvSpPr>
          <p:nvPr>
            <p:ph type="title"/>
          </p:nvPr>
        </p:nvSpPr>
        <p:spPr>
          <a:xfrm>
            <a:off x="609600" y="304800"/>
            <a:ext cx="7772400" cy="914400"/>
          </a:xfrm>
        </p:spPr>
        <p:txBody>
          <a:bodyPr>
            <a:normAutofit/>
          </a:bodyPr>
          <a:lstStyle/>
          <a:p>
            <a:r>
              <a:rPr lang="en-US" sz="3200" dirty="0">
                <a:cs typeface="Times New Roman" pitchFamily="18" charset="0"/>
              </a:rPr>
              <a:t>Business Traveler </a:t>
            </a:r>
            <a:r>
              <a:rPr lang="en-US" dirty="0">
                <a:cs typeface="Times New Roman" pitchFamily="18" charset="0"/>
              </a:rPr>
              <a:t>R</a:t>
            </a:r>
            <a:r>
              <a:rPr lang="en-US" sz="3200" dirty="0">
                <a:cs typeface="Times New Roman" pitchFamily="18" charset="0"/>
              </a:rPr>
              <a:t>equirements</a:t>
            </a:r>
          </a:p>
        </p:txBody>
      </p:sp>
      <p:sp>
        <p:nvSpPr>
          <p:cNvPr id="117763" name="Rectangle 3"/>
          <p:cNvSpPr>
            <a:spLocks noGrp="1" noChangeArrowheads="1"/>
          </p:cNvSpPr>
          <p:nvPr>
            <p:ph idx="1"/>
          </p:nvPr>
        </p:nvSpPr>
        <p:spPr>
          <a:xfrm>
            <a:off x="609600" y="1600200"/>
            <a:ext cx="7772400" cy="4648200"/>
          </a:xfrm>
        </p:spPr>
        <p:txBody>
          <a:bodyPr>
            <a:normAutofit/>
          </a:bodyPr>
          <a:lstStyle/>
          <a:p>
            <a:pPr marL="342900" indent="-342900">
              <a:lnSpc>
                <a:spcPct val="90000"/>
              </a:lnSpc>
              <a:spcBef>
                <a:spcPct val="85000"/>
              </a:spcBef>
              <a:buFont typeface="Arial" panose="020B0604020202020204" pitchFamily="34" charset="0"/>
              <a:buChar char="•"/>
            </a:pPr>
            <a:r>
              <a:rPr lang="en-US" sz="2000" dirty="0">
                <a:cs typeface="Times New Roman" pitchFamily="18" charset="0"/>
              </a:rPr>
              <a:t>Flight frequency and departure/arrival times</a:t>
            </a:r>
          </a:p>
          <a:p>
            <a:pPr marL="342900" indent="-342900">
              <a:lnSpc>
                <a:spcPct val="90000"/>
              </a:lnSpc>
              <a:spcBef>
                <a:spcPct val="85000"/>
              </a:spcBef>
              <a:buFont typeface="Arial" panose="020B0604020202020204" pitchFamily="34" charset="0"/>
              <a:buChar char="•"/>
            </a:pPr>
            <a:r>
              <a:rPr lang="en-US" sz="2000" dirty="0">
                <a:cs typeface="Times New Roman" pitchFamily="18" charset="0"/>
              </a:rPr>
              <a:t>Accuracy and reliability in executing the flight schedule</a:t>
            </a:r>
          </a:p>
          <a:p>
            <a:pPr marL="342900" indent="-342900">
              <a:lnSpc>
                <a:spcPct val="90000"/>
              </a:lnSpc>
              <a:spcBef>
                <a:spcPct val="85000"/>
              </a:spcBef>
              <a:buFont typeface="Arial" panose="020B0604020202020204" pitchFamily="34" charset="0"/>
              <a:buChar char="•"/>
            </a:pPr>
            <a:r>
              <a:rPr lang="en-US" sz="2000" dirty="0">
                <a:cs typeface="Times New Roman" pitchFamily="18" charset="0"/>
              </a:rPr>
              <a:t>Airport location, ease of connection and infrastructure of the airport</a:t>
            </a:r>
          </a:p>
          <a:p>
            <a:pPr marL="342900" indent="-342900">
              <a:lnSpc>
                <a:spcPct val="90000"/>
              </a:lnSpc>
              <a:spcBef>
                <a:spcPct val="85000"/>
              </a:spcBef>
              <a:buFont typeface="Arial" panose="020B0604020202020204" pitchFamily="34" charset="0"/>
              <a:buChar char="•"/>
            </a:pPr>
            <a:r>
              <a:rPr lang="en-US" sz="2000" dirty="0">
                <a:cs typeface="Times New Roman" pitchFamily="18" charset="0"/>
              </a:rPr>
              <a:t>Seat availability and flexibility of the tariffs</a:t>
            </a:r>
          </a:p>
          <a:p>
            <a:pPr marL="342900" indent="-342900">
              <a:lnSpc>
                <a:spcPct val="90000"/>
              </a:lnSpc>
              <a:spcBef>
                <a:spcPct val="85000"/>
              </a:spcBef>
              <a:buFont typeface="Arial" panose="020B0604020202020204" pitchFamily="34" charset="0"/>
              <a:buChar char="•"/>
            </a:pPr>
            <a:r>
              <a:rPr lang="en-US" sz="2000" dirty="0">
                <a:cs typeface="Times New Roman" pitchFamily="18" charset="0"/>
              </a:rPr>
              <a:t>Passenger loyalty schemes</a:t>
            </a:r>
          </a:p>
          <a:p>
            <a:pPr marL="342900" indent="-342900">
              <a:lnSpc>
                <a:spcPct val="90000"/>
              </a:lnSpc>
              <a:spcBef>
                <a:spcPct val="85000"/>
              </a:spcBef>
              <a:buFont typeface="Arial" panose="020B0604020202020204" pitchFamily="34" charset="0"/>
              <a:buChar char="•"/>
            </a:pPr>
            <a:r>
              <a:rPr lang="en-US" sz="2000" dirty="0">
                <a:cs typeface="Times New Roman" pitchFamily="18" charset="0"/>
              </a:rPr>
              <a:t>Airport user journey and experience</a:t>
            </a:r>
          </a:p>
          <a:p>
            <a:pPr marL="342900" indent="-342900">
              <a:lnSpc>
                <a:spcPct val="90000"/>
              </a:lnSpc>
              <a:spcBef>
                <a:spcPct val="85000"/>
              </a:spcBef>
              <a:buFont typeface="Arial" panose="020B0604020202020204" pitchFamily="34" charset="0"/>
              <a:buChar char="•"/>
            </a:pPr>
            <a:r>
              <a:rPr lang="en-US" sz="2000" dirty="0">
                <a:cs typeface="Times New Roman" pitchFamily="18" charset="0"/>
              </a:rPr>
              <a:t>In-flight service and experience</a:t>
            </a:r>
            <a:endParaRPr lang="en-US" sz="2000" dirty="0"/>
          </a:p>
        </p:txBody>
      </p:sp>
      <p:sp>
        <p:nvSpPr>
          <p:cNvPr id="6" name="Slide Number Placeholder 5"/>
          <p:cNvSpPr>
            <a:spLocks noGrp="1"/>
          </p:cNvSpPr>
          <p:nvPr>
            <p:ph type="sldNum" sz="quarter" idx="4294967295"/>
          </p:nvPr>
        </p:nvSpPr>
        <p:spPr>
          <a:xfrm>
            <a:off x="7924800" y="6553200"/>
            <a:ext cx="762000" cy="365125"/>
          </a:xfrm>
          <a:prstGeom prst="rect">
            <a:avLst/>
          </a:prstGeom>
        </p:spPr>
        <p:txBody>
          <a:bodyPr/>
          <a:lstStyle/>
          <a:p>
            <a:fld id="{5919CE16-0090-4A3B-B1E4-96974E9A03FC}" type="slidenum">
              <a:rPr lang="sl-SI"/>
              <a:pPr/>
              <a:t>24</a:t>
            </a:fld>
            <a:endParaRPr lang="sl-SI" dirty="0"/>
          </a:p>
        </p:txBody>
      </p:sp>
      <p:pic>
        <p:nvPicPr>
          <p:cNvPr id="154626" name="Picture 2" descr="https://kornfeind.files.wordpress.com/2011/08/business-traveller-03x510.jpg"/>
          <p:cNvPicPr>
            <a:picLocks noChangeAspect="1" noChangeArrowheads="1"/>
          </p:cNvPicPr>
          <p:nvPr/>
        </p:nvPicPr>
        <p:blipFill>
          <a:blip r:embed="rId3" cstate="print"/>
          <a:srcRect/>
          <a:stretch>
            <a:fillRect/>
          </a:stretch>
        </p:blipFill>
        <p:spPr bwMode="auto">
          <a:xfrm>
            <a:off x="5410200" y="4914825"/>
            <a:ext cx="3657600" cy="144152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Grp="1" noChangeArrowheads="1"/>
          </p:cNvSpPr>
          <p:nvPr>
            <p:ph type="title"/>
          </p:nvPr>
        </p:nvSpPr>
        <p:spPr/>
        <p:txBody>
          <a:bodyPr/>
          <a:lstStyle/>
          <a:p>
            <a:pPr lvl="0"/>
            <a:r>
              <a:rPr kumimoji="0" lang="en-US" sz="3200" i="0" u="none" strike="noStrike" cap="none" normalizeH="0" baseline="0" dirty="0">
                <a:ln/>
                <a:effectLst/>
                <a:latin typeface="+mj-lt"/>
              </a:rPr>
              <a:t>Length of  journey</a:t>
            </a:r>
            <a:endParaRPr lang="en-US" dirty="0">
              <a:latin typeface="+mj-lt"/>
            </a:endParaRPr>
          </a:p>
        </p:txBody>
      </p:sp>
      <p:sp>
        <p:nvSpPr>
          <p:cNvPr id="115715" name="Rectangle 3"/>
          <p:cNvSpPr>
            <a:spLocks noGrp="1" noChangeArrowheads="1"/>
          </p:cNvSpPr>
          <p:nvPr>
            <p:ph idx="1"/>
          </p:nvPr>
        </p:nvSpPr>
        <p:spPr>
          <a:xfrm>
            <a:off x="457200" y="2209800"/>
            <a:ext cx="8229600" cy="4114800"/>
          </a:xfrm>
        </p:spPr>
        <p:txBody>
          <a:bodyPr>
            <a:normAutofit/>
          </a:bodyPr>
          <a:lstStyle/>
          <a:p>
            <a:pPr marL="285750" indent="-285750">
              <a:spcBef>
                <a:spcPts val="1200"/>
              </a:spcBef>
              <a:buFont typeface="Arial" panose="020B0604020202020204" pitchFamily="34" charset="0"/>
              <a:buChar char="•"/>
            </a:pPr>
            <a:r>
              <a:rPr lang="sr-Latn-BA" sz="1800" dirty="0"/>
              <a:t>Passengers on short </a:t>
            </a:r>
            <a:r>
              <a:rPr lang="en-US" sz="1800" dirty="0"/>
              <a:t>routes</a:t>
            </a:r>
            <a:endParaRPr lang="sr-Latn-BA" sz="1800" b="1" dirty="0"/>
          </a:p>
          <a:p>
            <a:pPr lvl="1">
              <a:spcBef>
                <a:spcPts val="1200"/>
              </a:spcBef>
            </a:pPr>
            <a:r>
              <a:rPr lang="en-US" dirty="0">
                <a:cs typeface="Times New Roman" pitchFamily="18" charset="0"/>
              </a:rPr>
              <a:t>The amount of time spent at the airport together with journey and customer experience and accessibility to facilities is important</a:t>
            </a:r>
            <a:endParaRPr lang="sr-Latn-BA" sz="1800" dirty="0"/>
          </a:p>
          <a:p>
            <a:pPr marL="285750" indent="-285750">
              <a:spcBef>
                <a:spcPts val="1200"/>
              </a:spcBef>
              <a:buFont typeface="Arial" panose="020B0604020202020204" pitchFamily="34" charset="0"/>
              <a:buChar char="•"/>
            </a:pPr>
            <a:r>
              <a:rPr lang="sr-Latn-BA" sz="1800" dirty="0"/>
              <a:t>Passengers on </a:t>
            </a:r>
            <a:r>
              <a:rPr lang="en-US" sz="1800" dirty="0"/>
              <a:t>long</a:t>
            </a:r>
            <a:r>
              <a:rPr lang="sr-Latn-BA" sz="1800" dirty="0"/>
              <a:t> </a:t>
            </a:r>
            <a:r>
              <a:rPr lang="en-US" sz="1800" dirty="0"/>
              <a:t>routes</a:t>
            </a:r>
            <a:endParaRPr lang="sr-Latn-BA" sz="1800" b="1" dirty="0"/>
          </a:p>
          <a:p>
            <a:pPr lvl="1">
              <a:spcBef>
                <a:spcPts val="1200"/>
              </a:spcBef>
            </a:pPr>
            <a:r>
              <a:rPr lang="en-US" sz="1800" dirty="0">
                <a:cs typeface="Times New Roman" pitchFamily="18" charset="0"/>
              </a:rPr>
              <a:t>In-flight service is very important </a:t>
            </a:r>
            <a:r>
              <a:rPr lang="sr-Latn-BA" sz="1800" dirty="0"/>
              <a:t>(</a:t>
            </a:r>
            <a:r>
              <a:rPr lang="en-US" sz="1800" dirty="0">
                <a:cs typeface="Times New Roman" pitchFamily="18" charset="0"/>
              </a:rPr>
              <a:t>comfort and seat pitch</a:t>
            </a:r>
            <a:r>
              <a:rPr lang="sr-Latn-BA" sz="1800" dirty="0"/>
              <a:t>)</a:t>
            </a:r>
            <a:r>
              <a:rPr lang="en-US" dirty="0"/>
              <a:t>.</a:t>
            </a:r>
            <a:endParaRPr lang="en-US" sz="1800" dirty="0"/>
          </a:p>
        </p:txBody>
      </p:sp>
      <p:sp>
        <p:nvSpPr>
          <p:cNvPr id="6" name="Slide Number Placeholder 5"/>
          <p:cNvSpPr>
            <a:spLocks noGrp="1"/>
          </p:cNvSpPr>
          <p:nvPr>
            <p:ph type="sldNum" sz="quarter" idx="4294967295"/>
          </p:nvPr>
        </p:nvSpPr>
        <p:spPr>
          <a:xfrm>
            <a:off x="7924800" y="6492875"/>
            <a:ext cx="762000" cy="365125"/>
          </a:xfrm>
          <a:prstGeom prst="rect">
            <a:avLst/>
          </a:prstGeom>
        </p:spPr>
        <p:txBody>
          <a:bodyPr/>
          <a:lstStyle/>
          <a:p>
            <a:fld id="{827B9307-D13C-4CE3-8E01-B8ADC50F9477}" type="slidenum">
              <a:rPr lang="sl-SI"/>
              <a:pPr/>
              <a:t>25</a:t>
            </a:fld>
            <a:endParaRPr lang="sl-SI" dirty="0"/>
          </a:p>
        </p:txBody>
      </p:sp>
      <p:grpSp>
        <p:nvGrpSpPr>
          <p:cNvPr id="2" name="Group 8"/>
          <p:cNvGrpSpPr/>
          <p:nvPr/>
        </p:nvGrpSpPr>
        <p:grpSpPr>
          <a:xfrm>
            <a:off x="5105400" y="4724400"/>
            <a:ext cx="3794761" cy="2002368"/>
            <a:chOff x="4267200" y="4495800"/>
            <a:chExt cx="4632961" cy="2230968"/>
          </a:xfrm>
        </p:grpSpPr>
        <p:pic>
          <p:nvPicPr>
            <p:cNvPr id="153604" name="Picture 4" descr="http://www.learningthroughtravel.com/wp-content/uploads/2014/09/long-haul-flights-.jpg"/>
            <p:cNvPicPr>
              <a:picLocks noChangeAspect="1" noChangeArrowheads="1"/>
            </p:cNvPicPr>
            <p:nvPr/>
          </p:nvPicPr>
          <p:blipFill>
            <a:blip r:embed="rId3" cstate="print"/>
            <a:srcRect/>
            <a:stretch>
              <a:fillRect/>
            </a:stretch>
          </p:blipFill>
          <p:spPr bwMode="auto">
            <a:xfrm>
              <a:off x="4267200" y="4876800"/>
              <a:ext cx="2651760" cy="119862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53606" name="Picture 6" descr="http://www.beautyheaven.com.au/sites/default/files/inline/short-haul-flight.jpg"/>
            <p:cNvPicPr>
              <a:picLocks noChangeAspect="1" noChangeArrowheads="1"/>
            </p:cNvPicPr>
            <p:nvPr/>
          </p:nvPicPr>
          <p:blipFill>
            <a:blip r:embed="rId4" cstate="print"/>
            <a:srcRect/>
            <a:stretch>
              <a:fillRect/>
            </a:stretch>
          </p:blipFill>
          <p:spPr bwMode="auto">
            <a:xfrm>
              <a:off x="6705600" y="4495800"/>
              <a:ext cx="2194561" cy="128016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53602" name="Picture 2" descr="http://i.dailymail.co.uk/i/pix/2011/11/29/article-2067350-02D8F677000005DC-93_468x286.jpg"/>
            <p:cNvPicPr>
              <a:picLocks noChangeAspect="1" noChangeArrowheads="1"/>
            </p:cNvPicPr>
            <p:nvPr/>
          </p:nvPicPr>
          <p:blipFill>
            <a:blip r:embed="rId5" cstate="print"/>
            <a:srcRect/>
            <a:stretch>
              <a:fillRect/>
            </a:stretch>
          </p:blipFill>
          <p:spPr bwMode="auto">
            <a:xfrm>
              <a:off x="5943600" y="5516033"/>
              <a:ext cx="1981200" cy="121073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87338"/>
            <a:ext cx="6653213" cy="782849"/>
          </a:xfrm>
        </p:spPr>
        <p:txBody>
          <a:bodyPr/>
          <a:lstStyle/>
          <a:p>
            <a:r>
              <a:rPr lang="en-US" dirty="0"/>
              <a:t>Airline Business Models</a:t>
            </a:r>
          </a:p>
        </p:txBody>
      </p:sp>
      <p:sp>
        <p:nvSpPr>
          <p:cNvPr id="3" name="Content Placeholder 2"/>
          <p:cNvSpPr>
            <a:spLocks noGrp="1"/>
          </p:cNvSpPr>
          <p:nvPr>
            <p:ph idx="1"/>
          </p:nvPr>
        </p:nvSpPr>
        <p:spPr>
          <a:xfrm>
            <a:off x="457200" y="1412151"/>
            <a:ext cx="8436187" cy="4802292"/>
          </a:xfrm>
        </p:spPr>
        <p:txBody>
          <a:bodyPr>
            <a:normAutofit lnSpcReduction="10000"/>
          </a:bodyPr>
          <a:lstStyle/>
          <a:p>
            <a:pPr>
              <a:lnSpc>
                <a:spcPct val="160000"/>
              </a:lnSpc>
              <a:spcBef>
                <a:spcPts val="900"/>
              </a:spcBef>
            </a:pPr>
            <a:r>
              <a:rPr lang="en-GB" sz="1600" dirty="0"/>
              <a:t>There are five distinct types of airlines:</a:t>
            </a:r>
            <a:endParaRPr lang="en-US" sz="1600" dirty="0"/>
          </a:p>
          <a:p>
            <a:pPr marL="285750" lvl="0" indent="-285750">
              <a:lnSpc>
                <a:spcPct val="160000"/>
              </a:lnSpc>
              <a:spcBef>
                <a:spcPts val="900"/>
              </a:spcBef>
              <a:buFont typeface="Arial" panose="020B0604020202020204" pitchFamily="34" charset="0"/>
              <a:buChar char="•"/>
            </a:pPr>
            <a:r>
              <a:rPr lang="en-GB" sz="1600" i="1" dirty="0">
                <a:solidFill>
                  <a:srgbClr val="C00000"/>
                </a:solidFill>
              </a:rPr>
              <a:t>Full service network carriers </a:t>
            </a:r>
            <a:r>
              <a:rPr lang="en-GB" sz="1600" dirty="0">
                <a:solidFill>
                  <a:srgbClr val="C00000"/>
                </a:solidFill>
              </a:rPr>
              <a:t> </a:t>
            </a:r>
            <a:r>
              <a:rPr lang="en-GB" sz="1600" dirty="0"/>
              <a:t>- offering high levels of in-flight service, connectivity and a variability of tariffs. The airline attracts a wide range of passengers from different market segments, operating a network of short, mid and long-haul routes with varied fleet of aircraft types to suit.</a:t>
            </a:r>
            <a:endParaRPr lang="en-US" sz="1600" dirty="0"/>
          </a:p>
          <a:p>
            <a:pPr marL="285750" lvl="0" indent="-285750">
              <a:lnSpc>
                <a:spcPct val="160000"/>
              </a:lnSpc>
              <a:spcBef>
                <a:spcPts val="900"/>
              </a:spcBef>
              <a:buFont typeface="Arial" panose="020B0604020202020204" pitchFamily="34" charset="0"/>
              <a:buChar char="•"/>
            </a:pPr>
            <a:r>
              <a:rPr lang="en-GB" sz="1600" i="1" dirty="0">
                <a:solidFill>
                  <a:srgbClr val="C00000"/>
                </a:solidFill>
              </a:rPr>
              <a:t>Regional carriers</a:t>
            </a:r>
            <a:r>
              <a:rPr lang="en-GB" sz="1600" i="1" dirty="0"/>
              <a:t>- </a:t>
            </a:r>
            <a:r>
              <a:rPr lang="en-GB" sz="1600" dirty="0"/>
              <a:t>connect smaller airports with larger hubs, have aircraft with smaller capacity</a:t>
            </a:r>
            <a:r>
              <a:rPr lang="sr-Latn-RS" sz="1600" dirty="0"/>
              <a:t> (up to 100 seats) </a:t>
            </a:r>
            <a:r>
              <a:rPr lang="en-GB" sz="1600" dirty="0"/>
              <a:t> in their fleet compared to FSNC.</a:t>
            </a:r>
            <a:endParaRPr lang="en-US" sz="1600" dirty="0"/>
          </a:p>
          <a:p>
            <a:pPr marL="285750" lvl="0" indent="-285750">
              <a:lnSpc>
                <a:spcPct val="160000"/>
              </a:lnSpc>
              <a:spcBef>
                <a:spcPts val="900"/>
              </a:spcBef>
              <a:buFont typeface="Arial" panose="020B0604020202020204" pitchFamily="34" charset="0"/>
              <a:buChar char="•"/>
            </a:pPr>
            <a:r>
              <a:rPr lang="en-GB" sz="1600" i="1" dirty="0">
                <a:solidFill>
                  <a:srgbClr val="C00000"/>
                </a:solidFill>
              </a:rPr>
              <a:t>Low cost carriers (LCC’s)</a:t>
            </a:r>
            <a:r>
              <a:rPr lang="en-GB" sz="1600" dirty="0">
                <a:solidFill>
                  <a:srgbClr val="C00000"/>
                </a:solidFill>
              </a:rPr>
              <a:t> </a:t>
            </a:r>
            <a:r>
              <a:rPr lang="en-GB" sz="1600" dirty="0"/>
              <a:t>– an airline with cost-minimization strategy in order to provide low operating costs and prices, creating new market segments.</a:t>
            </a:r>
            <a:endParaRPr lang="en-US" sz="1600" dirty="0"/>
          </a:p>
          <a:p>
            <a:pPr marL="285750" lvl="0" indent="-285750">
              <a:lnSpc>
                <a:spcPct val="160000"/>
              </a:lnSpc>
              <a:spcBef>
                <a:spcPts val="900"/>
              </a:spcBef>
              <a:buFont typeface="Arial" panose="020B0604020202020204" pitchFamily="34" charset="0"/>
              <a:buChar char="•"/>
            </a:pPr>
            <a:r>
              <a:rPr lang="en-GB" sz="1600" i="1" dirty="0">
                <a:solidFill>
                  <a:srgbClr val="C00000"/>
                </a:solidFill>
              </a:rPr>
              <a:t>Charter carrier </a:t>
            </a:r>
            <a:r>
              <a:rPr lang="en-GB" sz="1600" dirty="0"/>
              <a:t>– an airline that performs non-scheduled flights mostly to holiday destinations</a:t>
            </a:r>
            <a:endParaRPr lang="en-US" sz="1600" dirty="0"/>
          </a:p>
          <a:p>
            <a:pPr marL="285750" lvl="0" indent="-285750">
              <a:lnSpc>
                <a:spcPct val="160000"/>
              </a:lnSpc>
              <a:spcBef>
                <a:spcPts val="900"/>
              </a:spcBef>
              <a:buFont typeface="Arial" panose="020B0604020202020204" pitchFamily="34" charset="0"/>
              <a:buChar char="•"/>
            </a:pPr>
            <a:r>
              <a:rPr lang="en-GB" sz="1600" i="1" dirty="0">
                <a:solidFill>
                  <a:srgbClr val="C00000"/>
                </a:solidFill>
              </a:rPr>
              <a:t>Cargo carrier </a:t>
            </a:r>
            <a:r>
              <a:rPr lang="en-GB" sz="1600" dirty="0"/>
              <a:t>– an airline specialising in the transport of goods and supplies by air.</a:t>
            </a:r>
            <a:endParaRPr lang="en-US" sz="1600" dirty="0"/>
          </a:p>
        </p:txBody>
      </p:sp>
      <p:sp>
        <p:nvSpPr>
          <p:cNvPr id="4" name="Slide Number Placeholder 3"/>
          <p:cNvSpPr>
            <a:spLocks noGrp="1"/>
          </p:cNvSpPr>
          <p:nvPr>
            <p:ph type="sldNum" sz="quarter" idx="11"/>
          </p:nvPr>
        </p:nvSpPr>
        <p:spPr/>
        <p:txBody>
          <a:bodyPr/>
          <a:lstStyle/>
          <a:p>
            <a:fld id="{707FE137-0C1A-4C05-8B34-1D89C94DB814}" type="slidenum">
              <a:rPr lang="en-GB" smtClean="0"/>
              <a:pPr/>
              <a:t>26</a:t>
            </a:fld>
            <a:endParaRPr lang="en-GB" dirty="0"/>
          </a:p>
        </p:txBody>
      </p:sp>
    </p:spTree>
    <p:extLst>
      <p:ext uri="{BB962C8B-B14F-4D97-AF65-F5344CB8AC3E}">
        <p14:creationId xmlns:p14="http://schemas.microsoft.com/office/powerpoint/2010/main" val="237520076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Airline Alliances</a:t>
            </a:r>
            <a:endParaRPr lang="en-GB" dirty="0"/>
          </a:p>
        </p:txBody>
      </p:sp>
      <p:sp>
        <p:nvSpPr>
          <p:cNvPr id="3" name="Content Placeholder 2"/>
          <p:cNvSpPr>
            <a:spLocks noGrp="1"/>
          </p:cNvSpPr>
          <p:nvPr>
            <p:ph idx="1"/>
          </p:nvPr>
        </p:nvSpPr>
        <p:spPr>
          <a:xfrm>
            <a:off x="457200" y="1628775"/>
            <a:ext cx="8188656" cy="4029075"/>
          </a:xfrm>
        </p:spPr>
        <p:txBody>
          <a:bodyPr>
            <a:normAutofit fontScale="92500"/>
          </a:bodyPr>
          <a:lstStyle/>
          <a:p>
            <a:pPr>
              <a:spcAft>
                <a:spcPts val="900"/>
              </a:spcAft>
            </a:pPr>
            <a:r>
              <a:rPr lang="sr-Latn-CS" dirty="0"/>
              <a:t>IATA </a:t>
            </a:r>
            <a:r>
              <a:rPr lang="en-GB" dirty="0"/>
              <a:t>“Recommended practice 1008”:</a:t>
            </a:r>
          </a:p>
          <a:p>
            <a:pPr lvl="1">
              <a:spcAft>
                <a:spcPts val="900"/>
              </a:spcAft>
            </a:pPr>
            <a:r>
              <a:rPr lang="en-US" dirty="0"/>
              <a:t>Three or more airlines that have commercial cooperation or a joint venture and:</a:t>
            </a:r>
            <a:endParaRPr lang="sr-Latn-CS" dirty="0"/>
          </a:p>
          <a:p>
            <a:pPr marL="648891" lvl="1">
              <a:spcAft>
                <a:spcPts val="900"/>
              </a:spcAft>
              <a:buNone/>
            </a:pPr>
            <a:r>
              <a:rPr lang="sr-Latn-CS" dirty="0"/>
              <a:t>a) </a:t>
            </a:r>
            <a:r>
              <a:rPr lang="en-US" dirty="0"/>
              <a:t>have a common product on the market known under a unique name or brand</a:t>
            </a:r>
            <a:r>
              <a:rPr lang="sr-Latn-CS" dirty="0"/>
              <a:t>, </a:t>
            </a:r>
          </a:p>
          <a:p>
            <a:pPr marL="648891" lvl="1">
              <a:spcAft>
                <a:spcPts val="900"/>
              </a:spcAft>
              <a:buNone/>
            </a:pPr>
            <a:r>
              <a:rPr lang="sr-Latn-CS" dirty="0"/>
              <a:t>b) </a:t>
            </a:r>
            <a:r>
              <a:rPr lang="en-US" dirty="0"/>
              <a:t>the brand name or brand is jointly promoted by alliance member airlines and their agents</a:t>
            </a:r>
            <a:r>
              <a:rPr lang="sr-Latn-CS" dirty="0"/>
              <a:t>, </a:t>
            </a:r>
            <a:r>
              <a:rPr lang="en-US" dirty="0"/>
              <a:t>and</a:t>
            </a:r>
            <a:r>
              <a:rPr lang="sr-Latn-CS" dirty="0"/>
              <a:t> </a:t>
            </a:r>
          </a:p>
          <a:p>
            <a:pPr marL="648891" lvl="1">
              <a:spcAft>
                <a:spcPts val="900"/>
              </a:spcAft>
              <a:buNone/>
            </a:pPr>
            <a:r>
              <a:rPr lang="sr-Latn-CS" dirty="0"/>
              <a:t>c) </a:t>
            </a:r>
            <a:r>
              <a:rPr lang="en-US" dirty="0"/>
              <a:t>a commercial name or brand is used to identify an alliance service at an airport and other services in a situation where there are bilateral agreements, such as code sharing</a:t>
            </a:r>
            <a:r>
              <a:rPr lang="sr-Latn-CS" dirty="0"/>
              <a:t>.</a:t>
            </a:r>
            <a:endParaRPr lang="en-US" dirty="0"/>
          </a:p>
          <a:p>
            <a:pPr marL="53975" lvl="1" indent="0">
              <a:spcAft>
                <a:spcPts val="900"/>
              </a:spcAft>
              <a:buNone/>
            </a:pPr>
            <a:r>
              <a:rPr lang="en-US" dirty="0"/>
              <a:t>Another definition:</a:t>
            </a:r>
          </a:p>
          <a:p>
            <a:pPr marL="744538" lvl="1" indent="-284163">
              <a:spcAft>
                <a:spcPts val="900"/>
              </a:spcAft>
            </a:pPr>
            <a:r>
              <a:rPr lang="en-GB" dirty="0"/>
              <a:t>Airline alliances are voluntary unions of airlines held together by various commercial cooperative arrangements.</a:t>
            </a:r>
          </a:p>
        </p:txBody>
      </p:sp>
      <p:sp>
        <p:nvSpPr>
          <p:cNvPr id="6" name="Slide Number Placeholder 5"/>
          <p:cNvSpPr>
            <a:spLocks noGrp="1"/>
          </p:cNvSpPr>
          <p:nvPr>
            <p:ph type="sldNum" sz="quarter" idx="11"/>
          </p:nvPr>
        </p:nvSpPr>
        <p:spPr/>
        <p:txBody>
          <a:bodyPr/>
          <a:lstStyle/>
          <a:p>
            <a:fld id="{707FE137-0C1A-4C05-8B34-1D89C94DB814}" type="slidenum">
              <a:rPr lang="en-GB" smtClean="0"/>
              <a:pPr/>
              <a:t>27</a:t>
            </a:fld>
            <a:endParaRPr lang="en-GB" dirty="0"/>
          </a:p>
        </p:txBody>
      </p:sp>
    </p:spTree>
    <p:extLst>
      <p:ext uri="{BB962C8B-B14F-4D97-AF65-F5344CB8AC3E}">
        <p14:creationId xmlns:p14="http://schemas.microsoft.com/office/powerpoint/2010/main" val="334531305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Reasons for Forming An Alliance</a:t>
            </a:r>
            <a:endParaRPr lang="en-GB"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342666621"/>
              </p:ext>
            </p:extLst>
          </p:nvPr>
        </p:nvGraphicFramePr>
        <p:xfrm>
          <a:off x="1143000" y="1754814"/>
          <a:ext cx="6291318" cy="178219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5" name="Content Placeholder 3"/>
          <p:cNvGraphicFramePr>
            <a:graphicFrameLocks/>
          </p:cNvGraphicFramePr>
          <p:nvPr>
            <p:extLst>
              <p:ext uri="{D42A27DB-BD31-4B8C-83A1-F6EECF244321}">
                <p14:modId xmlns:p14="http://schemas.microsoft.com/office/powerpoint/2010/main" val="458960498"/>
              </p:ext>
            </p:extLst>
          </p:nvPr>
        </p:nvGraphicFramePr>
        <p:xfrm>
          <a:off x="1143000" y="3320988"/>
          <a:ext cx="6291318" cy="135015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6" name="Content Placeholder 3"/>
          <p:cNvGraphicFramePr>
            <a:graphicFrameLocks/>
          </p:cNvGraphicFramePr>
          <p:nvPr>
            <p:extLst>
              <p:ext uri="{D42A27DB-BD31-4B8C-83A1-F6EECF244321}">
                <p14:modId xmlns:p14="http://schemas.microsoft.com/office/powerpoint/2010/main" val="986625943"/>
              </p:ext>
            </p:extLst>
          </p:nvPr>
        </p:nvGraphicFramePr>
        <p:xfrm>
          <a:off x="1143000" y="4617132"/>
          <a:ext cx="6291318" cy="1350150"/>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sp>
        <p:nvSpPr>
          <p:cNvPr id="7" name="Rectangle 6"/>
          <p:cNvSpPr/>
          <p:nvPr/>
        </p:nvSpPr>
        <p:spPr>
          <a:xfrm>
            <a:off x="1588798" y="1916832"/>
            <a:ext cx="3296608" cy="300082"/>
          </a:xfrm>
          <a:prstGeom prst="rect">
            <a:avLst/>
          </a:prstGeom>
        </p:spPr>
        <p:txBody>
          <a:bodyPr wrap="none">
            <a:spAutoFit/>
          </a:bodyPr>
          <a:lstStyle/>
          <a:p>
            <a:r>
              <a:rPr lang="en-US" sz="1350" i="1" dirty="0"/>
              <a:t>Air-</a:t>
            </a:r>
            <a:r>
              <a:rPr lang="en-GB" sz="1350" i="1" dirty="0"/>
              <a:t>political </a:t>
            </a:r>
            <a:r>
              <a:rPr lang="en-US" sz="1350" i="1" dirty="0"/>
              <a:t>		</a:t>
            </a:r>
            <a:r>
              <a:rPr lang="en-US" sz="1350" i="1" dirty="0">
                <a:sym typeface="Symbol"/>
              </a:rPr>
              <a:t>	‘Seamless Service’</a:t>
            </a:r>
            <a:endParaRPr lang="en-US" sz="1350" i="1" dirty="0"/>
          </a:p>
        </p:txBody>
      </p:sp>
      <p:sp>
        <p:nvSpPr>
          <p:cNvPr id="8" name="Rectangle 7"/>
          <p:cNvSpPr/>
          <p:nvPr/>
        </p:nvSpPr>
        <p:spPr>
          <a:xfrm>
            <a:off x="1385647" y="3368025"/>
            <a:ext cx="1200650" cy="300082"/>
          </a:xfrm>
          <a:prstGeom prst="rect">
            <a:avLst/>
          </a:prstGeom>
        </p:spPr>
        <p:txBody>
          <a:bodyPr wrap="none">
            <a:spAutoFit/>
          </a:bodyPr>
          <a:lstStyle/>
          <a:p>
            <a:r>
              <a:rPr lang="sr-Latn-CS" sz="1350" i="1" dirty="0"/>
              <a:t>Infrastructural</a:t>
            </a:r>
            <a:endParaRPr lang="en-US" sz="1350" i="1" dirty="0"/>
          </a:p>
        </p:txBody>
      </p:sp>
      <p:sp>
        <p:nvSpPr>
          <p:cNvPr id="9" name="Rectangle 8"/>
          <p:cNvSpPr/>
          <p:nvPr/>
        </p:nvSpPr>
        <p:spPr>
          <a:xfrm>
            <a:off x="1385646" y="4671138"/>
            <a:ext cx="2471574" cy="300082"/>
          </a:xfrm>
          <a:prstGeom prst="rect">
            <a:avLst/>
          </a:prstGeom>
        </p:spPr>
        <p:txBody>
          <a:bodyPr wrap="none">
            <a:spAutoFit/>
          </a:bodyPr>
          <a:lstStyle/>
          <a:p>
            <a:r>
              <a:rPr lang="en-US" sz="1350" i="1" dirty="0"/>
              <a:t>Economical and financial related</a:t>
            </a:r>
          </a:p>
        </p:txBody>
      </p:sp>
      <p:sp>
        <p:nvSpPr>
          <p:cNvPr id="11" name="Slide Number Placeholder 10"/>
          <p:cNvSpPr>
            <a:spLocks noGrp="1"/>
          </p:cNvSpPr>
          <p:nvPr>
            <p:ph type="sldNum" sz="quarter" idx="11"/>
          </p:nvPr>
        </p:nvSpPr>
        <p:spPr/>
        <p:txBody>
          <a:bodyPr/>
          <a:lstStyle/>
          <a:p>
            <a:fld id="{707FE137-0C1A-4C05-8B34-1D89C94DB814}" type="slidenum">
              <a:rPr lang="en-GB" smtClean="0"/>
              <a:pPr/>
              <a:t>28</a:t>
            </a:fld>
            <a:endParaRPr lang="en-GB" dirty="0"/>
          </a:p>
        </p:txBody>
      </p:sp>
    </p:spTree>
    <p:extLst>
      <p:ext uri="{BB962C8B-B14F-4D97-AF65-F5344CB8AC3E}">
        <p14:creationId xmlns:p14="http://schemas.microsoft.com/office/powerpoint/2010/main" val="375663938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700" dirty="0"/>
              <a:t>Types of Alliances - Geographical Coverage</a:t>
            </a:r>
            <a:endParaRPr lang="en-GB" sz="2700" dirty="0"/>
          </a:p>
        </p:txBody>
      </p:sp>
      <p:sp>
        <p:nvSpPr>
          <p:cNvPr id="3" name="Content Placeholder 2"/>
          <p:cNvSpPr>
            <a:spLocks noGrp="1"/>
          </p:cNvSpPr>
          <p:nvPr>
            <p:ph idx="1"/>
          </p:nvPr>
        </p:nvSpPr>
        <p:spPr>
          <a:xfrm>
            <a:off x="457199" y="1333501"/>
            <a:ext cx="8277225" cy="4324350"/>
          </a:xfrm>
        </p:spPr>
        <p:txBody>
          <a:bodyPr>
            <a:noAutofit/>
          </a:bodyPr>
          <a:lstStyle/>
          <a:p>
            <a:pPr marL="285750" indent="-285750">
              <a:spcAft>
                <a:spcPts val="450"/>
              </a:spcAft>
              <a:buFont typeface="Arial" panose="020B0604020202020204" pitchFamily="34" charset="0"/>
              <a:buChar char="•"/>
            </a:pPr>
            <a:r>
              <a:rPr lang="en-US" b="1" dirty="0"/>
              <a:t>Alliances on a specific route</a:t>
            </a:r>
            <a:endParaRPr lang="sr-Latn-CS" b="1" dirty="0"/>
          </a:p>
          <a:p>
            <a:pPr lvl="1">
              <a:spcAft>
                <a:spcPts val="450"/>
              </a:spcAft>
            </a:pPr>
            <a:r>
              <a:rPr lang="en-US" dirty="0"/>
              <a:t>cover one route or a limited number of city pairs</a:t>
            </a:r>
            <a:endParaRPr lang="sr-Latn-CS" dirty="0"/>
          </a:p>
          <a:p>
            <a:pPr lvl="1">
              <a:spcAft>
                <a:spcPts val="450"/>
              </a:spcAft>
            </a:pPr>
            <a:r>
              <a:rPr lang="en-US" dirty="0"/>
              <a:t>Co-operation</a:t>
            </a:r>
            <a:r>
              <a:rPr lang="sr-Latn-CS" dirty="0"/>
              <a:t> – prorate </a:t>
            </a:r>
            <a:r>
              <a:rPr lang="en-US" dirty="0"/>
              <a:t>agreements or code sharing, or both at the same time</a:t>
            </a:r>
            <a:endParaRPr lang="en-GB" dirty="0"/>
          </a:p>
          <a:p>
            <a:pPr marL="285750" indent="-285750">
              <a:spcAft>
                <a:spcPts val="450"/>
              </a:spcAft>
              <a:buFont typeface="Arial" panose="020B0604020202020204" pitchFamily="34" charset="0"/>
              <a:buChar char="•"/>
            </a:pPr>
            <a:r>
              <a:rPr lang="sr-Latn-CS" b="1" dirty="0"/>
              <a:t>Regional alliances </a:t>
            </a:r>
          </a:p>
          <a:p>
            <a:pPr lvl="1">
              <a:spcAft>
                <a:spcPts val="450"/>
              </a:spcAft>
            </a:pPr>
            <a:r>
              <a:rPr lang="en-US" dirty="0"/>
              <a:t>joint service on routes in a particular region or country</a:t>
            </a:r>
            <a:endParaRPr lang="sr-Latn-CS" dirty="0"/>
          </a:p>
          <a:p>
            <a:pPr lvl="1">
              <a:spcAft>
                <a:spcPts val="450"/>
              </a:spcAft>
            </a:pPr>
            <a:r>
              <a:rPr lang="en-US" dirty="0"/>
              <a:t>franchise relationship between a larger and a smaller airline</a:t>
            </a:r>
            <a:endParaRPr lang="en-GB" dirty="0"/>
          </a:p>
          <a:p>
            <a:pPr marL="285750" indent="-285750">
              <a:spcAft>
                <a:spcPts val="450"/>
              </a:spcAft>
              <a:buFont typeface="Arial" panose="020B0604020202020204" pitchFamily="34" charset="0"/>
              <a:buChar char="•"/>
            </a:pPr>
            <a:r>
              <a:rPr lang="sr-Latn-CS" b="1" dirty="0"/>
              <a:t>Global</a:t>
            </a:r>
            <a:r>
              <a:rPr lang="en-US" b="1" dirty="0"/>
              <a:t> </a:t>
            </a:r>
            <a:r>
              <a:rPr lang="sr-Latn-CS" b="1" dirty="0"/>
              <a:t>alliances </a:t>
            </a:r>
          </a:p>
          <a:p>
            <a:pPr lvl="1">
              <a:spcAft>
                <a:spcPts val="450"/>
              </a:spcAft>
            </a:pPr>
            <a:r>
              <a:rPr lang="en-US" dirty="0"/>
              <a:t>global coverage and synergy effect that enables economies of scale, lower operating costs and sustainable growth</a:t>
            </a:r>
            <a:endParaRPr lang="sr-Latn-CS" dirty="0"/>
          </a:p>
          <a:p>
            <a:pPr lvl="1">
              <a:spcAft>
                <a:spcPts val="450"/>
              </a:spcAft>
            </a:pPr>
            <a:r>
              <a:rPr lang="en-US" dirty="0"/>
              <a:t>global network created by merging the networks of all member airlines of the alliance, which are usually from different parts of the world</a:t>
            </a:r>
            <a:endParaRPr lang="sr-Latn-CS" dirty="0"/>
          </a:p>
          <a:p>
            <a:pPr lvl="1">
              <a:spcAft>
                <a:spcPts val="450"/>
              </a:spcAft>
            </a:pPr>
            <a:r>
              <a:rPr lang="en-US" i="1" dirty="0"/>
              <a:t>characteristics of partners in alliances</a:t>
            </a:r>
            <a:r>
              <a:rPr lang="sr-Latn-CS" dirty="0"/>
              <a:t>: </a:t>
            </a:r>
            <a:r>
              <a:rPr lang="en-US" dirty="0">
                <a:solidFill>
                  <a:schemeClr val="accent1">
                    <a:lumMod val="75000"/>
                  </a:schemeClr>
                </a:solidFill>
              </a:rPr>
              <a:t>service similarity, safety and technical capability, competitiveness in the domestic market and complementarity in terms of destinations.</a:t>
            </a:r>
            <a:endParaRPr lang="en-GB" dirty="0">
              <a:solidFill>
                <a:schemeClr val="accent1">
                  <a:lumMod val="75000"/>
                </a:schemeClr>
              </a:solidFill>
            </a:endParaRPr>
          </a:p>
        </p:txBody>
      </p:sp>
      <p:sp>
        <p:nvSpPr>
          <p:cNvPr id="6" name="Slide Number Placeholder 5"/>
          <p:cNvSpPr>
            <a:spLocks noGrp="1"/>
          </p:cNvSpPr>
          <p:nvPr>
            <p:ph type="sldNum" sz="quarter" idx="11"/>
          </p:nvPr>
        </p:nvSpPr>
        <p:spPr/>
        <p:txBody>
          <a:bodyPr/>
          <a:lstStyle/>
          <a:p>
            <a:fld id="{707FE137-0C1A-4C05-8B34-1D89C94DB814}" type="slidenum">
              <a:rPr lang="en-GB" smtClean="0"/>
              <a:pPr/>
              <a:t>29</a:t>
            </a:fld>
            <a:endParaRPr lang="en-GB" dirty="0"/>
          </a:p>
        </p:txBody>
      </p:sp>
    </p:spTree>
    <p:extLst>
      <p:ext uri="{BB962C8B-B14F-4D97-AF65-F5344CB8AC3E}">
        <p14:creationId xmlns:p14="http://schemas.microsoft.com/office/powerpoint/2010/main" val="16930004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Air Transport Development</a:t>
            </a:r>
          </a:p>
        </p:txBody>
      </p:sp>
      <p:sp>
        <p:nvSpPr>
          <p:cNvPr id="6" name="Content Placeholder 5"/>
          <p:cNvSpPr>
            <a:spLocks noGrp="1"/>
          </p:cNvSpPr>
          <p:nvPr>
            <p:ph idx="1"/>
          </p:nvPr>
        </p:nvSpPr>
        <p:spPr>
          <a:xfrm>
            <a:off x="457200" y="5334000"/>
            <a:ext cx="8463280" cy="990600"/>
          </a:xfrm>
        </p:spPr>
        <p:txBody>
          <a:bodyPr>
            <a:normAutofit fontScale="92500"/>
          </a:bodyPr>
          <a:lstStyle/>
          <a:p>
            <a:r>
              <a:rPr lang="en-US" sz="2400" dirty="0">
                <a:solidFill>
                  <a:schemeClr val="accent3">
                    <a:lumMod val="50000"/>
                  </a:schemeClr>
                </a:solidFill>
              </a:rPr>
              <a:t>Forecast for </a:t>
            </a:r>
            <a:r>
              <a:rPr lang="sr-Latn-RS" sz="2400" dirty="0">
                <a:solidFill>
                  <a:schemeClr val="accent3">
                    <a:lumMod val="50000"/>
                  </a:schemeClr>
                </a:solidFill>
              </a:rPr>
              <a:t>2028 :</a:t>
            </a:r>
            <a:r>
              <a:rPr lang="sr-Latn-RS" sz="2400" dirty="0"/>
              <a:t> </a:t>
            </a:r>
            <a:r>
              <a:rPr lang="en-US" sz="2400" dirty="0"/>
              <a:t>GD</a:t>
            </a:r>
            <a:r>
              <a:rPr lang="sr-Latn-RS" sz="2400" dirty="0"/>
              <a:t>P    o</a:t>
            </a:r>
            <a:r>
              <a:rPr lang="en-US" sz="2400" dirty="0"/>
              <a:t>n average </a:t>
            </a:r>
            <a:r>
              <a:rPr lang="sr-Latn-RS" sz="2400" dirty="0"/>
              <a:t>3</a:t>
            </a:r>
            <a:r>
              <a:rPr lang="en-US" sz="2400" dirty="0"/>
              <a:t>.</a:t>
            </a:r>
            <a:r>
              <a:rPr lang="sr-Latn-RS" sz="2400" dirty="0"/>
              <a:t>1%</a:t>
            </a:r>
          </a:p>
          <a:p>
            <a:pPr marL="3487738" lvl="8">
              <a:buNone/>
            </a:pPr>
            <a:r>
              <a:rPr lang="sr-Latn-RS" sz="2400" dirty="0"/>
              <a:t>      </a:t>
            </a:r>
            <a:r>
              <a:rPr lang="en-US" sz="2400" dirty="0"/>
              <a:t>Air transport demand</a:t>
            </a:r>
            <a:r>
              <a:rPr lang="sr-Latn-RS" sz="2400" dirty="0"/>
              <a:t> </a:t>
            </a:r>
            <a:r>
              <a:rPr lang="en-US" sz="2400" dirty="0"/>
              <a:t>    </a:t>
            </a:r>
            <a:r>
              <a:rPr lang="sr-Latn-RS" sz="2400" dirty="0"/>
              <a:t>o</a:t>
            </a:r>
            <a:r>
              <a:rPr lang="en-US" sz="2400" dirty="0"/>
              <a:t>n average </a:t>
            </a:r>
            <a:r>
              <a:rPr lang="sr-Latn-RS" sz="2400" dirty="0"/>
              <a:t>4</a:t>
            </a:r>
            <a:r>
              <a:rPr lang="en-US" sz="2400" dirty="0"/>
              <a:t>.</a:t>
            </a:r>
            <a:r>
              <a:rPr lang="sr-Latn-RS" sz="2400" dirty="0"/>
              <a:t>9%</a:t>
            </a:r>
            <a:endParaRPr lang="en-US" sz="2400" dirty="0"/>
          </a:p>
        </p:txBody>
      </p:sp>
      <p:sp>
        <p:nvSpPr>
          <p:cNvPr id="5" name="Slide Number Placeholder 4"/>
          <p:cNvSpPr>
            <a:spLocks noGrp="1"/>
          </p:cNvSpPr>
          <p:nvPr>
            <p:ph type="sldNum" sz="quarter" idx="4294967295"/>
          </p:nvPr>
        </p:nvSpPr>
        <p:spPr>
          <a:xfrm>
            <a:off x="7924800" y="6492875"/>
            <a:ext cx="762000" cy="365125"/>
          </a:xfrm>
          <a:prstGeom prst="rect">
            <a:avLst/>
          </a:prstGeom>
        </p:spPr>
        <p:txBody>
          <a:bodyPr/>
          <a:lstStyle/>
          <a:p>
            <a:fld id="{5C9D7C3E-CAE7-4115-9176-AF5420E42B37}" type="slidenum">
              <a:rPr lang="en-US" smtClean="0"/>
              <a:pPr/>
              <a:t>3</a:t>
            </a:fld>
            <a:endParaRPr lang="en-US" dirty="0"/>
          </a:p>
        </p:txBody>
      </p:sp>
      <p:graphicFrame>
        <p:nvGraphicFramePr>
          <p:cNvPr id="8" name="Chart 7"/>
          <p:cNvGraphicFramePr>
            <a:graphicFrameLocks/>
          </p:cNvGraphicFramePr>
          <p:nvPr>
            <p:extLst>
              <p:ext uri="{D42A27DB-BD31-4B8C-83A1-F6EECF244321}">
                <p14:modId xmlns:p14="http://schemas.microsoft.com/office/powerpoint/2010/main" val="516806936"/>
              </p:ext>
            </p:extLst>
          </p:nvPr>
        </p:nvGraphicFramePr>
        <p:xfrm>
          <a:off x="533400" y="1371600"/>
          <a:ext cx="8305799" cy="3429000"/>
        </p:xfrm>
        <a:graphic>
          <a:graphicData uri="http://schemas.openxmlformats.org/drawingml/2006/chart">
            <c:chart xmlns:c="http://schemas.openxmlformats.org/drawingml/2006/chart" xmlns:r="http://schemas.openxmlformats.org/officeDocument/2006/relationships" r:id="rId3"/>
          </a:graphicData>
        </a:graphic>
      </p:graphicFrame>
      <p:sp>
        <p:nvSpPr>
          <p:cNvPr id="1026" name="Rectangle 1057"/>
          <p:cNvSpPr>
            <a:spLocks noChangeArrowheads="1"/>
          </p:cNvSpPr>
          <p:nvPr/>
        </p:nvSpPr>
        <p:spPr bwMode="auto">
          <a:xfrm>
            <a:off x="1354137" y="1600200"/>
            <a:ext cx="398463" cy="2971800"/>
          </a:xfrm>
          <a:prstGeom prst="rect">
            <a:avLst/>
          </a:prstGeom>
          <a:solidFill>
            <a:srgbClr val="548DD4">
              <a:alpha val="21176"/>
            </a:srgbClr>
          </a:solidFill>
          <a:ln w="9525">
            <a:solidFill>
              <a:srgbClr val="DBE5F1"/>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27" name="Rectangle 1061"/>
          <p:cNvSpPr>
            <a:spLocks noChangeArrowheads="1"/>
          </p:cNvSpPr>
          <p:nvPr/>
        </p:nvSpPr>
        <p:spPr bwMode="auto">
          <a:xfrm>
            <a:off x="7239000" y="1600200"/>
            <a:ext cx="381000" cy="2971800"/>
          </a:xfrm>
          <a:prstGeom prst="rect">
            <a:avLst/>
          </a:prstGeom>
          <a:solidFill>
            <a:srgbClr val="548DD4">
              <a:alpha val="21176"/>
            </a:srgbClr>
          </a:solidFill>
          <a:ln w="9525">
            <a:solidFill>
              <a:srgbClr val="DBE5F1"/>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28" name="Rectangle 1060"/>
          <p:cNvSpPr>
            <a:spLocks noChangeArrowheads="1"/>
          </p:cNvSpPr>
          <p:nvPr/>
        </p:nvSpPr>
        <p:spPr bwMode="auto">
          <a:xfrm>
            <a:off x="6019800" y="1600200"/>
            <a:ext cx="228600" cy="2971800"/>
          </a:xfrm>
          <a:prstGeom prst="rect">
            <a:avLst/>
          </a:prstGeom>
          <a:solidFill>
            <a:srgbClr val="548DD4">
              <a:alpha val="21176"/>
            </a:srgbClr>
          </a:solidFill>
          <a:ln w="9525">
            <a:solidFill>
              <a:srgbClr val="DBE5F1"/>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29" name="Rectangle 1059"/>
          <p:cNvSpPr>
            <a:spLocks noChangeArrowheads="1"/>
          </p:cNvSpPr>
          <p:nvPr/>
        </p:nvSpPr>
        <p:spPr bwMode="auto">
          <a:xfrm>
            <a:off x="4038600" y="1600200"/>
            <a:ext cx="533400" cy="2971800"/>
          </a:xfrm>
          <a:prstGeom prst="rect">
            <a:avLst/>
          </a:prstGeom>
          <a:solidFill>
            <a:srgbClr val="548DD4">
              <a:alpha val="21176"/>
            </a:srgbClr>
          </a:solidFill>
          <a:ln w="9525">
            <a:solidFill>
              <a:srgbClr val="DBE5F1"/>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30" name="Rectangle 1058"/>
          <p:cNvSpPr>
            <a:spLocks noChangeArrowheads="1"/>
          </p:cNvSpPr>
          <p:nvPr/>
        </p:nvSpPr>
        <p:spPr bwMode="auto">
          <a:xfrm>
            <a:off x="2514600" y="1600200"/>
            <a:ext cx="533400" cy="2971800"/>
          </a:xfrm>
          <a:prstGeom prst="rect">
            <a:avLst/>
          </a:prstGeom>
          <a:solidFill>
            <a:srgbClr val="548DD4">
              <a:alpha val="21176"/>
            </a:srgbClr>
          </a:solidFill>
          <a:ln w="9525">
            <a:solidFill>
              <a:srgbClr val="DBE5F1"/>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31" name="Text Box 7"/>
          <p:cNvSpPr txBox="1">
            <a:spLocks noChangeArrowheads="1"/>
          </p:cNvSpPr>
          <p:nvPr/>
        </p:nvSpPr>
        <p:spPr bwMode="auto">
          <a:xfrm>
            <a:off x="4343400" y="2514600"/>
            <a:ext cx="685800" cy="228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1100" b="1" i="0" u="none" strike="noStrike" cap="none" normalizeH="0" baseline="0" dirty="0">
                <a:ln>
                  <a:noFill/>
                </a:ln>
                <a:solidFill>
                  <a:srgbClr val="00B0F0"/>
                </a:solidFill>
                <a:effectLst/>
                <a:latin typeface="Calibri" pitchFamily="34" charset="0"/>
                <a:cs typeface="Arial" pitchFamily="34" charset="0"/>
              </a:rPr>
              <a:t>GDP</a:t>
            </a:r>
            <a:endParaRPr kumimoji="0" lang="en-US" sz="1100" b="0" i="0" u="none" strike="noStrike" cap="none" normalizeH="0" baseline="0" dirty="0">
              <a:ln>
                <a:noFill/>
              </a:ln>
              <a:solidFill>
                <a:schemeClr val="tx1"/>
              </a:solidFill>
              <a:effectLst/>
              <a:latin typeface="Arial" pitchFamily="34" charset="0"/>
              <a:cs typeface="Arial" pitchFamily="34" charset="0"/>
            </a:endParaRPr>
          </a:p>
        </p:txBody>
      </p:sp>
      <p:sp>
        <p:nvSpPr>
          <p:cNvPr id="1032" name="Line 623"/>
          <p:cNvSpPr>
            <a:spLocks noChangeShapeType="1"/>
          </p:cNvSpPr>
          <p:nvPr/>
        </p:nvSpPr>
        <p:spPr bwMode="auto">
          <a:xfrm flipH="1">
            <a:off x="4191000" y="2743200"/>
            <a:ext cx="457200" cy="0"/>
          </a:xfrm>
          <a:prstGeom prst="line">
            <a:avLst/>
          </a:prstGeom>
          <a:noFill/>
          <a:ln w="25400">
            <a:solidFill>
              <a:srgbClr val="00B0F0"/>
            </a:solidFill>
            <a:round/>
            <a:headEnd/>
            <a:tailEnd type="triangle" w="med" len="med"/>
          </a:ln>
        </p:spPr>
        <p:txBody>
          <a:bodyPr vert="horz" wrap="square" lIns="91440" tIns="45720" rIns="91440" bIns="45720" numCol="1" anchor="t" anchorCtr="0" compatLnSpc="1">
            <a:prstTxWarp prst="textNoShape">
              <a:avLst/>
            </a:prstTxWarp>
          </a:bodyPr>
          <a:lstStyle/>
          <a:p>
            <a:endParaRPr lang="en-US"/>
          </a:p>
        </p:txBody>
      </p:sp>
      <p:sp>
        <p:nvSpPr>
          <p:cNvPr id="16" name="Up Arrow 15"/>
          <p:cNvSpPr/>
          <p:nvPr/>
        </p:nvSpPr>
        <p:spPr>
          <a:xfrm>
            <a:off x="3257973" y="5335266"/>
            <a:ext cx="152400" cy="304800"/>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Up Arrow 16"/>
          <p:cNvSpPr/>
          <p:nvPr/>
        </p:nvSpPr>
        <p:spPr>
          <a:xfrm>
            <a:off x="6773334" y="5737857"/>
            <a:ext cx="152400" cy="304800"/>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p:cNvSpPr txBox="1"/>
          <p:nvPr/>
        </p:nvSpPr>
        <p:spPr>
          <a:xfrm>
            <a:off x="1279406" y="4591129"/>
            <a:ext cx="612668" cy="246221"/>
          </a:xfrm>
          <a:prstGeom prst="rect">
            <a:avLst/>
          </a:prstGeom>
          <a:noFill/>
        </p:spPr>
        <p:txBody>
          <a:bodyPr wrap="none" rtlCol="0">
            <a:spAutoFit/>
          </a:bodyPr>
          <a:lstStyle/>
          <a:p>
            <a:r>
              <a:rPr lang="en-US" sz="1000" dirty="0">
                <a:solidFill>
                  <a:schemeClr val="bg1">
                    <a:lumMod val="65000"/>
                  </a:schemeClr>
                </a:solidFill>
              </a:rPr>
              <a:t>Oil crisis</a:t>
            </a:r>
          </a:p>
        </p:txBody>
      </p:sp>
      <p:sp>
        <p:nvSpPr>
          <p:cNvPr id="19" name="TextBox 18"/>
          <p:cNvSpPr txBox="1"/>
          <p:nvPr/>
        </p:nvSpPr>
        <p:spPr>
          <a:xfrm>
            <a:off x="2435332" y="4601289"/>
            <a:ext cx="612668" cy="246221"/>
          </a:xfrm>
          <a:prstGeom prst="rect">
            <a:avLst/>
          </a:prstGeom>
          <a:noFill/>
        </p:spPr>
        <p:txBody>
          <a:bodyPr wrap="none" rtlCol="0">
            <a:spAutoFit/>
          </a:bodyPr>
          <a:lstStyle/>
          <a:p>
            <a:r>
              <a:rPr lang="en-US" sz="1000" dirty="0">
                <a:solidFill>
                  <a:schemeClr val="bg1">
                    <a:lumMod val="65000"/>
                  </a:schemeClr>
                </a:solidFill>
              </a:rPr>
              <a:t>Oil crisis</a:t>
            </a:r>
          </a:p>
        </p:txBody>
      </p:sp>
      <p:sp>
        <p:nvSpPr>
          <p:cNvPr id="20" name="TextBox 19"/>
          <p:cNvSpPr txBox="1"/>
          <p:nvPr/>
        </p:nvSpPr>
        <p:spPr>
          <a:xfrm>
            <a:off x="4000998" y="4628727"/>
            <a:ext cx="684803" cy="246221"/>
          </a:xfrm>
          <a:prstGeom prst="rect">
            <a:avLst/>
          </a:prstGeom>
          <a:noFill/>
        </p:spPr>
        <p:txBody>
          <a:bodyPr wrap="none" rtlCol="0">
            <a:spAutoFit/>
          </a:bodyPr>
          <a:lstStyle/>
          <a:p>
            <a:r>
              <a:rPr lang="en-US" sz="1000" dirty="0">
                <a:solidFill>
                  <a:schemeClr val="bg1">
                    <a:lumMod val="65000"/>
                  </a:schemeClr>
                </a:solidFill>
              </a:rPr>
              <a:t>Gulf crisis</a:t>
            </a:r>
          </a:p>
        </p:txBody>
      </p:sp>
      <p:sp>
        <p:nvSpPr>
          <p:cNvPr id="21" name="TextBox 20"/>
          <p:cNvSpPr txBox="1"/>
          <p:nvPr/>
        </p:nvSpPr>
        <p:spPr>
          <a:xfrm>
            <a:off x="5288356" y="4628726"/>
            <a:ext cx="787328" cy="246221"/>
          </a:xfrm>
          <a:prstGeom prst="rect">
            <a:avLst/>
          </a:prstGeom>
          <a:noFill/>
        </p:spPr>
        <p:txBody>
          <a:bodyPr wrap="square" rtlCol="0">
            <a:spAutoFit/>
          </a:bodyPr>
          <a:lstStyle/>
          <a:p>
            <a:r>
              <a:rPr lang="en-US" sz="1000" dirty="0">
                <a:solidFill>
                  <a:schemeClr val="bg1">
                    <a:lumMod val="65000"/>
                  </a:schemeClr>
                </a:solidFill>
              </a:rPr>
              <a:t>Asian crisis</a:t>
            </a:r>
          </a:p>
        </p:txBody>
      </p:sp>
      <p:sp>
        <p:nvSpPr>
          <p:cNvPr id="22" name="TextBox 21"/>
          <p:cNvSpPr txBox="1"/>
          <p:nvPr/>
        </p:nvSpPr>
        <p:spPr>
          <a:xfrm>
            <a:off x="5986639" y="4591129"/>
            <a:ext cx="511679" cy="400110"/>
          </a:xfrm>
          <a:prstGeom prst="rect">
            <a:avLst/>
          </a:prstGeom>
          <a:noFill/>
        </p:spPr>
        <p:txBody>
          <a:bodyPr wrap="none" rtlCol="0">
            <a:spAutoFit/>
          </a:bodyPr>
          <a:lstStyle/>
          <a:p>
            <a:r>
              <a:rPr lang="sr-Latn-RS" sz="1000" dirty="0">
                <a:solidFill>
                  <a:schemeClr val="bg1">
                    <a:lumMod val="65000"/>
                  </a:schemeClr>
                </a:solidFill>
              </a:rPr>
              <a:t>11.09.</a:t>
            </a:r>
          </a:p>
          <a:p>
            <a:r>
              <a:rPr lang="sr-Latn-RS" sz="1000" dirty="0">
                <a:solidFill>
                  <a:schemeClr val="bg1">
                    <a:lumMod val="65000"/>
                  </a:schemeClr>
                </a:solidFill>
              </a:rPr>
              <a:t>SARS</a:t>
            </a:r>
            <a:endParaRPr lang="en-US" sz="1000" dirty="0">
              <a:solidFill>
                <a:schemeClr val="bg1">
                  <a:lumMod val="65000"/>
                </a:schemeClr>
              </a:solidFill>
            </a:endParaRPr>
          </a:p>
        </p:txBody>
      </p:sp>
      <p:sp>
        <p:nvSpPr>
          <p:cNvPr id="23" name="TextBox 22"/>
          <p:cNvSpPr txBox="1"/>
          <p:nvPr/>
        </p:nvSpPr>
        <p:spPr>
          <a:xfrm>
            <a:off x="7044677" y="4625338"/>
            <a:ext cx="1337226" cy="246221"/>
          </a:xfrm>
          <a:prstGeom prst="rect">
            <a:avLst/>
          </a:prstGeom>
          <a:noFill/>
        </p:spPr>
        <p:txBody>
          <a:bodyPr wrap="none" rtlCol="0">
            <a:spAutoFit/>
          </a:bodyPr>
          <a:lstStyle/>
          <a:p>
            <a:r>
              <a:rPr lang="en-US" sz="1000" dirty="0">
                <a:solidFill>
                  <a:schemeClr val="bg1">
                    <a:lumMod val="65000"/>
                  </a:schemeClr>
                </a:solidFill>
              </a:rPr>
              <a:t>World economy crises</a:t>
            </a:r>
          </a:p>
        </p:txBody>
      </p:sp>
      <p:sp>
        <p:nvSpPr>
          <p:cNvPr id="24" name="Text Box 7">
            <a:extLst>
              <a:ext uri="{FF2B5EF4-FFF2-40B4-BE49-F238E27FC236}">
                <a16:creationId xmlns:a16="http://schemas.microsoft.com/office/drawing/2014/main" id="{EE07F711-D27C-40B0-9237-25F1B0649E08}"/>
              </a:ext>
            </a:extLst>
          </p:cNvPr>
          <p:cNvSpPr txBox="1">
            <a:spLocks noChangeArrowheads="1"/>
          </p:cNvSpPr>
          <p:nvPr/>
        </p:nvSpPr>
        <p:spPr bwMode="auto">
          <a:xfrm>
            <a:off x="4566920" y="1706033"/>
            <a:ext cx="787328" cy="34951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1100" b="1" i="0" u="none" strike="noStrike" cap="none" normalizeH="0" baseline="0" dirty="0">
                <a:ln>
                  <a:noFill/>
                </a:ln>
                <a:solidFill>
                  <a:schemeClr val="accent1">
                    <a:lumMod val="75000"/>
                  </a:schemeClr>
                </a:solidFill>
                <a:effectLst/>
                <a:latin typeface="Calibri" pitchFamily="34" charset="0"/>
                <a:cs typeface="Arial" pitchFamily="34" charset="0"/>
              </a:rPr>
              <a:t>Recession</a:t>
            </a:r>
            <a:endParaRPr kumimoji="0" lang="en-US" sz="1100" b="0" i="0" u="none" strike="noStrike" cap="none" normalizeH="0" baseline="0" dirty="0">
              <a:ln>
                <a:noFill/>
              </a:ln>
              <a:solidFill>
                <a:schemeClr val="accent1">
                  <a:lumMod val="75000"/>
                </a:schemeClr>
              </a:solidFill>
              <a:effectLst/>
              <a:latin typeface="Arial" pitchFamily="34" charset="0"/>
              <a:cs typeface="Arial" pitchFamily="34" charset="0"/>
            </a:endParaRPr>
          </a:p>
        </p:txBody>
      </p:sp>
      <p:sp>
        <p:nvSpPr>
          <p:cNvPr id="25" name="Line 623">
            <a:extLst>
              <a:ext uri="{FF2B5EF4-FFF2-40B4-BE49-F238E27FC236}">
                <a16:creationId xmlns:a16="http://schemas.microsoft.com/office/drawing/2014/main" id="{FC6E0D48-1647-4F56-97ED-BABF0089747B}"/>
              </a:ext>
            </a:extLst>
          </p:cNvPr>
          <p:cNvSpPr>
            <a:spLocks noChangeShapeType="1"/>
          </p:cNvSpPr>
          <p:nvPr/>
        </p:nvSpPr>
        <p:spPr bwMode="auto">
          <a:xfrm flipH="1">
            <a:off x="4566920" y="1994747"/>
            <a:ext cx="457200" cy="0"/>
          </a:xfrm>
          <a:prstGeom prst="line">
            <a:avLst/>
          </a:prstGeom>
          <a:noFill/>
          <a:ln w="25400">
            <a:solidFill>
              <a:schemeClr val="accent1">
                <a:lumMod val="75000"/>
              </a:schemeClr>
            </a:solidFill>
            <a:round/>
            <a:headEnd/>
            <a:tailEnd type="triangle" w="med" len="med"/>
          </a:ln>
        </p:spPr>
        <p:txBody>
          <a:bodyPr vert="horz" wrap="square" lIns="91440" tIns="45720" rIns="91440" bIns="45720" numCol="1" anchor="t" anchorCtr="0" compatLnSpc="1">
            <a:prstTxWarp prst="textNoShape">
              <a:avLst/>
            </a:prstTxWarp>
          </a:bodyPr>
          <a:lstStyle/>
          <a:p>
            <a:endParaRPr lang="en-US"/>
          </a:p>
        </p:txBody>
      </p:sp>
      <p:sp>
        <p:nvSpPr>
          <p:cNvPr id="26" name="Line 623">
            <a:extLst>
              <a:ext uri="{FF2B5EF4-FFF2-40B4-BE49-F238E27FC236}">
                <a16:creationId xmlns:a16="http://schemas.microsoft.com/office/drawing/2014/main" id="{9FC47203-1073-42CD-A622-47263D5FDCBE}"/>
              </a:ext>
            </a:extLst>
          </p:cNvPr>
          <p:cNvSpPr>
            <a:spLocks noChangeShapeType="1"/>
          </p:cNvSpPr>
          <p:nvPr/>
        </p:nvSpPr>
        <p:spPr bwMode="auto">
          <a:xfrm flipH="1">
            <a:off x="2438400" y="2130213"/>
            <a:ext cx="457200" cy="0"/>
          </a:xfrm>
          <a:prstGeom prst="line">
            <a:avLst/>
          </a:prstGeom>
          <a:noFill/>
          <a:ln w="25400">
            <a:solidFill>
              <a:schemeClr val="accent4">
                <a:lumMod val="90000"/>
                <a:lumOff val="10000"/>
              </a:schemeClr>
            </a:solidFill>
            <a:round/>
            <a:headEnd/>
            <a:tailEnd type="triangle" w="med" len="med"/>
          </a:ln>
        </p:spPr>
        <p:txBody>
          <a:bodyPr vert="horz" wrap="square" lIns="91440" tIns="45720" rIns="91440" bIns="45720" numCol="1" anchor="t" anchorCtr="0" compatLnSpc="1">
            <a:prstTxWarp prst="textNoShape">
              <a:avLst/>
            </a:prstTxWarp>
          </a:bodyPr>
          <a:lstStyle/>
          <a:p>
            <a:endParaRPr lang="en-US"/>
          </a:p>
        </p:txBody>
      </p:sp>
      <p:sp>
        <p:nvSpPr>
          <p:cNvPr id="27" name="Text Box 7">
            <a:extLst>
              <a:ext uri="{FF2B5EF4-FFF2-40B4-BE49-F238E27FC236}">
                <a16:creationId xmlns:a16="http://schemas.microsoft.com/office/drawing/2014/main" id="{53DC368B-E3F2-4941-A73A-742CBED4AD71}"/>
              </a:ext>
            </a:extLst>
          </p:cNvPr>
          <p:cNvSpPr txBox="1">
            <a:spLocks noChangeArrowheads="1"/>
          </p:cNvSpPr>
          <p:nvPr/>
        </p:nvSpPr>
        <p:spPr bwMode="auto">
          <a:xfrm>
            <a:off x="2881268" y="2015912"/>
            <a:ext cx="1538331" cy="26687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1100" b="1" i="0" u="none" strike="noStrike" cap="none" normalizeH="0" baseline="0" dirty="0">
                <a:ln>
                  <a:noFill/>
                </a:ln>
                <a:solidFill>
                  <a:schemeClr val="accent1">
                    <a:lumMod val="75000"/>
                  </a:schemeClr>
                </a:solidFill>
                <a:effectLst/>
                <a:latin typeface="Calibri" pitchFamily="34" charset="0"/>
                <a:cs typeface="Arial" pitchFamily="34" charset="0"/>
              </a:rPr>
              <a:t>Air transport demand</a:t>
            </a:r>
            <a:endParaRPr kumimoji="0" lang="en-US" sz="1100" b="0" i="0" u="none" strike="noStrike" cap="none" normalizeH="0" baseline="0" dirty="0">
              <a:ln>
                <a:noFill/>
              </a:ln>
              <a:solidFill>
                <a:schemeClr val="accent1">
                  <a:lumMod val="75000"/>
                </a:schemeClr>
              </a:solidFill>
              <a:effectLst/>
              <a:latin typeface="Arial" pitchFamily="34" charset="0"/>
              <a:cs typeface="Arial" pitchFamily="34" charset="0"/>
            </a:endParaRPr>
          </a:p>
        </p:txBody>
      </p:sp>
      <p:sp>
        <p:nvSpPr>
          <p:cNvPr id="29" name="Rectangle 28"/>
          <p:cNvSpPr/>
          <p:nvPr/>
        </p:nvSpPr>
        <p:spPr>
          <a:xfrm>
            <a:off x="4353637" y="6244825"/>
            <a:ext cx="4790364" cy="276999"/>
          </a:xfrm>
          <a:prstGeom prst="rect">
            <a:avLst/>
          </a:prstGeom>
        </p:spPr>
        <p:txBody>
          <a:bodyPr wrap="square">
            <a:spAutoFit/>
          </a:bodyPr>
          <a:lstStyle/>
          <a:p>
            <a:r>
              <a:rPr lang="sr-Latn-RS" sz="1200" i="1" dirty="0"/>
              <a:t>Source: Airbus, 2013. Global Market Forecast: Future Journeys, 2013-2032.</a:t>
            </a:r>
            <a:endParaRPr lang="en-US" sz="1200" i="1"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Global airline al</a:t>
            </a:r>
            <a:r>
              <a:rPr lang="sr-Latn-RS" dirty="0"/>
              <a:t>l</a:t>
            </a:r>
            <a:r>
              <a:rPr lang="en-US" dirty="0" err="1"/>
              <a:t>iances</a:t>
            </a:r>
            <a:endParaRPr lang="en-US" dirty="0"/>
          </a:p>
        </p:txBody>
      </p:sp>
      <p:sp>
        <p:nvSpPr>
          <p:cNvPr id="3" name="Content Placeholder 2"/>
          <p:cNvSpPr>
            <a:spLocks noGrp="1"/>
          </p:cNvSpPr>
          <p:nvPr>
            <p:ph idx="1"/>
          </p:nvPr>
        </p:nvSpPr>
        <p:spPr/>
        <p:txBody>
          <a:bodyPr/>
          <a:lstStyle/>
          <a:p>
            <a:endParaRPr lang="en-US"/>
          </a:p>
        </p:txBody>
      </p:sp>
      <p:pic>
        <p:nvPicPr>
          <p:cNvPr id="102402" name="Picture 2"/>
          <p:cNvPicPr>
            <a:picLocks noChangeAspect="1" noChangeArrowheads="1"/>
          </p:cNvPicPr>
          <p:nvPr/>
        </p:nvPicPr>
        <p:blipFill>
          <a:blip r:embed="rId3" cstate="print"/>
          <a:srcRect/>
          <a:stretch>
            <a:fillRect/>
          </a:stretch>
        </p:blipFill>
        <p:spPr bwMode="auto">
          <a:xfrm>
            <a:off x="1169622" y="2093454"/>
            <a:ext cx="6337443" cy="3564396"/>
          </a:xfrm>
          <a:prstGeom prst="rect">
            <a:avLst/>
          </a:prstGeom>
          <a:noFill/>
          <a:ln w="9525">
            <a:noFill/>
            <a:miter lim="800000"/>
            <a:headEnd/>
            <a:tailEnd/>
          </a:ln>
        </p:spPr>
      </p:pic>
      <p:sp>
        <p:nvSpPr>
          <p:cNvPr id="6" name="Slide Number Placeholder 5"/>
          <p:cNvSpPr>
            <a:spLocks noGrp="1"/>
          </p:cNvSpPr>
          <p:nvPr>
            <p:ph type="sldNum" sz="quarter" idx="11"/>
          </p:nvPr>
        </p:nvSpPr>
        <p:spPr/>
        <p:txBody>
          <a:bodyPr/>
          <a:lstStyle/>
          <a:p>
            <a:fld id="{707FE137-0C1A-4C05-8B34-1D89C94DB814}" type="slidenum">
              <a:rPr lang="en-GB" smtClean="0"/>
              <a:pPr/>
              <a:t>30</a:t>
            </a:fld>
            <a:endParaRPr lang="en-GB" dirty="0"/>
          </a:p>
        </p:txBody>
      </p:sp>
    </p:spTree>
    <p:extLst>
      <p:ext uri="{BB962C8B-B14F-4D97-AF65-F5344CB8AC3E}">
        <p14:creationId xmlns:p14="http://schemas.microsoft.com/office/powerpoint/2010/main" val="333317010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sz="3200" dirty="0"/>
              <a:t>Code shar</a:t>
            </a:r>
            <a:r>
              <a:rPr lang="en-US" sz="3200" dirty="0" err="1"/>
              <a:t>ing</a:t>
            </a:r>
            <a:endParaRPr lang="en-GB" sz="1875" dirty="0"/>
          </a:p>
        </p:txBody>
      </p:sp>
      <p:sp>
        <p:nvSpPr>
          <p:cNvPr id="3" name="Content Placeholder 2"/>
          <p:cNvSpPr>
            <a:spLocks noGrp="1"/>
          </p:cNvSpPr>
          <p:nvPr>
            <p:ph idx="1"/>
          </p:nvPr>
        </p:nvSpPr>
        <p:spPr>
          <a:xfrm>
            <a:off x="457200" y="2057400"/>
            <a:ext cx="7517178" cy="3315816"/>
          </a:xfrm>
        </p:spPr>
        <p:txBody>
          <a:bodyPr>
            <a:normAutofit/>
          </a:bodyPr>
          <a:lstStyle/>
          <a:p>
            <a:pPr marL="285750" indent="-285750">
              <a:spcBef>
                <a:spcPts val="450"/>
              </a:spcBef>
              <a:spcAft>
                <a:spcPts val="450"/>
              </a:spcAft>
              <a:buFont typeface="Arial" panose="020B0604020202020204" pitchFamily="34" charset="0"/>
              <a:buChar char="•"/>
            </a:pPr>
            <a:r>
              <a:rPr lang="sr-Latn-CS" dirty="0"/>
              <a:t>ICAO</a:t>
            </a:r>
            <a:r>
              <a:rPr lang="en-US" dirty="0"/>
              <a:t>, </a:t>
            </a:r>
            <a:r>
              <a:rPr lang="sr-Latn-CS" dirty="0"/>
              <a:t>1997</a:t>
            </a:r>
            <a:r>
              <a:rPr lang="en-US" dirty="0"/>
              <a:t>:</a:t>
            </a:r>
            <a:r>
              <a:rPr lang="sr-Latn-CS" dirty="0"/>
              <a:t> </a:t>
            </a:r>
            <a:r>
              <a:rPr lang="en-US" dirty="0"/>
              <a:t>code sharing involves an airline placing its two-letter designator code (e.g. LH, AA, BA) on a flight operated by another airline</a:t>
            </a:r>
            <a:r>
              <a:rPr lang="sr-Latn-CS" dirty="0"/>
              <a:t>.</a:t>
            </a:r>
            <a:endParaRPr lang="en-US" dirty="0"/>
          </a:p>
          <a:p>
            <a:pPr marL="285750" indent="-285750">
              <a:spcBef>
                <a:spcPts val="450"/>
              </a:spcBef>
              <a:spcAft>
                <a:spcPts val="450"/>
              </a:spcAft>
              <a:buFont typeface="Arial" panose="020B0604020202020204" pitchFamily="34" charset="0"/>
              <a:buChar char="•"/>
            </a:pPr>
            <a:r>
              <a:rPr lang="en-US" dirty="0"/>
              <a:t>Code sharing involves passenger and cargo joint sale of capacity on a given flight by both contracting airlines.</a:t>
            </a:r>
            <a:endParaRPr lang="sr-Latn-CS" dirty="0"/>
          </a:p>
          <a:p>
            <a:pPr marL="285750" indent="-285750">
              <a:buFont typeface="Arial" panose="020B0604020202020204" pitchFamily="34" charset="0"/>
              <a:buChar char="•"/>
            </a:pPr>
            <a:r>
              <a:rPr lang="en-US" dirty="0"/>
              <a:t>Revenues are shared between the partners according to an agreed contractual formula</a:t>
            </a:r>
            <a:r>
              <a:rPr lang="sr-Latn-CS" dirty="0"/>
              <a:t>.</a:t>
            </a:r>
            <a:endParaRPr lang="en-US" dirty="0"/>
          </a:p>
          <a:p>
            <a:pPr marL="285750" indent="-285750">
              <a:buFont typeface="Arial" panose="020B0604020202020204" pitchFamily="34" charset="0"/>
              <a:buChar char="•"/>
            </a:pPr>
            <a:r>
              <a:rPr lang="en-US" dirty="0"/>
              <a:t>There are parallel and complementary code sharing agreements</a:t>
            </a:r>
            <a:endParaRPr lang="en-GB" dirty="0"/>
          </a:p>
        </p:txBody>
      </p:sp>
      <p:grpSp>
        <p:nvGrpSpPr>
          <p:cNvPr id="28" name="Group 27"/>
          <p:cNvGrpSpPr/>
          <p:nvPr/>
        </p:nvGrpSpPr>
        <p:grpSpPr>
          <a:xfrm>
            <a:off x="2744623" y="4843183"/>
            <a:ext cx="3901009" cy="1333601"/>
            <a:chOff x="1602903" y="4005064"/>
            <a:chExt cx="5201345" cy="1778133"/>
          </a:xfrm>
        </p:grpSpPr>
        <p:grpSp>
          <p:nvGrpSpPr>
            <p:cNvPr id="21" name="Group 20"/>
            <p:cNvGrpSpPr/>
            <p:nvPr/>
          </p:nvGrpSpPr>
          <p:grpSpPr>
            <a:xfrm>
              <a:off x="1602903" y="4365104"/>
              <a:ext cx="5201345" cy="864096"/>
              <a:chOff x="1331639" y="5805264"/>
              <a:chExt cx="5201345" cy="864096"/>
            </a:xfrm>
          </p:grpSpPr>
          <p:grpSp>
            <p:nvGrpSpPr>
              <p:cNvPr id="14" name="Group 13"/>
              <p:cNvGrpSpPr/>
              <p:nvPr/>
            </p:nvGrpSpPr>
            <p:grpSpPr>
              <a:xfrm>
                <a:off x="5884912" y="5805264"/>
                <a:ext cx="648072" cy="864096"/>
                <a:chOff x="5884912" y="5805264"/>
                <a:chExt cx="648072" cy="864096"/>
              </a:xfrm>
            </p:grpSpPr>
            <p:cxnSp>
              <p:nvCxnSpPr>
                <p:cNvPr id="7" name="Straight Arrow Connector 6"/>
                <p:cNvCxnSpPr/>
                <p:nvPr/>
              </p:nvCxnSpPr>
              <p:spPr>
                <a:xfrm flipV="1">
                  <a:off x="5884912" y="5805264"/>
                  <a:ext cx="576064" cy="432048"/>
                </a:xfrm>
                <a:prstGeom prst="straightConnector1">
                  <a:avLst/>
                </a:prstGeom>
                <a:ln>
                  <a:prstDash val="dash"/>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a:off x="5884912" y="6237312"/>
                  <a:ext cx="648072" cy="0"/>
                </a:xfrm>
                <a:prstGeom prst="straightConnector1">
                  <a:avLst/>
                </a:prstGeom>
                <a:ln>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a:off x="5884912" y="6237312"/>
                  <a:ext cx="576064" cy="432048"/>
                </a:xfrm>
                <a:prstGeom prst="straightConnector1">
                  <a:avLst/>
                </a:prstGeom>
                <a:ln>
                  <a:prstDash val="dash"/>
                  <a:tailEnd type="triangle"/>
                </a:ln>
              </p:spPr>
              <p:style>
                <a:lnRef idx="1">
                  <a:schemeClr val="accent1"/>
                </a:lnRef>
                <a:fillRef idx="0">
                  <a:schemeClr val="accent1"/>
                </a:fillRef>
                <a:effectRef idx="0">
                  <a:schemeClr val="accent1"/>
                </a:effectRef>
                <a:fontRef idx="minor">
                  <a:schemeClr val="tx1"/>
                </a:fontRef>
              </p:style>
            </p:cxnSp>
          </p:grpSp>
          <p:grpSp>
            <p:nvGrpSpPr>
              <p:cNvPr id="15" name="Group 14"/>
              <p:cNvGrpSpPr/>
              <p:nvPr/>
            </p:nvGrpSpPr>
            <p:grpSpPr>
              <a:xfrm rot="10800000">
                <a:off x="1331639" y="5805264"/>
                <a:ext cx="648072" cy="864096"/>
                <a:chOff x="6012160" y="5805264"/>
                <a:chExt cx="648072" cy="864096"/>
              </a:xfrm>
            </p:grpSpPr>
            <p:cxnSp>
              <p:nvCxnSpPr>
                <p:cNvPr id="16" name="Straight Arrow Connector 15"/>
                <p:cNvCxnSpPr/>
                <p:nvPr/>
              </p:nvCxnSpPr>
              <p:spPr>
                <a:xfrm flipV="1">
                  <a:off x="6012160" y="5805264"/>
                  <a:ext cx="576064" cy="43204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a:off x="6012160" y="6237312"/>
                  <a:ext cx="648072"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a:off x="6012160" y="6237312"/>
                  <a:ext cx="576064" cy="43204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sp>
            <p:nvSpPr>
              <p:cNvPr id="19" name="Rectangle 18"/>
              <p:cNvSpPr/>
              <p:nvPr/>
            </p:nvSpPr>
            <p:spPr>
              <a:xfrm>
                <a:off x="1937296" y="6237311"/>
                <a:ext cx="378736" cy="400109"/>
              </a:xfrm>
              <a:prstGeom prst="rect">
                <a:avLst/>
              </a:prstGeom>
            </p:spPr>
            <p:txBody>
              <a:bodyPr wrap="none">
                <a:spAutoFit/>
              </a:bodyPr>
              <a:lstStyle/>
              <a:p>
                <a:r>
                  <a:rPr lang="sr-Latn-CS" sz="1350" dirty="0"/>
                  <a:t>A</a:t>
                </a:r>
                <a:endParaRPr lang="en-US" sz="1350" dirty="0"/>
              </a:p>
            </p:txBody>
          </p:sp>
          <p:sp>
            <p:nvSpPr>
              <p:cNvPr id="20" name="Rectangle 19"/>
              <p:cNvSpPr/>
              <p:nvPr/>
            </p:nvSpPr>
            <p:spPr>
              <a:xfrm>
                <a:off x="5781293" y="6237312"/>
                <a:ext cx="372325" cy="400109"/>
              </a:xfrm>
              <a:prstGeom prst="rect">
                <a:avLst/>
              </a:prstGeom>
            </p:spPr>
            <p:txBody>
              <a:bodyPr wrap="none">
                <a:spAutoFit/>
              </a:bodyPr>
              <a:lstStyle/>
              <a:p>
                <a:r>
                  <a:rPr lang="sr-Latn-CS" sz="1350" dirty="0"/>
                  <a:t>B</a:t>
                </a:r>
                <a:endParaRPr lang="en-US" sz="1350" dirty="0"/>
              </a:p>
            </p:txBody>
          </p:sp>
        </p:grpSp>
        <p:sp>
          <p:nvSpPr>
            <p:cNvPr id="22" name="Arc 21"/>
            <p:cNvSpPr/>
            <p:nvPr/>
          </p:nvSpPr>
          <p:spPr>
            <a:xfrm>
              <a:off x="2195736" y="4458816"/>
              <a:ext cx="4032448" cy="914400"/>
            </a:xfrm>
            <a:prstGeom prst="arc">
              <a:avLst>
                <a:gd name="adj1" fmla="val 11024462"/>
                <a:gd name="adj2" fmla="val 21426228"/>
              </a:avLst>
            </a:prstGeom>
            <a:ln>
              <a:headEnd type="oval"/>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350"/>
            </a:p>
          </p:txBody>
        </p:sp>
        <p:sp>
          <p:nvSpPr>
            <p:cNvPr id="23" name="Arc 22"/>
            <p:cNvSpPr/>
            <p:nvPr/>
          </p:nvSpPr>
          <p:spPr>
            <a:xfrm rot="10800000">
              <a:off x="2195737" y="4221088"/>
              <a:ext cx="4032448" cy="914400"/>
            </a:xfrm>
            <a:prstGeom prst="arc">
              <a:avLst>
                <a:gd name="adj1" fmla="val 11024462"/>
                <a:gd name="adj2" fmla="val 21426228"/>
              </a:avLst>
            </a:prstGeom>
            <a:ln>
              <a:prstDash val="dash"/>
              <a:headEnd type="oval"/>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350"/>
            </a:p>
          </p:txBody>
        </p:sp>
        <p:sp>
          <p:nvSpPr>
            <p:cNvPr id="24" name="TextBox 23"/>
            <p:cNvSpPr txBox="1"/>
            <p:nvPr/>
          </p:nvSpPr>
          <p:spPr>
            <a:xfrm>
              <a:off x="3923928" y="5301207"/>
              <a:ext cx="502617" cy="400109"/>
            </a:xfrm>
            <a:prstGeom prst="rect">
              <a:avLst/>
            </a:prstGeom>
            <a:noFill/>
          </p:spPr>
          <p:txBody>
            <a:bodyPr wrap="none" rtlCol="0">
              <a:spAutoFit/>
            </a:bodyPr>
            <a:lstStyle/>
            <a:p>
              <a:r>
                <a:rPr lang="en-US" sz="1350" dirty="0"/>
                <a:t>BA</a:t>
              </a:r>
            </a:p>
          </p:txBody>
        </p:sp>
        <p:sp>
          <p:nvSpPr>
            <p:cNvPr id="25" name="TextBox 24"/>
            <p:cNvSpPr txBox="1"/>
            <p:nvPr/>
          </p:nvSpPr>
          <p:spPr>
            <a:xfrm>
              <a:off x="3923928" y="4005064"/>
              <a:ext cx="521168" cy="400109"/>
            </a:xfrm>
            <a:prstGeom prst="rect">
              <a:avLst/>
            </a:prstGeom>
            <a:noFill/>
          </p:spPr>
          <p:txBody>
            <a:bodyPr wrap="none" rtlCol="0">
              <a:spAutoFit/>
            </a:bodyPr>
            <a:lstStyle/>
            <a:p>
              <a:r>
                <a:rPr lang="en-US" sz="1350" dirty="0"/>
                <a:t>AA</a:t>
              </a:r>
            </a:p>
          </p:txBody>
        </p:sp>
        <p:sp>
          <p:nvSpPr>
            <p:cNvPr id="26" name="TextBox 25"/>
            <p:cNvSpPr txBox="1"/>
            <p:nvPr/>
          </p:nvSpPr>
          <p:spPr>
            <a:xfrm>
              <a:off x="6156176" y="5229200"/>
              <a:ext cx="556136" cy="553997"/>
            </a:xfrm>
            <a:prstGeom prst="rect">
              <a:avLst/>
            </a:prstGeom>
            <a:noFill/>
          </p:spPr>
          <p:txBody>
            <a:bodyPr wrap="none" rtlCol="0">
              <a:spAutoFit/>
            </a:bodyPr>
            <a:lstStyle/>
            <a:p>
              <a:r>
                <a:rPr lang="en-US" sz="1050" dirty="0"/>
                <a:t>BA</a:t>
              </a:r>
            </a:p>
            <a:p>
              <a:r>
                <a:rPr lang="en-US" sz="1050" dirty="0"/>
                <a:t>AA*</a:t>
              </a:r>
            </a:p>
          </p:txBody>
        </p:sp>
        <p:sp>
          <p:nvSpPr>
            <p:cNvPr id="27" name="TextBox 26"/>
            <p:cNvSpPr txBox="1"/>
            <p:nvPr/>
          </p:nvSpPr>
          <p:spPr>
            <a:xfrm>
              <a:off x="1763688" y="5157192"/>
              <a:ext cx="539037" cy="553997"/>
            </a:xfrm>
            <a:prstGeom prst="rect">
              <a:avLst/>
            </a:prstGeom>
            <a:noFill/>
          </p:spPr>
          <p:txBody>
            <a:bodyPr wrap="none" rtlCol="0">
              <a:spAutoFit/>
            </a:bodyPr>
            <a:lstStyle/>
            <a:p>
              <a:r>
                <a:rPr lang="en-US" sz="1050" dirty="0"/>
                <a:t>AA</a:t>
              </a:r>
            </a:p>
            <a:p>
              <a:r>
                <a:rPr lang="en-US" sz="1050" dirty="0"/>
                <a:t>BA*</a:t>
              </a:r>
            </a:p>
          </p:txBody>
        </p:sp>
      </p:grpSp>
      <p:sp>
        <p:nvSpPr>
          <p:cNvPr id="5" name="Slide Number Placeholder 4"/>
          <p:cNvSpPr>
            <a:spLocks noGrp="1"/>
          </p:cNvSpPr>
          <p:nvPr>
            <p:ph type="sldNum" sz="quarter" idx="11"/>
          </p:nvPr>
        </p:nvSpPr>
        <p:spPr/>
        <p:txBody>
          <a:bodyPr/>
          <a:lstStyle/>
          <a:p>
            <a:fld id="{707FE137-0C1A-4C05-8B34-1D89C94DB814}" type="slidenum">
              <a:rPr lang="en-GB" smtClean="0"/>
              <a:pPr/>
              <a:t>31</a:t>
            </a:fld>
            <a:endParaRPr lang="en-GB" dirty="0"/>
          </a:p>
        </p:txBody>
      </p:sp>
    </p:spTree>
    <p:extLst>
      <p:ext uri="{BB962C8B-B14F-4D97-AF65-F5344CB8AC3E}">
        <p14:creationId xmlns:p14="http://schemas.microsoft.com/office/powerpoint/2010/main" val="224770420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pPr eaLnBrk="1" hangingPunct="1"/>
            <a:r>
              <a:rPr lang="sr-Latn-CS" dirty="0"/>
              <a:t>Frequent Flyer Program</a:t>
            </a:r>
            <a:r>
              <a:rPr lang="en-US" dirty="0"/>
              <a:t>me</a:t>
            </a:r>
            <a:r>
              <a:rPr lang="sr-Latn-CS" dirty="0"/>
              <a:t> (FFP)</a:t>
            </a:r>
            <a:endParaRPr lang="en-US" i="1" dirty="0"/>
          </a:p>
        </p:txBody>
      </p:sp>
      <p:sp>
        <p:nvSpPr>
          <p:cNvPr id="3075" name="Rectangle 3"/>
          <p:cNvSpPr>
            <a:spLocks noGrp="1" noChangeArrowheads="1"/>
          </p:cNvSpPr>
          <p:nvPr>
            <p:ph type="body" idx="1"/>
          </p:nvPr>
        </p:nvSpPr>
        <p:spPr/>
        <p:txBody>
          <a:bodyPr/>
          <a:lstStyle/>
          <a:p>
            <a:pPr marL="285750" indent="-285750" eaLnBrk="1" hangingPunct="1">
              <a:spcAft>
                <a:spcPct val="100000"/>
              </a:spcAft>
              <a:buFont typeface="Arial" panose="020B0604020202020204" pitchFamily="34" charset="0"/>
              <a:buChar char="•"/>
            </a:pPr>
            <a:r>
              <a:rPr lang="sr-Latn-CS" dirty="0"/>
              <a:t>Airline loyalty programs</a:t>
            </a:r>
            <a:endParaRPr lang="en-US" dirty="0"/>
          </a:p>
          <a:p>
            <a:pPr marL="285750" indent="-285750" eaLnBrk="1" hangingPunct="1">
              <a:spcAft>
                <a:spcPct val="100000"/>
              </a:spcAft>
              <a:buFont typeface="Arial" panose="020B0604020202020204" pitchFamily="34" charset="0"/>
              <a:buChar char="•"/>
            </a:pPr>
            <a:r>
              <a:rPr lang="en-US" dirty="0">
                <a:solidFill>
                  <a:srgbClr val="CC0000"/>
                </a:solidFill>
              </a:rPr>
              <a:t>Goal</a:t>
            </a:r>
            <a:r>
              <a:rPr lang="sr-Latn-CS" dirty="0">
                <a:solidFill>
                  <a:srgbClr val="CC0000"/>
                </a:solidFill>
              </a:rPr>
              <a:t>:</a:t>
            </a:r>
            <a:r>
              <a:rPr lang="sr-Latn-CS" dirty="0"/>
              <a:t> </a:t>
            </a:r>
            <a:r>
              <a:rPr lang="en-US" dirty="0"/>
              <a:t>increasing demand by rewarding passengers for their loyalty</a:t>
            </a:r>
            <a:endParaRPr lang="sr-Latn-CS" dirty="0"/>
          </a:p>
          <a:p>
            <a:pPr marL="285750" indent="-285750" eaLnBrk="1" hangingPunct="1">
              <a:spcAft>
                <a:spcPct val="100000"/>
              </a:spcAft>
              <a:buFont typeface="Arial" panose="020B0604020202020204" pitchFamily="34" charset="0"/>
              <a:buChar char="•"/>
            </a:pPr>
            <a:r>
              <a:rPr lang="sr-Latn-CS" i="1" dirty="0">
                <a:solidFill>
                  <a:srgbClr val="CC0000"/>
                </a:solidFill>
              </a:rPr>
              <a:t>Frequent Flyer</a:t>
            </a:r>
            <a:r>
              <a:rPr lang="sr-Latn-CS" dirty="0">
                <a:solidFill>
                  <a:srgbClr val="CC0000"/>
                </a:solidFill>
              </a:rPr>
              <a:t> </a:t>
            </a:r>
            <a:r>
              <a:rPr lang="en-US" i="1" dirty="0">
                <a:solidFill>
                  <a:srgbClr val="CC0000"/>
                </a:solidFill>
              </a:rPr>
              <a:t>Miles</a:t>
            </a:r>
            <a:r>
              <a:rPr lang="sr-Latn-CS" dirty="0"/>
              <a:t> – </a:t>
            </a:r>
            <a:r>
              <a:rPr lang="en-US" dirty="0"/>
              <a:t>Accumulation of a set of miles that can be used as points to buy more tickets</a:t>
            </a:r>
          </a:p>
          <a:p>
            <a:pPr marL="285750" indent="-285750" eaLnBrk="1" hangingPunct="1">
              <a:spcAft>
                <a:spcPct val="100000"/>
              </a:spcAft>
              <a:buFont typeface="Arial" panose="020B0604020202020204" pitchFamily="34" charset="0"/>
              <a:buChar char="•"/>
            </a:pPr>
            <a:r>
              <a:rPr lang="en-US" dirty="0"/>
              <a:t>FFP partners: airlines, hotels, rent-a-car, credit cards, restaurants etc.</a:t>
            </a:r>
          </a:p>
          <a:p>
            <a:pPr marL="1028700" lvl="1">
              <a:spcAft>
                <a:spcPct val="100000"/>
              </a:spcAft>
              <a:buFont typeface="Arial" panose="020B0604020202020204" pitchFamily="34" charset="0"/>
              <a:buChar char="•"/>
            </a:pPr>
            <a:endParaRPr lang="sr-Latn-CS" dirty="0"/>
          </a:p>
          <a:p>
            <a:pPr eaLnBrk="1" hangingPunct="1">
              <a:spcAft>
                <a:spcPct val="100000"/>
              </a:spcAft>
            </a:pPr>
            <a:endParaRPr lang="sr-Latn-CS" dirty="0"/>
          </a:p>
          <a:p>
            <a:pPr eaLnBrk="1" hangingPunct="1">
              <a:spcAft>
                <a:spcPct val="100000"/>
              </a:spcAft>
              <a:buFontTx/>
              <a:buNone/>
            </a:pPr>
            <a:endParaRPr lang="sr-Latn-CS" dirty="0"/>
          </a:p>
        </p:txBody>
      </p:sp>
      <p:pic>
        <p:nvPicPr>
          <p:cNvPr id="3076" name="Picture 4" descr="1210539740a3R08F"/>
          <p:cNvPicPr>
            <a:picLocks noChangeAspect="1" noChangeArrowheads="1"/>
          </p:cNvPicPr>
          <p:nvPr/>
        </p:nvPicPr>
        <p:blipFill>
          <a:blip r:embed="rId3" cstate="print"/>
          <a:srcRect/>
          <a:stretch>
            <a:fillRect/>
          </a:stretch>
        </p:blipFill>
        <p:spPr bwMode="auto">
          <a:xfrm>
            <a:off x="6971109" y="4879181"/>
            <a:ext cx="1621631" cy="1416844"/>
          </a:xfrm>
          <a:prstGeom prst="rect">
            <a:avLst/>
          </a:prstGeom>
          <a:noFill/>
          <a:ln w="9525">
            <a:noFill/>
            <a:miter lim="800000"/>
            <a:headEnd/>
            <a:tailEnd/>
          </a:ln>
        </p:spPr>
      </p:pic>
      <p:sp>
        <p:nvSpPr>
          <p:cNvPr id="2" name="Slide Number Placeholder 1"/>
          <p:cNvSpPr>
            <a:spLocks noGrp="1"/>
          </p:cNvSpPr>
          <p:nvPr>
            <p:ph type="sldNum" sz="quarter" idx="4294967295"/>
          </p:nvPr>
        </p:nvSpPr>
        <p:spPr>
          <a:xfrm>
            <a:off x="6715125" y="6500812"/>
            <a:ext cx="2133600" cy="357188"/>
          </a:xfrm>
          <a:prstGeom prst="rect">
            <a:avLst/>
          </a:prstGeom>
        </p:spPr>
        <p:txBody>
          <a:bodyPr/>
          <a:lstStyle/>
          <a:p>
            <a:pPr>
              <a:defRPr/>
            </a:pPr>
            <a:fld id="{0D3B6E13-FBC3-4751-BC40-F9794C182E65}" type="slidenum">
              <a:rPr lang="en-US" smtClean="0"/>
              <a:pPr>
                <a:defRPr/>
              </a:pPr>
              <a:t>32</a:t>
            </a:fld>
            <a:endParaRPr lang="en-US"/>
          </a:p>
        </p:txBody>
      </p:sp>
    </p:spTree>
    <p:extLst>
      <p:ext uri="{BB962C8B-B14F-4D97-AF65-F5344CB8AC3E}">
        <p14:creationId xmlns:p14="http://schemas.microsoft.com/office/powerpoint/2010/main" val="390671063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Literature</a:t>
            </a:r>
          </a:p>
        </p:txBody>
      </p:sp>
      <p:sp>
        <p:nvSpPr>
          <p:cNvPr id="3" name="Content Placeholder 2"/>
          <p:cNvSpPr>
            <a:spLocks noGrp="1"/>
          </p:cNvSpPr>
          <p:nvPr>
            <p:ph idx="1"/>
          </p:nvPr>
        </p:nvSpPr>
        <p:spPr/>
        <p:txBody>
          <a:bodyPr>
            <a:normAutofit fontScale="92500" lnSpcReduction="10000"/>
          </a:bodyPr>
          <a:lstStyle/>
          <a:p>
            <a:pPr marL="342900" indent="-342900" algn="just">
              <a:buFont typeface="+mj-lt"/>
              <a:buAutoNum type="arabicPeriod"/>
            </a:pPr>
            <a:r>
              <a:rPr lang="en-US" dirty="0"/>
              <a:t>Airbus, 2013. Global Market Forecast: Future Journeys, 2013-2032.</a:t>
            </a:r>
          </a:p>
          <a:p>
            <a:pPr marL="342900" indent="-342900">
              <a:buFont typeface="+mj-lt"/>
              <a:buAutoNum type="arabicPeriod"/>
            </a:pPr>
            <a:r>
              <a:rPr lang="en-US" dirty="0" err="1"/>
              <a:t>Burghouwt</a:t>
            </a:r>
            <a:r>
              <a:rPr lang="en-US" dirty="0"/>
              <a:t>, G., de Wit., j. G. 2015.  In the wake of </a:t>
            </a:r>
            <a:r>
              <a:rPr lang="en-US" dirty="0" err="1"/>
              <a:t>liberalisation</a:t>
            </a:r>
            <a:r>
              <a:rPr lang="en-US" dirty="0"/>
              <a:t>: long-term developments in the EU air transport market. </a:t>
            </a:r>
            <a:r>
              <a:rPr lang="en-US" i="1" dirty="0"/>
              <a:t>Transport Policy</a:t>
            </a:r>
            <a:r>
              <a:rPr lang="en-US" dirty="0"/>
              <a:t> 43, pages 104-113.</a:t>
            </a:r>
          </a:p>
          <a:p>
            <a:pPr marL="342900" indent="-342900">
              <a:buFont typeface="+mj-lt"/>
              <a:buAutoNum type="arabicPeriod"/>
            </a:pPr>
            <a:r>
              <a:rPr lang="en-US" dirty="0"/>
              <a:t>Button, K. 2001 Deregulation and Liberalization of European Air Transport Markets, Innovation: The European Journal of Social Science Research, 14:3, pp. 255-275</a:t>
            </a:r>
          </a:p>
          <a:p>
            <a:pPr marL="342900" indent="-342900" algn="just">
              <a:buFont typeface="+mj-lt"/>
              <a:buAutoNum type="arabicPeriod"/>
            </a:pPr>
            <a:r>
              <a:rPr lang="en-US" dirty="0"/>
              <a:t>Boeing Commercial Market Outlook 2019-2038.</a:t>
            </a:r>
          </a:p>
          <a:p>
            <a:pPr marL="342900" indent="-342900" algn="just">
              <a:buFont typeface="+mj-lt"/>
              <a:buAutoNum type="arabicPeriod"/>
            </a:pPr>
            <a:r>
              <a:rPr lang="en-US" dirty="0" err="1"/>
              <a:t>Doganis</a:t>
            </a:r>
            <a:r>
              <a:rPr lang="en-US" dirty="0"/>
              <a:t>, R.</a:t>
            </a:r>
            <a:r>
              <a:rPr lang="sr-Latn-RS" dirty="0"/>
              <a:t> 1991.</a:t>
            </a:r>
            <a:r>
              <a:rPr lang="en-US" dirty="0"/>
              <a:t> Flying Off Course: The Economic of International Airlines, </a:t>
            </a:r>
            <a:r>
              <a:rPr lang="sr-Latn-RS" dirty="0"/>
              <a:t>2nd Edition, </a:t>
            </a:r>
            <a:r>
              <a:rPr lang="en-US" dirty="0"/>
              <a:t>Routledge, London and New York.</a:t>
            </a:r>
            <a:endParaRPr lang="sr-Latn-RS" dirty="0"/>
          </a:p>
          <a:p>
            <a:pPr marL="342900" indent="-342900" algn="just">
              <a:buFont typeface="+mj-lt"/>
              <a:buAutoNum type="arabicPeriod"/>
            </a:pPr>
            <a:r>
              <a:rPr lang="sr-Latn-RS" dirty="0"/>
              <a:t>ICAO </a:t>
            </a:r>
            <a:r>
              <a:rPr lang="en-US" dirty="0"/>
              <a:t>Doc 9626, Part 4</a:t>
            </a:r>
            <a:r>
              <a:rPr lang="sr-Latn-RS" dirty="0"/>
              <a:t> </a:t>
            </a:r>
            <a:r>
              <a:rPr lang="en-US" dirty="0"/>
              <a:t>Manual on the Regulation of International Air Transport</a:t>
            </a:r>
            <a:endParaRPr lang="sr-Latn-RS" dirty="0"/>
          </a:p>
          <a:p>
            <a:pPr marL="342900" indent="-342900" algn="just">
              <a:buFont typeface="+mj-lt"/>
              <a:buAutoNum type="arabicPeriod"/>
            </a:pPr>
            <a:r>
              <a:rPr lang="en-US" dirty="0" err="1"/>
              <a:t>Kalić</a:t>
            </a:r>
            <a:r>
              <a:rPr lang="en-US" dirty="0"/>
              <a:t>, M. 2012. Airline operations 1, University of Belgrade – Faculty of Transport and Traffic Engineering (in Serbian language)</a:t>
            </a:r>
          </a:p>
          <a:p>
            <a:pPr marL="342900" indent="-342900" algn="just">
              <a:buFont typeface="+mj-lt"/>
              <a:buAutoNum type="arabicPeriod"/>
            </a:pPr>
            <a:r>
              <a:rPr lang="en-US" dirty="0"/>
              <a:t>https://www.icao.int/annual-report-2019/Pages/the-world-of-air-transport-in-2019.aspx</a:t>
            </a:r>
          </a:p>
          <a:p>
            <a:pPr marL="342900" indent="-342900" algn="just">
              <a:buFont typeface="+mj-lt"/>
              <a:buAutoNum type="arabicPeriod"/>
            </a:pPr>
            <a:r>
              <a:rPr lang="en-US" dirty="0"/>
              <a:t>Peterson, R. Impacts of Airline Deregulation, TR News 315, May-June 2018, pp.10-17</a:t>
            </a:r>
          </a:p>
          <a:p>
            <a:pPr marL="342900" indent="-342900" algn="just">
              <a:buFont typeface="+mj-lt"/>
              <a:buAutoNum type="arabicPeriod"/>
            </a:pPr>
            <a:endParaRPr lang="en-US" dirty="0"/>
          </a:p>
        </p:txBody>
      </p:sp>
      <p:sp>
        <p:nvSpPr>
          <p:cNvPr id="4" name="Slide Number Placeholder 3"/>
          <p:cNvSpPr>
            <a:spLocks noGrp="1"/>
          </p:cNvSpPr>
          <p:nvPr>
            <p:ph type="sldNum" sz="quarter" idx="11"/>
          </p:nvPr>
        </p:nvSpPr>
        <p:spPr/>
        <p:txBody>
          <a:bodyPr/>
          <a:lstStyle/>
          <a:p>
            <a:fld id="{707FE137-0C1A-4C05-8B34-1D89C94DB814}" type="slidenum">
              <a:rPr lang="en-GB" smtClean="0"/>
              <a:pPr/>
              <a:t>33</a:t>
            </a:fld>
            <a:endParaRPr lang="en-GB" dirty="0"/>
          </a:p>
        </p:txBody>
      </p:sp>
    </p:spTree>
    <p:extLst>
      <p:ext uri="{BB962C8B-B14F-4D97-AF65-F5344CB8AC3E}">
        <p14:creationId xmlns:p14="http://schemas.microsoft.com/office/powerpoint/2010/main" val="88012628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626031" y="1433029"/>
            <a:ext cx="7772400" cy="1500187"/>
          </a:xfrm>
        </p:spPr>
        <p:txBody>
          <a:bodyPr/>
          <a:lstStyle/>
          <a:p>
            <a:r>
              <a:rPr lang="en-GB" dirty="0">
                <a:latin typeface="Calibri"/>
                <a:cs typeface="Calibri"/>
              </a:rPr>
              <a:t>Introductory lecture provided by the Engage KTN</a:t>
            </a:r>
          </a:p>
          <a:p>
            <a:r>
              <a:rPr lang="en-GB" sz="900" dirty="0">
                <a:latin typeface="Calibri"/>
                <a:cs typeface="Calibri"/>
              </a:rPr>
              <a:t>Non-commercial use only. These lecture slides are provided for not-for-profit, educational use only. The content may not be adapted or changed, and the source must be recognised.</a:t>
            </a:r>
          </a:p>
        </p:txBody>
      </p:sp>
      <p:sp>
        <p:nvSpPr>
          <p:cNvPr id="3" name="Text Placeholder 9">
            <a:extLst>
              <a:ext uri="{FF2B5EF4-FFF2-40B4-BE49-F238E27FC236}">
                <a16:creationId xmlns:a16="http://schemas.microsoft.com/office/drawing/2014/main" id="{8FB74E85-C0F0-4452-B0B4-52D3EB9A2B45}"/>
              </a:ext>
            </a:extLst>
          </p:cNvPr>
          <p:cNvSpPr>
            <a:spLocks noGrp="1"/>
          </p:cNvSpPr>
          <p:nvPr>
            <p:ph type="body" idx="10"/>
          </p:nvPr>
        </p:nvSpPr>
        <p:spPr>
          <a:xfrm>
            <a:off x="648062" y="3063148"/>
            <a:ext cx="7772400" cy="1500187"/>
          </a:xfrm>
        </p:spPr>
        <p:txBody>
          <a:bodyPr>
            <a:normAutofit/>
          </a:bodyPr>
          <a:lstStyle/>
          <a:p>
            <a:pPr lvl="0"/>
            <a:r>
              <a:rPr lang="en-GB" sz="2000" b="1" dirty="0">
                <a:latin typeface="Calibri"/>
                <a:cs typeface="Calibri"/>
                <a:hlinkClick r:id="rId2">
                  <a:extLst>
                    <a:ext uri="{A12FA001-AC4F-418D-AE19-62706E023703}">
                      <ahyp:hlinkClr xmlns:ahyp="http://schemas.microsoft.com/office/drawing/2018/hyperlinkcolor" val="tx"/>
                    </a:ext>
                  </a:extLst>
                </a:hlinkClick>
              </a:rPr>
              <a:t>engagektn.com</a:t>
            </a:r>
            <a:r>
              <a:rPr lang="en-GB" sz="2000" b="1" dirty="0">
                <a:latin typeface="Calibri"/>
                <a:cs typeface="Calibri"/>
              </a:rPr>
              <a:t>  /  </a:t>
            </a:r>
            <a:r>
              <a:rPr lang="en-GB" sz="2000" b="1" dirty="0">
                <a:latin typeface="Calibri"/>
                <a:cs typeface="Calibri"/>
                <a:hlinkClick r:id="rId3">
                  <a:extLst>
                    <a:ext uri="{A12FA001-AC4F-418D-AE19-62706E023703}">
                      <ahyp:hlinkClr xmlns:ahyp="http://schemas.microsoft.com/office/drawing/2018/hyperlinkcolor" val="tx"/>
                    </a:ext>
                  </a:extLst>
                </a:hlinkClick>
              </a:rPr>
              <a:t>wikiengagektn.com</a:t>
            </a:r>
            <a:endParaRPr lang="en-GB" sz="2000" b="1" dirty="0">
              <a:latin typeface="Calibri"/>
              <a:cs typeface="Calibri"/>
            </a:endParaRPr>
          </a:p>
          <a:p>
            <a:pPr lvl="0"/>
            <a:endParaRPr lang="en-GB" sz="2000" b="1" dirty="0"/>
          </a:p>
          <a:p>
            <a:pPr lvl="0"/>
            <a:endParaRPr lang="en-GB" sz="2000" dirty="0"/>
          </a:p>
        </p:txBody>
      </p:sp>
    </p:spTree>
    <p:extLst>
      <p:ext uri="{BB962C8B-B14F-4D97-AF65-F5344CB8AC3E}">
        <p14:creationId xmlns:p14="http://schemas.microsoft.com/office/powerpoint/2010/main" val="42814585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1" y="-34312"/>
            <a:ext cx="8229600" cy="1143000"/>
          </a:xfrm>
        </p:spPr>
        <p:txBody>
          <a:bodyPr>
            <a:noAutofit/>
          </a:bodyPr>
          <a:lstStyle/>
          <a:p>
            <a:r>
              <a:rPr lang="en-US" dirty="0"/>
              <a:t>Air Transport Global Regional Growth</a:t>
            </a:r>
            <a:br>
              <a:rPr lang="sr-Latn-RS" dirty="0"/>
            </a:br>
            <a:r>
              <a:rPr lang="sr-Latn-RS" dirty="0"/>
              <a:t>(Airbus, 2013)</a:t>
            </a:r>
            <a:endParaRPr lang="en-US" dirty="0"/>
          </a:p>
        </p:txBody>
      </p:sp>
      <p:sp>
        <p:nvSpPr>
          <p:cNvPr id="4" name="Slide Number Placeholder 3"/>
          <p:cNvSpPr>
            <a:spLocks noGrp="1"/>
          </p:cNvSpPr>
          <p:nvPr>
            <p:ph type="sldNum" sz="quarter" idx="4294967295"/>
          </p:nvPr>
        </p:nvSpPr>
        <p:spPr>
          <a:xfrm>
            <a:off x="7924800" y="6356350"/>
            <a:ext cx="762000" cy="365125"/>
          </a:xfrm>
          <a:prstGeom prst="rect">
            <a:avLst/>
          </a:prstGeom>
        </p:spPr>
        <p:txBody>
          <a:bodyPr/>
          <a:lstStyle/>
          <a:p>
            <a:fld id="{5C9D7C3E-CAE7-4115-9176-AF5420E42B37}" type="slidenum">
              <a:rPr lang="en-US" smtClean="0"/>
              <a:pPr/>
              <a:t>4</a:t>
            </a:fld>
            <a:endParaRPr lang="en-US"/>
          </a:p>
        </p:txBody>
      </p:sp>
      <p:pic>
        <p:nvPicPr>
          <p:cNvPr id="7" name="Picture 6" descr="Rast vz saobracaja.jpg"/>
          <p:cNvPicPr>
            <a:picLocks noChangeAspect="1"/>
          </p:cNvPicPr>
          <p:nvPr/>
        </p:nvPicPr>
        <p:blipFill>
          <a:blip r:embed="rId3" cstate="print"/>
          <a:stretch>
            <a:fillRect/>
          </a:stretch>
        </p:blipFill>
        <p:spPr>
          <a:xfrm>
            <a:off x="1676400" y="2286000"/>
            <a:ext cx="7467600" cy="4555164"/>
          </a:xfrm>
          <a:prstGeom prst="rect">
            <a:avLst/>
          </a:prstGeom>
          <a:ln>
            <a:noFill/>
          </a:ln>
          <a:effectLst>
            <a:outerShdw blurRad="292100" dist="139700" dir="2700000" algn="tl" rotWithShape="0">
              <a:srgbClr val="333333">
                <a:alpha val="65000"/>
              </a:srgbClr>
            </a:outerShdw>
          </a:effectLst>
        </p:spPr>
      </p:pic>
      <p:sp>
        <p:nvSpPr>
          <p:cNvPr id="6" name="Content Placeholder 2"/>
          <p:cNvSpPr txBox="1">
            <a:spLocks/>
          </p:cNvSpPr>
          <p:nvPr/>
        </p:nvSpPr>
        <p:spPr>
          <a:xfrm>
            <a:off x="-1" y="2153920"/>
            <a:ext cx="3197013" cy="904863"/>
          </a:xfrm>
          <a:prstGeom prst="rect">
            <a:avLst/>
          </a:prstGeom>
          <a:solidFill>
            <a:schemeClr val="bg1"/>
          </a:solidFill>
        </p:spPr>
        <p:txBody>
          <a:bodyPr vert="horz" wrap="square">
            <a:spAutoFit/>
          </a:bodyPr>
          <a:lstStyle/>
          <a:p>
            <a:pPr marR="0" lvl="0" algn="l" defTabSz="914400" rtl="0" eaLnBrk="1" fontAlgn="auto" latinLnBrk="0" hangingPunct="1">
              <a:lnSpc>
                <a:spcPct val="120000"/>
              </a:lnSpc>
              <a:spcBef>
                <a:spcPct val="20000"/>
              </a:spcBef>
              <a:spcAft>
                <a:spcPts val="0"/>
              </a:spcAft>
              <a:buClr>
                <a:schemeClr val="accent3"/>
              </a:buClr>
              <a:buSzPct val="95000"/>
              <a:tabLst/>
              <a:defRPr/>
            </a:pPr>
            <a:r>
              <a:rPr kumimoji="0" lang="en-US" sz="1500" b="0" i="0" u="none" strike="noStrike" kern="1200" cap="none" spc="0" normalizeH="0" baseline="0" noProof="0" dirty="0">
                <a:ln>
                  <a:noFill/>
                </a:ln>
                <a:solidFill>
                  <a:schemeClr val="tx1"/>
                </a:solidFill>
                <a:effectLst/>
                <a:uLnTx/>
                <a:uFillTx/>
                <a:latin typeface="+mn-lt"/>
                <a:ea typeface="+mn-ea"/>
                <a:cs typeface="+mn-cs"/>
              </a:rPr>
              <a:t>Increase in air traffic between developed markets (North America and the EU) on average  </a:t>
            </a:r>
            <a:r>
              <a:rPr kumimoji="0" lang="sr-Latn-RS" sz="1500" b="0" i="0" u="none" strike="noStrike" kern="1200" cap="none" spc="0" normalizeH="0" baseline="0" noProof="0" dirty="0">
                <a:ln>
                  <a:noFill/>
                </a:ln>
                <a:solidFill>
                  <a:srgbClr val="C00000"/>
                </a:solidFill>
                <a:effectLst/>
                <a:uLnTx/>
                <a:uFillTx/>
                <a:latin typeface="+mn-lt"/>
                <a:ea typeface="+mn-ea"/>
                <a:cs typeface="+mn-cs"/>
              </a:rPr>
              <a:t>4</a:t>
            </a:r>
            <a:r>
              <a:rPr kumimoji="0" lang="en-US" sz="1500" b="0" i="0" u="none" strike="noStrike" kern="1200" cap="none" spc="0" normalizeH="0" baseline="0" noProof="0" dirty="0">
                <a:ln>
                  <a:noFill/>
                </a:ln>
                <a:solidFill>
                  <a:srgbClr val="C00000"/>
                </a:solidFill>
                <a:effectLst/>
                <a:uLnTx/>
                <a:uFillTx/>
                <a:latin typeface="+mn-lt"/>
                <a:ea typeface="+mn-ea"/>
                <a:cs typeface="+mn-cs"/>
              </a:rPr>
              <a:t>.</a:t>
            </a:r>
            <a:r>
              <a:rPr kumimoji="0" lang="sr-Latn-RS" sz="1500" b="0" i="0" u="none" strike="noStrike" kern="1200" cap="none" spc="0" normalizeH="0" baseline="0" noProof="0" dirty="0">
                <a:ln>
                  <a:noFill/>
                </a:ln>
                <a:solidFill>
                  <a:srgbClr val="C00000"/>
                </a:solidFill>
                <a:effectLst/>
                <a:uLnTx/>
                <a:uFillTx/>
                <a:latin typeface="+mn-lt"/>
                <a:ea typeface="+mn-ea"/>
                <a:cs typeface="+mn-cs"/>
              </a:rPr>
              <a:t>9%</a:t>
            </a:r>
            <a:endParaRPr kumimoji="0" lang="en-US" sz="1500" b="0" i="0" u="none" strike="noStrike" kern="1200" cap="none" spc="0" normalizeH="0" baseline="0" noProof="0" dirty="0">
              <a:ln>
                <a:noFill/>
              </a:ln>
              <a:solidFill>
                <a:srgbClr val="C00000"/>
              </a:solidFill>
              <a:effectLst/>
              <a:uLnTx/>
              <a:uFillTx/>
              <a:latin typeface="+mn-lt"/>
              <a:ea typeface="+mn-ea"/>
              <a:cs typeface="+mn-cs"/>
            </a:endParaRPr>
          </a:p>
        </p:txBody>
      </p:sp>
      <p:sp>
        <p:nvSpPr>
          <p:cNvPr id="3" name="Content Placeholder 2"/>
          <p:cNvSpPr>
            <a:spLocks noGrp="1"/>
          </p:cNvSpPr>
          <p:nvPr>
            <p:ph idx="1"/>
          </p:nvPr>
        </p:nvSpPr>
        <p:spPr>
          <a:xfrm>
            <a:off x="1286933" y="5086772"/>
            <a:ext cx="1837266" cy="1771228"/>
          </a:xfrm>
          <a:solidFill>
            <a:schemeClr val="bg1"/>
          </a:solidFill>
        </p:spPr>
        <p:txBody>
          <a:bodyPr>
            <a:normAutofit/>
          </a:bodyPr>
          <a:lstStyle/>
          <a:p>
            <a:pPr>
              <a:lnSpc>
                <a:spcPct val="120000"/>
              </a:lnSpc>
            </a:pPr>
            <a:r>
              <a:rPr lang="en-US" sz="1600" dirty="0"/>
              <a:t>The increase in air traffic in Asia (Middle East) on average </a:t>
            </a:r>
            <a:r>
              <a:rPr lang="sr-Latn-RS" sz="1600" dirty="0">
                <a:solidFill>
                  <a:srgbClr val="C00000"/>
                </a:solidFill>
              </a:rPr>
              <a:t>7</a:t>
            </a:r>
            <a:r>
              <a:rPr lang="en-US" sz="1600" dirty="0">
                <a:solidFill>
                  <a:srgbClr val="C00000"/>
                </a:solidFill>
              </a:rPr>
              <a:t>.</a:t>
            </a:r>
            <a:r>
              <a:rPr lang="sr-Latn-RS" sz="1600" dirty="0">
                <a:solidFill>
                  <a:srgbClr val="C00000"/>
                </a:solidFill>
              </a:rPr>
              <a:t>1%</a:t>
            </a:r>
            <a:endParaRPr lang="en-US" sz="1600" dirty="0">
              <a:solidFill>
                <a:srgbClr val="C00000"/>
              </a:solidFill>
            </a:endParaRPr>
          </a:p>
        </p:txBody>
      </p:sp>
      <p:sp>
        <p:nvSpPr>
          <p:cNvPr id="5" name="Content Placeholder 2"/>
          <p:cNvSpPr txBox="1">
            <a:spLocks/>
          </p:cNvSpPr>
          <p:nvPr/>
        </p:nvSpPr>
        <p:spPr>
          <a:xfrm>
            <a:off x="7086600" y="1676400"/>
            <a:ext cx="2057400" cy="1645920"/>
          </a:xfrm>
          <a:prstGeom prst="rect">
            <a:avLst/>
          </a:prstGeom>
          <a:solidFill>
            <a:schemeClr val="bg1"/>
          </a:solidFill>
        </p:spPr>
        <p:txBody>
          <a:bodyPr vert="horz">
            <a:normAutofit/>
          </a:bodyPr>
          <a:lstStyle/>
          <a:p>
            <a:pPr marR="0" lvl="0" algn="l" defTabSz="914400" rtl="0" eaLnBrk="1" fontAlgn="auto" latinLnBrk="0" hangingPunct="1">
              <a:lnSpc>
                <a:spcPct val="120000"/>
              </a:lnSpc>
              <a:spcBef>
                <a:spcPct val="20000"/>
              </a:spcBef>
              <a:spcAft>
                <a:spcPts val="0"/>
              </a:spcAft>
              <a:buClr>
                <a:schemeClr val="accent3"/>
              </a:buClr>
              <a:buSzPct val="95000"/>
              <a:tabLst/>
              <a:defRPr/>
            </a:pPr>
            <a:r>
              <a:rPr kumimoji="0" lang="en-US" sz="1500" b="0" i="0" u="none" strike="noStrike" kern="1200" cap="none" spc="0" normalizeH="0" baseline="0" noProof="0" dirty="0">
                <a:ln>
                  <a:noFill/>
                </a:ln>
                <a:solidFill>
                  <a:schemeClr val="tx1"/>
                </a:solidFill>
                <a:effectLst/>
                <a:uLnTx/>
                <a:uFillTx/>
                <a:latin typeface="+mn-lt"/>
                <a:ea typeface="+mn-ea"/>
                <a:cs typeface="+mn-cs"/>
              </a:rPr>
              <a:t>The increase in air traffic between emerging markets on average </a:t>
            </a:r>
            <a:r>
              <a:rPr kumimoji="0" lang="sr-Latn-RS" sz="1500" b="0" i="0" u="none" strike="noStrike" kern="1200" cap="none" spc="0" normalizeH="0" baseline="0" noProof="0" dirty="0">
                <a:ln>
                  <a:noFill/>
                </a:ln>
                <a:solidFill>
                  <a:srgbClr val="C00000"/>
                </a:solidFill>
                <a:effectLst/>
                <a:uLnTx/>
                <a:uFillTx/>
                <a:latin typeface="+mn-lt"/>
                <a:ea typeface="+mn-ea"/>
                <a:cs typeface="+mn-cs"/>
              </a:rPr>
              <a:t>6</a:t>
            </a:r>
            <a:r>
              <a:rPr kumimoji="0" lang="en-US" sz="1500" b="0" i="0" u="none" strike="noStrike" kern="1200" cap="none" spc="0" normalizeH="0" baseline="0" noProof="0" dirty="0">
                <a:ln>
                  <a:noFill/>
                </a:ln>
                <a:solidFill>
                  <a:srgbClr val="C00000"/>
                </a:solidFill>
                <a:effectLst/>
                <a:uLnTx/>
                <a:uFillTx/>
                <a:latin typeface="+mn-lt"/>
                <a:ea typeface="+mn-ea"/>
                <a:cs typeface="+mn-cs"/>
              </a:rPr>
              <a:t>.</a:t>
            </a:r>
            <a:r>
              <a:rPr kumimoji="0" lang="sr-Latn-RS" sz="1500" b="0" i="0" u="none" strike="noStrike" kern="1200" cap="none" spc="0" normalizeH="0" baseline="0" noProof="0" dirty="0">
                <a:ln>
                  <a:noFill/>
                </a:ln>
                <a:solidFill>
                  <a:srgbClr val="C00000"/>
                </a:solidFill>
                <a:effectLst/>
                <a:uLnTx/>
                <a:uFillTx/>
                <a:latin typeface="+mn-lt"/>
                <a:ea typeface="+mn-ea"/>
                <a:cs typeface="+mn-cs"/>
              </a:rPr>
              <a:t>8%</a:t>
            </a:r>
            <a:endParaRPr kumimoji="0" lang="en-US" sz="1500" b="0" i="0" u="none" strike="noStrike" kern="1200" cap="none" spc="0" normalizeH="0" baseline="0" noProof="0" dirty="0">
              <a:ln>
                <a:noFill/>
              </a:ln>
              <a:solidFill>
                <a:srgbClr val="C00000"/>
              </a:solidFill>
              <a:effectLst/>
              <a:uLnTx/>
              <a:uFillTx/>
              <a:latin typeface="+mn-lt"/>
              <a:ea typeface="+mn-ea"/>
              <a:cs typeface="+mn-cs"/>
            </a:endParaRPr>
          </a:p>
        </p:txBody>
      </p:sp>
      <p:sp>
        <p:nvSpPr>
          <p:cNvPr id="9" name="Oval 8"/>
          <p:cNvSpPr/>
          <p:nvPr/>
        </p:nvSpPr>
        <p:spPr>
          <a:xfrm>
            <a:off x="35560" y="863600"/>
            <a:ext cx="2514600" cy="1127760"/>
          </a:xfrm>
          <a:prstGeom prst="ellipse">
            <a:avLst/>
          </a:prstGeom>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CS" dirty="0"/>
              <a:t>IATA (2016) to 2035. </a:t>
            </a:r>
            <a:endParaRPr lang="en-GB" dirty="0"/>
          </a:p>
        </p:txBody>
      </p:sp>
      <p:sp>
        <p:nvSpPr>
          <p:cNvPr id="10" name="Content Placeholder 2"/>
          <p:cNvSpPr txBox="1">
            <a:spLocks/>
          </p:cNvSpPr>
          <p:nvPr/>
        </p:nvSpPr>
        <p:spPr>
          <a:xfrm>
            <a:off x="1286933" y="5091199"/>
            <a:ext cx="1837266" cy="1447713"/>
          </a:xfrm>
          <a:prstGeom prst="rect">
            <a:avLst/>
          </a:prstGeom>
          <a:solidFill>
            <a:schemeClr val="bg1"/>
          </a:solidFill>
        </p:spPr>
        <p:txBody>
          <a:bodyPr vert="horz">
            <a:normAutofit fontScale="92500"/>
          </a:bodyPr>
          <a:lst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a:lstStyle>
          <a:p>
            <a:pPr>
              <a:lnSpc>
                <a:spcPct val="120000"/>
              </a:lnSpc>
            </a:pPr>
            <a:r>
              <a:rPr lang="sr-Latn-CS" sz="1700" dirty="0"/>
              <a:t>Growth in China will supass that of the USA USA in 2024</a:t>
            </a:r>
            <a:endParaRPr lang="en-US" sz="2200" dirty="0">
              <a:solidFill>
                <a:srgbClr val="C00000"/>
              </a:solidFill>
            </a:endParaRPr>
          </a:p>
        </p:txBody>
      </p:sp>
      <p:sp>
        <p:nvSpPr>
          <p:cNvPr id="11" name="Content Placeholder 2"/>
          <p:cNvSpPr txBox="1">
            <a:spLocks/>
          </p:cNvSpPr>
          <p:nvPr/>
        </p:nvSpPr>
        <p:spPr>
          <a:xfrm>
            <a:off x="-1" y="2267825"/>
            <a:ext cx="3105573" cy="720197"/>
          </a:xfrm>
          <a:prstGeom prst="rect">
            <a:avLst/>
          </a:prstGeom>
          <a:solidFill>
            <a:schemeClr val="bg1"/>
          </a:solidFill>
        </p:spPr>
        <p:txBody>
          <a:bodyPr vert="horz" wrap="square">
            <a:spAutoFit/>
          </a:bodyPr>
          <a:lstStyle/>
          <a:p>
            <a:pPr marL="274320" marR="0" lvl="0" indent="-274320" algn="l" defTabSz="914400" rtl="0" eaLnBrk="1" fontAlgn="auto" latinLnBrk="0" hangingPunct="1">
              <a:lnSpc>
                <a:spcPct val="120000"/>
              </a:lnSpc>
              <a:spcBef>
                <a:spcPct val="20000"/>
              </a:spcBef>
              <a:spcAft>
                <a:spcPts val="0"/>
              </a:spcAft>
              <a:buClr>
                <a:schemeClr val="accent3"/>
              </a:buClr>
              <a:buSzPct val="95000"/>
              <a:buFont typeface="Wingdings 2"/>
              <a:buChar char=""/>
              <a:tabLst/>
              <a:defRPr/>
            </a:pPr>
            <a:r>
              <a:rPr kumimoji="0" lang="en-GB" sz="1700" b="0" i="0" u="none" strike="noStrike" kern="1200" cap="none" spc="0" normalizeH="0" baseline="0" dirty="0">
                <a:ln>
                  <a:noFill/>
                </a:ln>
                <a:solidFill>
                  <a:schemeClr val="tx1"/>
                </a:solidFill>
                <a:effectLst/>
                <a:uLnTx/>
                <a:uFillTx/>
                <a:latin typeface="+mn-lt"/>
                <a:ea typeface="+mn-ea"/>
                <a:cs typeface="+mn-cs"/>
              </a:rPr>
              <a:t>India will replace Great Britain on the 3</a:t>
            </a:r>
            <a:r>
              <a:rPr kumimoji="0" lang="en-GB" sz="1700" b="0" i="0" u="none" strike="noStrike" kern="1200" cap="none" spc="0" normalizeH="0" baseline="30000" dirty="0">
                <a:ln>
                  <a:noFill/>
                </a:ln>
                <a:solidFill>
                  <a:schemeClr val="tx1"/>
                </a:solidFill>
                <a:effectLst/>
                <a:uLnTx/>
                <a:uFillTx/>
                <a:latin typeface="+mn-lt"/>
                <a:ea typeface="+mn-ea"/>
                <a:cs typeface="+mn-cs"/>
              </a:rPr>
              <a:t>rd</a:t>
            </a:r>
            <a:r>
              <a:rPr kumimoji="0" lang="en-GB" sz="1700" b="0" i="0" u="none" strike="noStrike" kern="1200" cap="none" spc="0" normalizeH="0" baseline="0" dirty="0">
                <a:ln>
                  <a:noFill/>
                </a:ln>
                <a:solidFill>
                  <a:schemeClr val="tx1"/>
                </a:solidFill>
                <a:effectLst/>
                <a:uLnTx/>
                <a:uFillTx/>
                <a:latin typeface="+mn-lt"/>
                <a:ea typeface="+mn-ea"/>
                <a:cs typeface="+mn-cs"/>
              </a:rPr>
              <a:t> place in 2025</a:t>
            </a:r>
            <a:endParaRPr kumimoji="0" lang="en-GB" sz="1700" b="0" i="0" u="none" strike="noStrike" kern="1200" cap="none" spc="0" normalizeH="0" baseline="0" dirty="0">
              <a:ln>
                <a:noFill/>
              </a:ln>
              <a:solidFill>
                <a:srgbClr val="C00000"/>
              </a:solidFill>
              <a:effectLst/>
              <a:uLnTx/>
              <a:uFillTx/>
              <a:latin typeface="+mn-lt"/>
              <a:ea typeface="+mn-ea"/>
              <a:cs typeface="+mn-cs"/>
            </a:endParaRPr>
          </a:p>
        </p:txBody>
      </p:sp>
      <p:sp>
        <p:nvSpPr>
          <p:cNvPr id="12" name="Content Placeholder 2"/>
          <p:cNvSpPr txBox="1">
            <a:spLocks/>
          </p:cNvSpPr>
          <p:nvPr/>
        </p:nvSpPr>
        <p:spPr>
          <a:xfrm>
            <a:off x="7086600" y="1767840"/>
            <a:ext cx="2057400" cy="1534160"/>
          </a:xfrm>
          <a:prstGeom prst="rect">
            <a:avLst/>
          </a:prstGeom>
          <a:solidFill>
            <a:schemeClr val="bg1"/>
          </a:solidFill>
        </p:spPr>
        <p:txBody>
          <a:bodyPr vert="horz">
            <a:normAutofit/>
          </a:bodyPr>
          <a:lstStyle/>
          <a:p>
            <a:pPr marL="274320" marR="0" lvl="0" indent="-274320" algn="l" defTabSz="914400" rtl="0" eaLnBrk="1" fontAlgn="auto" latinLnBrk="0" hangingPunct="1">
              <a:lnSpc>
                <a:spcPct val="120000"/>
              </a:lnSpc>
              <a:spcBef>
                <a:spcPct val="20000"/>
              </a:spcBef>
              <a:spcAft>
                <a:spcPts val="0"/>
              </a:spcAft>
              <a:buClr>
                <a:schemeClr val="accent3"/>
              </a:buClr>
              <a:buSzPct val="95000"/>
              <a:buFont typeface="Wingdings 2"/>
              <a:buChar char=""/>
              <a:tabLst/>
              <a:defRPr/>
            </a:pPr>
            <a:r>
              <a:rPr lang="en-GB" sz="1700" dirty="0"/>
              <a:t>Infrastructure problems which have already appeared</a:t>
            </a:r>
            <a:endParaRPr kumimoji="0" lang="en-GB" sz="1700" b="0" i="0" u="none" strike="noStrike" kern="1200" cap="none" spc="0" normalizeH="0" baseline="0" dirty="0">
              <a:ln>
                <a:noFill/>
              </a:ln>
              <a:solidFill>
                <a:srgbClr val="C00000"/>
              </a:solidFill>
              <a:effectLst/>
              <a:uLnTx/>
              <a:uFillTx/>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11"/>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par>
                          <p:cTn id="13" fill="hold">
                            <p:stCondLst>
                              <p:cond delay="0"/>
                            </p:stCondLst>
                            <p:childTnLst>
                              <p:par>
                                <p:cTn id="14" presetID="1" presetClass="entr" presetSubtype="0"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Forecast 2019-2038 </a:t>
            </a:r>
            <a:r>
              <a:rPr lang="sr-Latn-RS" dirty="0"/>
              <a:t>(Boeing)</a:t>
            </a:r>
            <a:endParaRPr lang="en-US" dirty="0"/>
          </a:p>
        </p:txBody>
      </p:sp>
      <p:sp>
        <p:nvSpPr>
          <p:cNvPr id="4" name="Slide Number Placeholder 3"/>
          <p:cNvSpPr>
            <a:spLocks noGrp="1"/>
          </p:cNvSpPr>
          <p:nvPr>
            <p:ph type="sldNum" sz="quarter" idx="11"/>
          </p:nvPr>
        </p:nvSpPr>
        <p:spPr/>
        <p:txBody>
          <a:bodyPr/>
          <a:lstStyle/>
          <a:p>
            <a:fld id="{707FE137-0C1A-4C05-8B34-1D89C94DB814}" type="slidenum">
              <a:rPr lang="en-GB" smtClean="0"/>
              <a:pPr/>
              <a:t>5</a:t>
            </a:fld>
            <a:endParaRPr lang="en-GB" dirty="0"/>
          </a:p>
        </p:txBody>
      </p:sp>
      <p:graphicFrame>
        <p:nvGraphicFramePr>
          <p:cNvPr id="5" name="Chart 4"/>
          <p:cNvGraphicFramePr>
            <a:graphicFrameLocks/>
          </p:cNvGraphicFramePr>
          <p:nvPr>
            <p:extLst>
              <p:ext uri="{D42A27DB-BD31-4B8C-83A1-F6EECF244321}">
                <p14:modId xmlns:p14="http://schemas.microsoft.com/office/powerpoint/2010/main" val="1801394235"/>
              </p:ext>
            </p:extLst>
          </p:nvPr>
        </p:nvGraphicFramePr>
        <p:xfrm>
          <a:off x="457201" y="1661160"/>
          <a:ext cx="7975599" cy="4627880"/>
        </p:xfrm>
        <a:graphic>
          <a:graphicData uri="http://schemas.openxmlformats.org/drawingml/2006/chart">
            <c:chart xmlns:c="http://schemas.openxmlformats.org/drawingml/2006/chart" xmlns:r="http://schemas.openxmlformats.org/officeDocument/2006/relationships" r:id="rId3"/>
          </a:graphicData>
        </a:graphic>
      </p:graphicFrame>
      <p:sp>
        <p:nvSpPr>
          <p:cNvPr id="6" name="Rectangle 5"/>
          <p:cNvSpPr/>
          <p:nvPr/>
        </p:nvSpPr>
        <p:spPr>
          <a:xfrm>
            <a:off x="5108358" y="6196706"/>
            <a:ext cx="4004110" cy="276999"/>
          </a:xfrm>
          <a:prstGeom prst="rect">
            <a:avLst/>
          </a:prstGeom>
        </p:spPr>
        <p:txBody>
          <a:bodyPr wrap="square">
            <a:spAutoFit/>
          </a:bodyPr>
          <a:lstStyle/>
          <a:p>
            <a:r>
              <a:rPr lang="sr-Latn-RS" sz="1200" i="1" dirty="0"/>
              <a:t>Data source: </a:t>
            </a:r>
            <a:r>
              <a:rPr lang="en-US" sz="1200" i="1" dirty="0"/>
              <a:t>Boeing Commercial Market Outlook 2019–2038</a:t>
            </a:r>
          </a:p>
        </p:txBody>
      </p:sp>
    </p:spTree>
    <p:extLst>
      <p:ext uri="{BB962C8B-B14F-4D97-AF65-F5344CB8AC3E}">
        <p14:creationId xmlns:p14="http://schemas.microsoft.com/office/powerpoint/2010/main" val="12026410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242078"/>
            <a:ext cx="8229600" cy="1143000"/>
          </a:xfrm>
        </p:spPr>
        <p:txBody>
          <a:bodyPr>
            <a:normAutofit/>
          </a:bodyPr>
          <a:lstStyle/>
          <a:p>
            <a:r>
              <a:rPr lang="en-US" sz="3000" dirty="0"/>
              <a:t>Airline Performance Definitions/Metrics</a:t>
            </a:r>
          </a:p>
        </p:txBody>
      </p:sp>
      <p:sp>
        <p:nvSpPr>
          <p:cNvPr id="3" name="Content Placeholder 2"/>
          <p:cNvSpPr>
            <a:spLocks noGrp="1"/>
          </p:cNvSpPr>
          <p:nvPr>
            <p:ph idx="1"/>
          </p:nvPr>
        </p:nvSpPr>
        <p:spPr>
          <a:xfrm>
            <a:off x="457199" y="1600200"/>
            <a:ext cx="8050107" cy="4525963"/>
          </a:xfrm>
        </p:spPr>
        <p:txBody>
          <a:bodyPr/>
          <a:lstStyle/>
          <a:p>
            <a:pPr marL="342900" indent="-342900">
              <a:buFont typeface="Arial" panose="020B0604020202020204" pitchFamily="34" charset="0"/>
              <a:buChar char="•"/>
            </a:pPr>
            <a:r>
              <a:rPr lang="en-US" sz="2000" b="1" i="0" u="sng" dirty="0">
                <a:solidFill>
                  <a:schemeClr val="tx1">
                    <a:lumMod val="75000"/>
                  </a:schemeClr>
                </a:solidFill>
                <a:effectLst/>
                <a:latin typeface="arial" panose="020B0604020202020204" pitchFamily="34" charset="0"/>
              </a:rPr>
              <a:t>Passenger Traffic (total scheduled revenue passenger-</a:t>
            </a:r>
            <a:r>
              <a:rPr lang="en-US" sz="2000" b="1" i="0" u="sng" dirty="0" err="1">
                <a:solidFill>
                  <a:schemeClr val="tx1">
                    <a:lumMod val="75000"/>
                  </a:schemeClr>
                </a:solidFill>
                <a:effectLst/>
                <a:latin typeface="arial" panose="020B0604020202020204" pitchFamily="34" charset="0"/>
              </a:rPr>
              <a:t>kilometres</a:t>
            </a:r>
            <a:r>
              <a:rPr lang="en-US" sz="2000" b="1" i="0" u="sng" dirty="0">
                <a:solidFill>
                  <a:schemeClr val="tx1">
                    <a:lumMod val="75000"/>
                  </a:schemeClr>
                </a:solidFill>
                <a:effectLst/>
                <a:latin typeface="arial" panose="020B0604020202020204" pitchFamily="34" charset="0"/>
              </a:rPr>
              <a:t>/miles performed (RPKs or RPMs)):</a:t>
            </a:r>
          </a:p>
          <a:p>
            <a:pPr marL="744538" lvl="1" indent="-342900">
              <a:buFont typeface="Arial" panose="020B0604020202020204" pitchFamily="34" charset="0"/>
              <a:buChar char="•"/>
            </a:pPr>
            <a:r>
              <a:rPr lang="en-US" sz="1800" dirty="0">
                <a:solidFill>
                  <a:srgbClr val="002060"/>
                </a:solidFill>
              </a:rPr>
              <a:t>a passenger carried for which the airline receives remuneration - demand</a:t>
            </a:r>
          </a:p>
          <a:p>
            <a:pPr marL="744538" lvl="1" indent="-342900">
              <a:buFont typeface="Arial" panose="020B0604020202020204" pitchFamily="34" charset="0"/>
              <a:buChar char="•"/>
            </a:pPr>
            <a:r>
              <a:rPr lang="en-US" sz="1800" dirty="0">
                <a:solidFill>
                  <a:srgbClr val="002060"/>
                </a:solidFill>
              </a:rPr>
              <a:t>obtained by multiplying the number of revenue passengers carried on each flight stage by the corresponding stage distance. </a:t>
            </a:r>
            <a:endParaRPr lang="sr-Cyrl-RS" sz="1800" dirty="0">
              <a:solidFill>
                <a:srgbClr val="002060"/>
              </a:solidFill>
            </a:endParaRPr>
          </a:p>
          <a:p>
            <a:pPr marL="1085850" lvl="1" indent="-342900">
              <a:buFont typeface="Arial" panose="020B0604020202020204" pitchFamily="34" charset="0"/>
              <a:buChar char="•"/>
            </a:pPr>
            <a:endParaRPr lang="en-US" dirty="0"/>
          </a:p>
        </p:txBody>
      </p:sp>
      <p:sp>
        <p:nvSpPr>
          <p:cNvPr id="4" name="Slide Number Placeholder 3"/>
          <p:cNvSpPr>
            <a:spLocks noGrp="1"/>
          </p:cNvSpPr>
          <p:nvPr>
            <p:ph type="sldNum" sz="quarter" idx="4294967295"/>
          </p:nvPr>
        </p:nvSpPr>
        <p:spPr>
          <a:xfrm>
            <a:off x="7924800" y="6489700"/>
            <a:ext cx="762000" cy="365125"/>
          </a:xfrm>
          <a:prstGeom prst="rect">
            <a:avLst/>
          </a:prstGeom>
        </p:spPr>
        <p:txBody>
          <a:bodyPr/>
          <a:lstStyle/>
          <a:p>
            <a:fld id="{5C9D7C3E-CAE7-4115-9176-AF5420E42B37}" type="slidenum">
              <a:rPr lang="en-US" smtClean="0"/>
              <a:pPr/>
              <a:t>6</a:t>
            </a:fld>
            <a:endParaRPr lang="en-US" dirty="0"/>
          </a:p>
        </p:txBody>
      </p:sp>
      <p:pic>
        <p:nvPicPr>
          <p:cNvPr id="7" name="Picture 6">
            <a:extLst>
              <a:ext uri="{FF2B5EF4-FFF2-40B4-BE49-F238E27FC236}">
                <a16:creationId xmlns:a16="http://schemas.microsoft.com/office/drawing/2014/main" id="{656201DF-640C-4DB9-A069-A6127AB8B9B2}"/>
              </a:ext>
            </a:extLst>
          </p:cNvPr>
          <p:cNvPicPr>
            <a:picLocks noChangeAspect="1"/>
          </p:cNvPicPr>
          <p:nvPr/>
        </p:nvPicPr>
        <p:blipFill>
          <a:blip r:embed="rId3"/>
          <a:stretch>
            <a:fillRect/>
          </a:stretch>
        </p:blipFill>
        <p:spPr>
          <a:xfrm>
            <a:off x="2519680" y="3198359"/>
            <a:ext cx="3849820" cy="3288553"/>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146201" y="132181"/>
            <a:ext cx="7432046" cy="102873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b="1" dirty="0">
                <a:solidFill>
                  <a:srgbClr val="0070C0"/>
                </a:solidFill>
              </a:rPr>
              <a:t>Revenue Passenger-Kilometers -Example</a:t>
            </a:r>
          </a:p>
        </p:txBody>
      </p:sp>
      <p:sp>
        <p:nvSpPr>
          <p:cNvPr id="11" name="Rectangle 20"/>
          <p:cNvSpPr>
            <a:spLocks noChangeArrowheads="1"/>
          </p:cNvSpPr>
          <p:nvPr/>
        </p:nvSpPr>
        <p:spPr bwMode="auto">
          <a:xfrm>
            <a:off x="192287" y="1817701"/>
            <a:ext cx="668453" cy="492443"/>
          </a:xfrm>
          <a:prstGeom prst="rect">
            <a:avLst/>
          </a:prstGeom>
          <a:noFill/>
          <a:ln w="9525">
            <a:noFill/>
            <a:miter lim="800000"/>
            <a:headEnd/>
            <a:tailEnd/>
          </a:ln>
        </p:spPr>
        <p:txBody>
          <a:bodyPr wrap="none" lIns="0" tIns="0" rIns="0" bIns="0">
            <a:spAutoFit/>
          </a:bodyPr>
          <a:lstStyle/>
          <a:p>
            <a:pPr>
              <a:defRPr/>
            </a:pPr>
            <a:r>
              <a:rPr lang="en-US" sz="3200" b="1" dirty="0">
                <a:solidFill>
                  <a:srgbClr val="C00000"/>
                </a:solidFill>
              </a:rPr>
              <a:t>FRA</a:t>
            </a:r>
          </a:p>
        </p:txBody>
      </p:sp>
      <p:sp>
        <p:nvSpPr>
          <p:cNvPr id="12" name="Rectangle 22"/>
          <p:cNvSpPr>
            <a:spLocks noChangeArrowheads="1"/>
          </p:cNvSpPr>
          <p:nvPr/>
        </p:nvSpPr>
        <p:spPr bwMode="auto">
          <a:xfrm>
            <a:off x="2758651" y="1817701"/>
            <a:ext cx="923330" cy="492443"/>
          </a:xfrm>
          <a:prstGeom prst="rect">
            <a:avLst/>
          </a:prstGeom>
          <a:noFill/>
          <a:ln w="9525">
            <a:noFill/>
            <a:miter lim="800000"/>
            <a:headEnd/>
            <a:tailEnd/>
          </a:ln>
        </p:spPr>
        <p:txBody>
          <a:bodyPr wrap="none" lIns="0" tIns="0" rIns="0" bIns="0">
            <a:spAutoFit/>
          </a:bodyPr>
          <a:lstStyle/>
          <a:p>
            <a:pPr>
              <a:defRPr/>
            </a:pPr>
            <a:r>
              <a:rPr lang="en-US" sz="3200" b="1" dirty="0">
                <a:solidFill>
                  <a:srgbClr val="C00000"/>
                </a:solidFill>
              </a:rPr>
              <a:t>LON</a:t>
            </a:r>
            <a:r>
              <a:rPr lang="en-US" sz="3200" dirty="0">
                <a:solidFill>
                  <a:srgbClr val="C00000"/>
                </a:solidFill>
              </a:rPr>
              <a:t>	</a:t>
            </a:r>
            <a:endParaRPr lang="en-US" dirty="0">
              <a:solidFill>
                <a:srgbClr val="C00000"/>
              </a:solidFill>
            </a:endParaRPr>
          </a:p>
        </p:txBody>
      </p:sp>
      <p:sp>
        <p:nvSpPr>
          <p:cNvPr id="13" name="Rectangle 23"/>
          <p:cNvSpPr>
            <a:spLocks noChangeArrowheads="1"/>
          </p:cNvSpPr>
          <p:nvPr/>
        </p:nvSpPr>
        <p:spPr bwMode="auto">
          <a:xfrm>
            <a:off x="8062379" y="1817701"/>
            <a:ext cx="686085" cy="492443"/>
          </a:xfrm>
          <a:prstGeom prst="rect">
            <a:avLst/>
          </a:prstGeom>
          <a:noFill/>
          <a:ln w="9525">
            <a:noFill/>
            <a:miter lim="800000"/>
            <a:headEnd/>
            <a:tailEnd/>
          </a:ln>
        </p:spPr>
        <p:txBody>
          <a:bodyPr wrap="none" lIns="0" tIns="0" rIns="0" bIns="0">
            <a:spAutoFit/>
          </a:bodyPr>
          <a:lstStyle/>
          <a:p>
            <a:pPr>
              <a:defRPr/>
            </a:pPr>
            <a:r>
              <a:rPr lang="en-US" sz="3200" b="1" dirty="0">
                <a:solidFill>
                  <a:srgbClr val="C00000"/>
                </a:solidFill>
              </a:rPr>
              <a:t>NYC</a:t>
            </a:r>
          </a:p>
        </p:txBody>
      </p:sp>
      <p:cxnSp>
        <p:nvCxnSpPr>
          <p:cNvPr id="14" name="Straight Arrow Connector 13"/>
          <p:cNvCxnSpPr/>
          <p:nvPr/>
        </p:nvCxnSpPr>
        <p:spPr>
          <a:xfrm flipV="1">
            <a:off x="928539" y="2145996"/>
            <a:ext cx="1682890" cy="1"/>
          </a:xfrm>
          <a:prstGeom prst="straightConnector1">
            <a:avLst/>
          </a:prstGeom>
          <a:ln w="76200">
            <a:solidFill>
              <a:srgbClr val="00206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3635896" y="2145995"/>
            <a:ext cx="4320000" cy="0"/>
          </a:xfrm>
          <a:prstGeom prst="straightConnector1">
            <a:avLst/>
          </a:prstGeom>
          <a:ln w="76200">
            <a:solidFill>
              <a:srgbClr val="00206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2" name="Group 30"/>
          <p:cNvGrpSpPr/>
          <p:nvPr/>
        </p:nvGrpSpPr>
        <p:grpSpPr>
          <a:xfrm>
            <a:off x="1198971" y="2303269"/>
            <a:ext cx="504000" cy="672000"/>
            <a:chOff x="717536" y="1937964"/>
            <a:chExt cx="504000" cy="504000"/>
          </a:xfrm>
        </p:grpSpPr>
        <p:sp>
          <p:nvSpPr>
            <p:cNvPr id="32" name="Oval 31"/>
            <p:cNvSpPr/>
            <p:nvPr/>
          </p:nvSpPr>
          <p:spPr>
            <a:xfrm>
              <a:off x="717536" y="1937964"/>
              <a:ext cx="504000" cy="5040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33" name="Oval 32"/>
            <p:cNvSpPr/>
            <p:nvPr/>
          </p:nvSpPr>
          <p:spPr>
            <a:xfrm>
              <a:off x="928164" y="1990924"/>
              <a:ext cx="72000" cy="720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cxnSp>
          <p:nvCxnSpPr>
            <p:cNvPr id="34" name="Straight Connector 33"/>
            <p:cNvCxnSpPr>
              <a:stCxn id="33" idx="4"/>
            </p:cNvCxnSpPr>
            <p:nvPr/>
          </p:nvCxnSpPr>
          <p:spPr>
            <a:xfrm>
              <a:off x="964164" y="2062924"/>
              <a:ext cx="0" cy="1800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964164" y="2242924"/>
              <a:ext cx="54000" cy="1440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flipH="1">
              <a:off x="910164" y="2242924"/>
              <a:ext cx="54000" cy="1440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900640" y="2152924"/>
              <a:ext cx="131063"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3" name="Group 44"/>
          <p:cNvGrpSpPr/>
          <p:nvPr/>
        </p:nvGrpSpPr>
        <p:grpSpPr>
          <a:xfrm>
            <a:off x="4778132" y="2303269"/>
            <a:ext cx="504000" cy="672000"/>
            <a:chOff x="717536" y="1937964"/>
            <a:chExt cx="504000" cy="504000"/>
          </a:xfrm>
        </p:grpSpPr>
        <p:sp>
          <p:nvSpPr>
            <p:cNvPr id="46" name="Oval 45"/>
            <p:cNvSpPr/>
            <p:nvPr/>
          </p:nvSpPr>
          <p:spPr>
            <a:xfrm>
              <a:off x="717536" y="1937964"/>
              <a:ext cx="504000" cy="5040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47" name="Oval 46"/>
            <p:cNvSpPr/>
            <p:nvPr/>
          </p:nvSpPr>
          <p:spPr>
            <a:xfrm>
              <a:off x="928164" y="1990924"/>
              <a:ext cx="72000" cy="720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cxnSp>
          <p:nvCxnSpPr>
            <p:cNvPr id="48" name="Straight Connector 47"/>
            <p:cNvCxnSpPr>
              <a:stCxn id="47" idx="4"/>
            </p:cNvCxnSpPr>
            <p:nvPr/>
          </p:nvCxnSpPr>
          <p:spPr>
            <a:xfrm>
              <a:off x="964164" y="2062924"/>
              <a:ext cx="0" cy="1800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a:off x="964164" y="2242924"/>
              <a:ext cx="54000" cy="1440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flipH="1">
              <a:off x="910164" y="2242924"/>
              <a:ext cx="54000" cy="1440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900640" y="2152924"/>
              <a:ext cx="131063"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6" name="Rectangle 22"/>
          <p:cNvSpPr>
            <a:spLocks noChangeArrowheads="1"/>
          </p:cNvSpPr>
          <p:nvPr/>
        </p:nvSpPr>
        <p:spPr bwMode="auto">
          <a:xfrm>
            <a:off x="192286" y="3272427"/>
            <a:ext cx="923330" cy="492443"/>
          </a:xfrm>
          <a:prstGeom prst="rect">
            <a:avLst/>
          </a:prstGeom>
          <a:noFill/>
          <a:ln w="9525">
            <a:noFill/>
            <a:miter lim="800000"/>
            <a:headEnd/>
            <a:tailEnd/>
          </a:ln>
        </p:spPr>
        <p:txBody>
          <a:bodyPr wrap="none" lIns="0" tIns="0" rIns="0" bIns="0">
            <a:spAutoFit/>
          </a:bodyPr>
          <a:lstStyle/>
          <a:p>
            <a:pPr>
              <a:defRPr/>
            </a:pPr>
            <a:r>
              <a:rPr lang="en-US" sz="3200" b="1" dirty="0">
                <a:solidFill>
                  <a:srgbClr val="C00000"/>
                </a:solidFill>
              </a:rPr>
              <a:t>FRA</a:t>
            </a:r>
            <a:r>
              <a:rPr lang="en-US" sz="3200" dirty="0">
                <a:solidFill>
                  <a:srgbClr val="C00000"/>
                </a:solidFill>
              </a:rPr>
              <a:t>	</a:t>
            </a:r>
            <a:endParaRPr lang="en-US" dirty="0">
              <a:solidFill>
                <a:srgbClr val="C00000"/>
              </a:solidFill>
            </a:endParaRPr>
          </a:p>
        </p:txBody>
      </p:sp>
      <p:sp>
        <p:nvSpPr>
          <p:cNvPr id="67" name="Rectangle 23"/>
          <p:cNvSpPr>
            <a:spLocks noChangeArrowheads="1"/>
          </p:cNvSpPr>
          <p:nvPr/>
        </p:nvSpPr>
        <p:spPr bwMode="auto">
          <a:xfrm>
            <a:off x="8062379" y="3236979"/>
            <a:ext cx="686085" cy="492443"/>
          </a:xfrm>
          <a:prstGeom prst="rect">
            <a:avLst/>
          </a:prstGeom>
          <a:noFill/>
          <a:ln w="9525">
            <a:noFill/>
            <a:miter lim="800000"/>
            <a:headEnd/>
            <a:tailEnd/>
          </a:ln>
        </p:spPr>
        <p:txBody>
          <a:bodyPr wrap="none" lIns="0" tIns="0" rIns="0" bIns="0">
            <a:spAutoFit/>
          </a:bodyPr>
          <a:lstStyle/>
          <a:p>
            <a:pPr>
              <a:defRPr/>
            </a:pPr>
            <a:r>
              <a:rPr lang="en-US" sz="3200" b="1" dirty="0">
                <a:solidFill>
                  <a:srgbClr val="C00000"/>
                </a:solidFill>
              </a:rPr>
              <a:t>NYC</a:t>
            </a:r>
          </a:p>
        </p:txBody>
      </p:sp>
      <p:cxnSp>
        <p:nvCxnSpPr>
          <p:cNvPr id="68" name="Straight Arrow Connector 67"/>
          <p:cNvCxnSpPr/>
          <p:nvPr/>
        </p:nvCxnSpPr>
        <p:spPr>
          <a:xfrm>
            <a:off x="928539" y="3600723"/>
            <a:ext cx="7020000" cy="0"/>
          </a:xfrm>
          <a:prstGeom prst="straightConnector1">
            <a:avLst/>
          </a:prstGeom>
          <a:ln w="76200">
            <a:solidFill>
              <a:srgbClr val="00206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4" name="Group 68"/>
          <p:cNvGrpSpPr/>
          <p:nvPr/>
        </p:nvGrpSpPr>
        <p:grpSpPr>
          <a:xfrm>
            <a:off x="3037212" y="3677061"/>
            <a:ext cx="504000" cy="672000"/>
            <a:chOff x="717536" y="1937964"/>
            <a:chExt cx="504000" cy="504000"/>
          </a:xfrm>
        </p:grpSpPr>
        <p:sp>
          <p:nvSpPr>
            <p:cNvPr id="70" name="Oval 69"/>
            <p:cNvSpPr/>
            <p:nvPr/>
          </p:nvSpPr>
          <p:spPr>
            <a:xfrm>
              <a:off x="717536" y="1937964"/>
              <a:ext cx="504000" cy="5040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71" name="Oval 70"/>
            <p:cNvSpPr/>
            <p:nvPr/>
          </p:nvSpPr>
          <p:spPr>
            <a:xfrm>
              <a:off x="928164" y="1990924"/>
              <a:ext cx="72000" cy="720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cxnSp>
          <p:nvCxnSpPr>
            <p:cNvPr id="72" name="Straight Connector 71"/>
            <p:cNvCxnSpPr>
              <a:stCxn id="71" idx="4"/>
            </p:cNvCxnSpPr>
            <p:nvPr/>
          </p:nvCxnSpPr>
          <p:spPr>
            <a:xfrm>
              <a:off x="964164" y="2062924"/>
              <a:ext cx="0" cy="1800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a:off x="964164" y="2242924"/>
              <a:ext cx="54000" cy="1440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flipH="1">
              <a:off x="910164" y="2242924"/>
              <a:ext cx="54000" cy="1440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a:off x="900640" y="2152924"/>
              <a:ext cx="131063"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12" name="Rectangle 17"/>
          <p:cNvSpPr>
            <a:spLocks noChangeArrowheads="1"/>
          </p:cNvSpPr>
          <p:nvPr/>
        </p:nvSpPr>
        <p:spPr bwMode="auto">
          <a:xfrm>
            <a:off x="229403" y="1112711"/>
            <a:ext cx="1579278" cy="492443"/>
          </a:xfrm>
          <a:prstGeom prst="rect">
            <a:avLst/>
          </a:prstGeom>
          <a:solidFill>
            <a:srgbClr val="002060"/>
          </a:solidFill>
          <a:ln w="9525">
            <a:noFill/>
            <a:miter lim="800000"/>
            <a:headEnd/>
            <a:tailEnd/>
          </a:ln>
        </p:spPr>
        <p:txBody>
          <a:bodyPr wrap="none" lIns="0" tIns="0" rIns="0" bIns="0">
            <a:noAutofit/>
          </a:bodyPr>
          <a:lstStyle/>
          <a:p>
            <a:pPr algn="ctr"/>
            <a:r>
              <a:rPr lang="en-US" sz="2000" dirty="0">
                <a:solidFill>
                  <a:schemeClr val="bg1"/>
                </a:solidFill>
              </a:rPr>
              <a:t>Flight AA959</a:t>
            </a:r>
            <a:endParaRPr lang="en-US" sz="1200" dirty="0">
              <a:solidFill>
                <a:schemeClr val="bg1"/>
              </a:solidFill>
            </a:endParaRPr>
          </a:p>
        </p:txBody>
      </p:sp>
      <p:sp>
        <p:nvSpPr>
          <p:cNvPr id="113" name="Rectangle 22"/>
          <p:cNvSpPr>
            <a:spLocks noChangeArrowheads="1"/>
          </p:cNvSpPr>
          <p:nvPr/>
        </p:nvSpPr>
        <p:spPr bwMode="auto">
          <a:xfrm>
            <a:off x="2296987" y="3097439"/>
            <a:ext cx="1846659" cy="369332"/>
          </a:xfrm>
          <a:prstGeom prst="rect">
            <a:avLst/>
          </a:prstGeom>
          <a:noFill/>
          <a:ln w="9525">
            <a:noFill/>
            <a:miter lim="800000"/>
            <a:headEnd/>
            <a:tailEnd/>
          </a:ln>
        </p:spPr>
        <p:txBody>
          <a:bodyPr wrap="none" lIns="0" tIns="0" rIns="0" bIns="0">
            <a:spAutoFit/>
          </a:bodyPr>
          <a:lstStyle/>
          <a:p>
            <a:pPr>
              <a:defRPr/>
            </a:pPr>
            <a:r>
              <a:rPr lang="en-US" sz="2400" i="1" dirty="0">
                <a:solidFill>
                  <a:srgbClr val="C00000"/>
                </a:solidFill>
              </a:rPr>
              <a:t>Through LON	</a:t>
            </a:r>
            <a:endParaRPr lang="en-US" sz="1400" i="1" dirty="0">
              <a:solidFill>
                <a:srgbClr val="C00000"/>
              </a:solidFill>
            </a:endParaRPr>
          </a:p>
        </p:txBody>
      </p:sp>
      <p:sp>
        <p:nvSpPr>
          <p:cNvPr id="114" name="Rectangle 3"/>
          <p:cNvSpPr txBox="1">
            <a:spLocks noChangeArrowheads="1"/>
          </p:cNvSpPr>
          <p:nvPr/>
        </p:nvSpPr>
        <p:spPr>
          <a:xfrm>
            <a:off x="745140" y="4519079"/>
            <a:ext cx="8003323" cy="433921"/>
          </a:xfrm>
          <a:prstGeom prst="rect">
            <a:avLst/>
          </a:prstGeom>
          <a:solidFill>
            <a:schemeClr val="tx2">
              <a:lumMod val="20000"/>
              <a:lumOff val="80000"/>
            </a:schemeClr>
          </a:solidFill>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rgbClr val="0054A4"/>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800" kern="1200">
                <a:solidFill>
                  <a:srgbClr val="279DD9"/>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rgbClr val="5A6870"/>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2000" kern="1200">
                <a:solidFill>
                  <a:srgbClr val="5A6870"/>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2000" kern="1200">
                <a:solidFill>
                  <a:srgbClr val="5A6870"/>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lnSpc>
                <a:spcPct val="90000"/>
              </a:lnSpc>
              <a:buFont typeface="WP IconicSymbolsA" pitchFamily="2" charset="2"/>
              <a:buNone/>
              <a:defRPr/>
            </a:pPr>
            <a:r>
              <a:rPr lang="sr-Latn-RS" sz="1800" u="sng" dirty="0">
                <a:solidFill>
                  <a:srgbClr val="002060"/>
                </a:solidFill>
                <a:latin typeface="+mn-lt"/>
              </a:rPr>
              <a:t>I </a:t>
            </a:r>
            <a:r>
              <a:rPr lang="en-US" sz="1800" u="sng" dirty="0">
                <a:solidFill>
                  <a:srgbClr val="002060"/>
                </a:solidFill>
                <a:latin typeface="+mn-lt"/>
              </a:rPr>
              <a:t>step</a:t>
            </a:r>
            <a:r>
              <a:rPr lang="sr-Latn-RS" sz="1800" u="sng" dirty="0">
                <a:solidFill>
                  <a:srgbClr val="002060"/>
                </a:solidFill>
                <a:latin typeface="+mn-lt"/>
              </a:rPr>
              <a:t>: </a:t>
            </a:r>
            <a:r>
              <a:rPr lang="en-US" sz="1800" u="sng" dirty="0">
                <a:solidFill>
                  <a:srgbClr val="002060"/>
                </a:solidFill>
                <a:latin typeface="+mn-lt"/>
              </a:rPr>
              <a:t>passenger allocation per flights</a:t>
            </a:r>
            <a:endParaRPr lang="en-US" sz="1400" dirty="0">
              <a:solidFill>
                <a:srgbClr val="002060"/>
              </a:solidFill>
              <a:latin typeface="+mn-lt"/>
            </a:endParaRPr>
          </a:p>
        </p:txBody>
      </p:sp>
      <p:sp>
        <p:nvSpPr>
          <p:cNvPr id="115" name="Right Arrow 114"/>
          <p:cNvSpPr/>
          <p:nvPr/>
        </p:nvSpPr>
        <p:spPr>
          <a:xfrm>
            <a:off x="84227" y="4649051"/>
            <a:ext cx="468000" cy="288032"/>
          </a:xfrm>
          <a:prstGeom prst="rightArrow">
            <a:avLst/>
          </a:prstGeom>
          <a:solidFill>
            <a:schemeClr val="accent1">
              <a:lumMod val="20000"/>
              <a:lumOff val="80000"/>
            </a:schemeClr>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16" name="Rectangle 20"/>
          <p:cNvSpPr>
            <a:spLocks noChangeArrowheads="1"/>
          </p:cNvSpPr>
          <p:nvPr/>
        </p:nvSpPr>
        <p:spPr bwMode="auto">
          <a:xfrm>
            <a:off x="146202" y="5253203"/>
            <a:ext cx="668453" cy="492443"/>
          </a:xfrm>
          <a:prstGeom prst="rect">
            <a:avLst/>
          </a:prstGeom>
          <a:noFill/>
          <a:ln w="9525">
            <a:noFill/>
            <a:miter lim="800000"/>
            <a:headEnd/>
            <a:tailEnd/>
          </a:ln>
        </p:spPr>
        <p:txBody>
          <a:bodyPr wrap="none" lIns="0" tIns="0" rIns="0" bIns="0">
            <a:spAutoFit/>
          </a:bodyPr>
          <a:lstStyle/>
          <a:p>
            <a:pPr>
              <a:defRPr/>
            </a:pPr>
            <a:r>
              <a:rPr lang="en-US" sz="3200" b="1" dirty="0">
                <a:solidFill>
                  <a:srgbClr val="C00000"/>
                </a:solidFill>
              </a:rPr>
              <a:t>FRA</a:t>
            </a:r>
          </a:p>
        </p:txBody>
      </p:sp>
      <p:sp>
        <p:nvSpPr>
          <p:cNvPr id="117" name="Rectangle 22"/>
          <p:cNvSpPr>
            <a:spLocks noChangeArrowheads="1"/>
          </p:cNvSpPr>
          <p:nvPr/>
        </p:nvSpPr>
        <p:spPr bwMode="auto">
          <a:xfrm>
            <a:off x="2712566" y="5253203"/>
            <a:ext cx="923330" cy="492443"/>
          </a:xfrm>
          <a:prstGeom prst="rect">
            <a:avLst/>
          </a:prstGeom>
          <a:noFill/>
          <a:ln w="9525">
            <a:noFill/>
            <a:miter lim="800000"/>
            <a:headEnd/>
            <a:tailEnd/>
          </a:ln>
        </p:spPr>
        <p:txBody>
          <a:bodyPr wrap="none" lIns="0" tIns="0" rIns="0" bIns="0">
            <a:spAutoFit/>
          </a:bodyPr>
          <a:lstStyle/>
          <a:p>
            <a:pPr>
              <a:defRPr/>
            </a:pPr>
            <a:r>
              <a:rPr lang="en-US" sz="3200" b="1" dirty="0">
                <a:solidFill>
                  <a:srgbClr val="C00000"/>
                </a:solidFill>
              </a:rPr>
              <a:t>LON</a:t>
            </a:r>
            <a:r>
              <a:rPr lang="en-US" sz="3200" dirty="0">
                <a:solidFill>
                  <a:srgbClr val="C00000"/>
                </a:solidFill>
              </a:rPr>
              <a:t>	</a:t>
            </a:r>
            <a:endParaRPr lang="en-US" dirty="0">
              <a:solidFill>
                <a:srgbClr val="C00000"/>
              </a:solidFill>
            </a:endParaRPr>
          </a:p>
        </p:txBody>
      </p:sp>
      <p:sp>
        <p:nvSpPr>
          <p:cNvPr id="118" name="Rectangle 23"/>
          <p:cNvSpPr>
            <a:spLocks noChangeArrowheads="1"/>
          </p:cNvSpPr>
          <p:nvPr/>
        </p:nvSpPr>
        <p:spPr bwMode="auto">
          <a:xfrm>
            <a:off x="8016294" y="5253203"/>
            <a:ext cx="686085" cy="492443"/>
          </a:xfrm>
          <a:prstGeom prst="rect">
            <a:avLst/>
          </a:prstGeom>
          <a:noFill/>
          <a:ln w="9525">
            <a:noFill/>
            <a:miter lim="800000"/>
            <a:headEnd/>
            <a:tailEnd/>
          </a:ln>
        </p:spPr>
        <p:txBody>
          <a:bodyPr wrap="none" lIns="0" tIns="0" rIns="0" bIns="0">
            <a:spAutoFit/>
          </a:bodyPr>
          <a:lstStyle/>
          <a:p>
            <a:pPr>
              <a:defRPr/>
            </a:pPr>
            <a:r>
              <a:rPr lang="en-US" sz="3200" b="1" dirty="0">
                <a:solidFill>
                  <a:srgbClr val="C00000"/>
                </a:solidFill>
              </a:rPr>
              <a:t>NYC</a:t>
            </a:r>
          </a:p>
        </p:txBody>
      </p:sp>
      <p:cxnSp>
        <p:nvCxnSpPr>
          <p:cNvPr id="119" name="Straight Arrow Connector 118"/>
          <p:cNvCxnSpPr/>
          <p:nvPr/>
        </p:nvCxnSpPr>
        <p:spPr>
          <a:xfrm flipV="1">
            <a:off x="882454" y="5581498"/>
            <a:ext cx="1682890" cy="1"/>
          </a:xfrm>
          <a:prstGeom prst="straightConnector1">
            <a:avLst/>
          </a:prstGeom>
          <a:ln w="76200">
            <a:solidFill>
              <a:srgbClr val="00206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20" name="Straight Arrow Connector 119"/>
          <p:cNvCxnSpPr/>
          <p:nvPr/>
        </p:nvCxnSpPr>
        <p:spPr>
          <a:xfrm>
            <a:off x="3589811" y="5581497"/>
            <a:ext cx="4320000" cy="0"/>
          </a:xfrm>
          <a:prstGeom prst="straightConnector1">
            <a:avLst/>
          </a:prstGeom>
          <a:ln w="76200">
            <a:solidFill>
              <a:srgbClr val="00206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5" name="Group 127"/>
          <p:cNvGrpSpPr/>
          <p:nvPr/>
        </p:nvGrpSpPr>
        <p:grpSpPr>
          <a:xfrm>
            <a:off x="799414" y="5693775"/>
            <a:ext cx="504000" cy="672000"/>
            <a:chOff x="717536" y="1937964"/>
            <a:chExt cx="504000" cy="504000"/>
          </a:xfrm>
        </p:grpSpPr>
        <p:sp>
          <p:nvSpPr>
            <p:cNvPr id="129" name="Oval 128"/>
            <p:cNvSpPr/>
            <p:nvPr/>
          </p:nvSpPr>
          <p:spPr>
            <a:xfrm>
              <a:off x="717536" y="1937964"/>
              <a:ext cx="504000" cy="5040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30" name="Oval 129"/>
            <p:cNvSpPr/>
            <p:nvPr/>
          </p:nvSpPr>
          <p:spPr>
            <a:xfrm>
              <a:off x="928164" y="1990924"/>
              <a:ext cx="72000" cy="720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cxnSp>
          <p:nvCxnSpPr>
            <p:cNvPr id="131" name="Straight Connector 130"/>
            <p:cNvCxnSpPr>
              <a:stCxn id="130" idx="4"/>
            </p:cNvCxnSpPr>
            <p:nvPr/>
          </p:nvCxnSpPr>
          <p:spPr>
            <a:xfrm>
              <a:off x="964164" y="2062924"/>
              <a:ext cx="0" cy="1800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2" name="Straight Connector 131"/>
            <p:cNvCxnSpPr/>
            <p:nvPr/>
          </p:nvCxnSpPr>
          <p:spPr>
            <a:xfrm>
              <a:off x="964164" y="2242924"/>
              <a:ext cx="54000" cy="1440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3" name="Straight Connector 132"/>
            <p:cNvCxnSpPr/>
            <p:nvPr/>
          </p:nvCxnSpPr>
          <p:spPr>
            <a:xfrm flipH="1">
              <a:off x="910164" y="2242924"/>
              <a:ext cx="54000" cy="1440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4" name="Straight Connector 133"/>
            <p:cNvCxnSpPr/>
            <p:nvPr/>
          </p:nvCxnSpPr>
          <p:spPr>
            <a:xfrm>
              <a:off x="900640" y="2152924"/>
              <a:ext cx="131063"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056" name="Rectangle 2055"/>
          <p:cNvSpPr/>
          <p:nvPr/>
        </p:nvSpPr>
        <p:spPr>
          <a:xfrm>
            <a:off x="1769985" y="2471269"/>
            <a:ext cx="287327" cy="33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en-US" dirty="0">
                <a:solidFill>
                  <a:srgbClr val="FFC000"/>
                </a:solidFill>
              </a:rPr>
              <a:t>x2</a:t>
            </a:r>
            <a:endParaRPr lang="en-CA" dirty="0">
              <a:solidFill>
                <a:srgbClr val="FFC000"/>
              </a:solidFill>
            </a:endParaRPr>
          </a:p>
        </p:txBody>
      </p:sp>
      <p:sp>
        <p:nvSpPr>
          <p:cNvPr id="157" name="Rectangle 156"/>
          <p:cNvSpPr/>
          <p:nvPr/>
        </p:nvSpPr>
        <p:spPr>
          <a:xfrm>
            <a:off x="5334314" y="2471269"/>
            <a:ext cx="287327" cy="33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en-US" dirty="0">
                <a:solidFill>
                  <a:srgbClr val="FFC000"/>
                </a:solidFill>
              </a:rPr>
              <a:t>x3</a:t>
            </a:r>
            <a:endParaRPr lang="en-CA" dirty="0">
              <a:solidFill>
                <a:srgbClr val="FFC000"/>
              </a:solidFill>
            </a:endParaRPr>
          </a:p>
        </p:txBody>
      </p:sp>
      <p:sp>
        <p:nvSpPr>
          <p:cNvPr id="158" name="Rectangle 157"/>
          <p:cNvSpPr/>
          <p:nvPr/>
        </p:nvSpPr>
        <p:spPr>
          <a:xfrm>
            <a:off x="3574572" y="3845061"/>
            <a:ext cx="287327" cy="33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en-US" dirty="0">
                <a:solidFill>
                  <a:srgbClr val="FFC000"/>
                </a:solidFill>
              </a:rPr>
              <a:t>x4</a:t>
            </a:r>
            <a:endParaRPr lang="en-CA" dirty="0">
              <a:solidFill>
                <a:srgbClr val="FFC000"/>
              </a:solidFill>
            </a:endParaRPr>
          </a:p>
        </p:txBody>
      </p:sp>
      <p:sp>
        <p:nvSpPr>
          <p:cNvPr id="159" name="Rectangle 158"/>
          <p:cNvSpPr/>
          <p:nvPr/>
        </p:nvSpPr>
        <p:spPr>
          <a:xfrm>
            <a:off x="1322696" y="5861775"/>
            <a:ext cx="287327" cy="33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en-US" dirty="0">
                <a:solidFill>
                  <a:srgbClr val="FFC000"/>
                </a:solidFill>
              </a:rPr>
              <a:t>x2</a:t>
            </a:r>
            <a:endParaRPr lang="en-CA" dirty="0">
              <a:solidFill>
                <a:srgbClr val="FFC000"/>
              </a:solidFill>
            </a:endParaRPr>
          </a:p>
        </p:txBody>
      </p:sp>
      <p:grpSp>
        <p:nvGrpSpPr>
          <p:cNvPr id="6" name="Group 159"/>
          <p:cNvGrpSpPr/>
          <p:nvPr/>
        </p:nvGrpSpPr>
        <p:grpSpPr>
          <a:xfrm>
            <a:off x="1789044" y="5693775"/>
            <a:ext cx="504000" cy="672000"/>
            <a:chOff x="717536" y="1937964"/>
            <a:chExt cx="504000" cy="504000"/>
          </a:xfrm>
        </p:grpSpPr>
        <p:sp>
          <p:nvSpPr>
            <p:cNvPr id="161" name="Oval 160"/>
            <p:cNvSpPr/>
            <p:nvPr/>
          </p:nvSpPr>
          <p:spPr>
            <a:xfrm>
              <a:off x="717536" y="1937964"/>
              <a:ext cx="504000" cy="5040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62" name="Oval 161"/>
            <p:cNvSpPr/>
            <p:nvPr/>
          </p:nvSpPr>
          <p:spPr>
            <a:xfrm>
              <a:off x="928164" y="1990924"/>
              <a:ext cx="72000" cy="720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cxnSp>
          <p:nvCxnSpPr>
            <p:cNvPr id="163" name="Straight Connector 162"/>
            <p:cNvCxnSpPr>
              <a:stCxn id="162" idx="4"/>
            </p:cNvCxnSpPr>
            <p:nvPr/>
          </p:nvCxnSpPr>
          <p:spPr>
            <a:xfrm>
              <a:off x="964164" y="2062924"/>
              <a:ext cx="0" cy="1800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4" name="Straight Connector 163"/>
            <p:cNvCxnSpPr/>
            <p:nvPr/>
          </p:nvCxnSpPr>
          <p:spPr>
            <a:xfrm>
              <a:off x="964164" y="2242924"/>
              <a:ext cx="54000" cy="1440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5" name="Straight Connector 164"/>
            <p:cNvCxnSpPr/>
            <p:nvPr/>
          </p:nvCxnSpPr>
          <p:spPr>
            <a:xfrm flipH="1">
              <a:off x="910164" y="2242924"/>
              <a:ext cx="54000" cy="1440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6" name="Straight Connector 165"/>
            <p:cNvCxnSpPr/>
            <p:nvPr/>
          </p:nvCxnSpPr>
          <p:spPr>
            <a:xfrm>
              <a:off x="900640" y="2152924"/>
              <a:ext cx="131063"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67" name="Rectangle 166"/>
          <p:cNvSpPr/>
          <p:nvPr/>
        </p:nvSpPr>
        <p:spPr>
          <a:xfrm>
            <a:off x="2318784" y="5861775"/>
            <a:ext cx="287327" cy="33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en-US" dirty="0">
                <a:solidFill>
                  <a:srgbClr val="FFC000"/>
                </a:solidFill>
              </a:rPr>
              <a:t>x4</a:t>
            </a:r>
            <a:endParaRPr lang="en-CA" dirty="0">
              <a:solidFill>
                <a:srgbClr val="FFC000"/>
              </a:solidFill>
            </a:endParaRPr>
          </a:p>
        </p:txBody>
      </p:sp>
      <p:sp>
        <p:nvSpPr>
          <p:cNvPr id="168" name="Rectangle 167"/>
          <p:cNvSpPr/>
          <p:nvPr/>
        </p:nvSpPr>
        <p:spPr>
          <a:xfrm>
            <a:off x="1604433" y="5861775"/>
            <a:ext cx="287327" cy="33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en-US" dirty="0">
                <a:solidFill>
                  <a:srgbClr val="002060"/>
                </a:solidFill>
              </a:rPr>
              <a:t>+</a:t>
            </a:r>
            <a:endParaRPr lang="en-CA" dirty="0">
              <a:solidFill>
                <a:srgbClr val="002060"/>
              </a:solidFill>
            </a:endParaRPr>
          </a:p>
        </p:txBody>
      </p:sp>
      <p:grpSp>
        <p:nvGrpSpPr>
          <p:cNvPr id="7" name="Group 168"/>
          <p:cNvGrpSpPr/>
          <p:nvPr/>
        </p:nvGrpSpPr>
        <p:grpSpPr>
          <a:xfrm>
            <a:off x="4418306" y="5693775"/>
            <a:ext cx="504000" cy="672000"/>
            <a:chOff x="717536" y="1937964"/>
            <a:chExt cx="504000" cy="504000"/>
          </a:xfrm>
        </p:grpSpPr>
        <p:sp>
          <p:nvSpPr>
            <p:cNvPr id="170" name="Oval 169"/>
            <p:cNvSpPr/>
            <p:nvPr/>
          </p:nvSpPr>
          <p:spPr>
            <a:xfrm>
              <a:off x="717536" y="1937964"/>
              <a:ext cx="504000" cy="5040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71" name="Oval 170"/>
            <p:cNvSpPr/>
            <p:nvPr/>
          </p:nvSpPr>
          <p:spPr>
            <a:xfrm>
              <a:off x="928164" y="1990924"/>
              <a:ext cx="72000" cy="720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cxnSp>
          <p:nvCxnSpPr>
            <p:cNvPr id="172" name="Straight Connector 171"/>
            <p:cNvCxnSpPr>
              <a:stCxn id="171" idx="4"/>
            </p:cNvCxnSpPr>
            <p:nvPr/>
          </p:nvCxnSpPr>
          <p:spPr>
            <a:xfrm>
              <a:off x="964164" y="2062924"/>
              <a:ext cx="0" cy="1800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3" name="Straight Connector 172"/>
            <p:cNvCxnSpPr/>
            <p:nvPr/>
          </p:nvCxnSpPr>
          <p:spPr>
            <a:xfrm>
              <a:off x="964164" y="2242924"/>
              <a:ext cx="54000" cy="1440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4" name="Straight Connector 173"/>
            <p:cNvCxnSpPr/>
            <p:nvPr/>
          </p:nvCxnSpPr>
          <p:spPr>
            <a:xfrm flipH="1">
              <a:off x="910164" y="2242924"/>
              <a:ext cx="54000" cy="1440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5" name="Straight Connector 174"/>
            <p:cNvCxnSpPr/>
            <p:nvPr/>
          </p:nvCxnSpPr>
          <p:spPr>
            <a:xfrm>
              <a:off x="900640" y="2152924"/>
              <a:ext cx="131063"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76" name="Rectangle 175"/>
          <p:cNvSpPr/>
          <p:nvPr/>
        </p:nvSpPr>
        <p:spPr>
          <a:xfrm>
            <a:off x="4974488" y="5861775"/>
            <a:ext cx="287327" cy="33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en-US" dirty="0">
                <a:solidFill>
                  <a:srgbClr val="FFC000"/>
                </a:solidFill>
              </a:rPr>
              <a:t>x3</a:t>
            </a:r>
            <a:endParaRPr lang="en-CA" dirty="0">
              <a:solidFill>
                <a:srgbClr val="FFC000"/>
              </a:solidFill>
            </a:endParaRPr>
          </a:p>
        </p:txBody>
      </p:sp>
      <p:grpSp>
        <p:nvGrpSpPr>
          <p:cNvPr id="8" name="Group 176"/>
          <p:cNvGrpSpPr/>
          <p:nvPr/>
        </p:nvGrpSpPr>
        <p:grpSpPr>
          <a:xfrm>
            <a:off x="5547514" y="5693775"/>
            <a:ext cx="504000" cy="672000"/>
            <a:chOff x="717536" y="1937964"/>
            <a:chExt cx="504000" cy="504000"/>
          </a:xfrm>
        </p:grpSpPr>
        <p:sp>
          <p:nvSpPr>
            <p:cNvPr id="178" name="Oval 177"/>
            <p:cNvSpPr/>
            <p:nvPr/>
          </p:nvSpPr>
          <p:spPr>
            <a:xfrm>
              <a:off x="717536" y="1937964"/>
              <a:ext cx="504000" cy="5040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79" name="Oval 178"/>
            <p:cNvSpPr/>
            <p:nvPr/>
          </p:nvSpPr>
          <p:spPr>
            <a:xfrm>
              <a:off x="928164" y="1990924"/>
              <a:ext cx="72000" cy="720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cxnSp>
          <p:nvCxnSpPr>
            <p:cNvPr id="180" name="Straight Connector 179"/>
            <p:cNvCxnSpPr>
              <a:stCxn id="179" idx="4"/>
            </p:cNvCxnSpPr>
            <p:nvPr/>
          </p:nvCxnSpPr>
          <p:spPr>
            <a:xfrm>
              <a:off x="964164" y="2062924"/>
              <a:ext cx="0" cy="1800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1" name="Straight Connector 180"/>
            <p:cNvCxnSpPr/>
            <p:nvPr/>
          </p:nvCxnSpPr>
          <p:spPr>
            <a:xfrm>
              <a:off x="964164" y="2242924"/>
              <a:ext cx="54000" cy="1440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2" name="Straight Connector 181"/>
            <p:cNvCxnSpPr/>
            <p:nvPr/>
          </p:nvCxnSpPr>
          <p:spPr>
            <a:xfrm flipH="1">
              <a:off x="910164" y="2242924"/>
              <a:ext cx="54000" cy="1440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3" name="Straight Connector 182"/>
            <p:cNvCxnSpPr/>
            <p:nvPr/>
          </p:nvCxnSpPr>
          <p:spPr>
            <a:xfrm>
              <a:off x="900640" y="2152924"/>
              <a:ext cx="131063"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84" name="Rectangle 183"/>
          <p:cNvSpPr/>
          <p:nvPr/>
        </p:nvSpPr>
        <p:spPr>
          <a:xfrm>
            <a:off x="6084874" y="5861775"/>
            <a:ext cx="287327" cy="33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en-US" dirty="0">
                <a:solidFill>
                  <a:srgbClr val="FFC000"/>
                </a:solidFill>
              </a:rPr>
              <a:t>x4</a:t>
            </a:r>
            <a:endParaRPr lang="en-CA" dirty="0">
              <a:solidFill>
                <a:srgbClr val="FFC000"/>
              </a:solidFill>
            </a:endParaRPr>
          </a:p>
        </p:txBody>
      </p:sp>
      <p:sp>
        <p:nvSpPr>
          <p:cNvPr id="185" name="Rectangle 184"/>
          <p:cNvSpPr/>
          <p:nvPr/>
        </p:nvSpPr>
        <p:spPr>
          <a:xfrm>
            <a:off x="5309336" y="5861775"/>
            <a:ext cx="287327" cy="33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en-US" dirty="0">
                <a:solidFill>
                  <a:srgbClr val="002060"/>
                </a:solidFill>
              </a:rPr>
              <a:t>+</a:t>
            </a:r>
            <a:endParaRPr lang="en-CA" dirty="0">
              <a:solidFill>
                <a:srgbClr val="002060"/>
              </a:solidFill>
            </a:endParaRPr>
          </a:p>
        </p:txBody>
      </p:sp>
      <p:sp>
        <p:nvSpPr>
          <p:cNvPr id="9" name="Slide Number Placeholder 8"/>
          <p:cNvSpPr>
            <a:spLocks noGrp="1"/>
          </p:cNvSpPr>
          <p:nvPr>
            <p:ph type="sldNum" sz="quarter" idx="11"/>
          </p:nvPr>
        </p:nvSpPr>
        <p:spPr/>
        <p:txBody>
          <a:bodyPr/>
          <a:lstStyle/>
          <a:p>
            <a:fld id="{707FE137-0C1A-4C05-8B34-1D89C94DB814}" type="slidenum">
              <a:rPr lang="en-GB" smtClean="0"/>
              <a:pPr/>
              <a:t>7</a:t>
            </a:fld>
            <a:endParaRPr lang="en-GB" dirty="0"/>
          </a:p>
        </p:txBody>
      </p:sp>
    </p:spTree>
    <p:extLst>
      <p:ext uri="{BB962C8B-B14F-4D97-AF65-F5344CB8AC3E}">
        <p14:creationId xmlns:p14="http://schemas.microsoft.com/office/powerpoint/2010/main" val="15639220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500" tmFilter="0, 0; .2, .5; .8, .5; 1, 0"/>
                                        <p:tgtEl>
                                          <p:spTgt spid="112"/>
                                        </p:tgtEl>
                                      </p:cBhvr>
                                    </p:animEffect>
                                    <p:animScale>
                                      <p:cBhvr>
                                        <p:cTn id="7" dur="250" autoRev="1" fill="hold"/>
                                        <p:tgtEl>
                                          <p:spTgt spid="112"/>
                                        </p:tgtEl>
                                      </p:cBhvr>
                                      <p:by x="105000" y="105000"/>
                                    </p:animScale>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p:cTn id="17" dur="500" fill="hold"/>
                                        <p:tgtEl>
                                          <p:spTgt spid="14"/>
                                        </p:tgtEl>
                                        <p:attrNameLst>
                                          <p:attrName>ppt_w</p:attrName>
                                        </p:attrNameLst>
                                      </p:cBhvr>
                                      <p:tavLst>
                                        <p:tav tm="0">
                                          <p:val>
                                            <p:fltVal val="0"/>
                                          </p:val>
                                        </p:tav>
                                        <p:tav tm="100000">
                                          <p:val>
                                            <p:strVal val="#ppt_w"/>
                                          </p:val>
                                        </p:tav>
                                      </p:tavLst>
                                    </p:anim>
                                    <p:anim calcmode="lin" valueType="num">
                                      <p:cBhvr>
                                        <p:cTn id="18" dur="500" fill="hold"/>
                                        <p:tgtEl>
                                          <p:spTgt spid="14"/>
                                        </p:tgtEl>
                                        <p:attrNameLst>
                                          <p:attrName>ppt_h</p:attrName>
                                        </p:attrNameLst>
                                      </p:cBhvr>
                                      <p:tavLst>
                                        <p:tav tm="0">
                                          <p:val>
                                            <p:fltVal val="0"/>
                                          </p:val>
                                        </p:tav>
                                        <p:tav tm="100000">
                                          <p:val>
                                            <p:strVal val="#ppt_h"/>
                                          </p:val>
                                        </p:tav>
                                      </p:tavLst>
                                    </p:anim>
                                    <p:animEffect transition="in" filter="fade">
                                      <p:cBhvr>
                                        <p:cTn id="19" dur="500"/>
                                        <p:tgtEl>
                                          <p:spTgt spid="14"/>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500" fill="hold"/>
                                        <p:tgtEl>
                                          <p:spTgt spid="12"/>
                                        </p:tgtEl>
                                        <p:attrNameLst>
                                          <p:attrName>ppt_w</p:attrName>
                                        </p:attrNameLst>
                                      </p:cBhvr>
                                      <p:tavLst>
                                        <p:tav tm="0">
                                          <p:val>
                                            <p:fltVal val="0"/>
                                          </p:val>
                                        </p:tav>
                                        <p:tav tm="100000">
                                          <p:val>
                                            <p:strVal val="#ppt_w"/>
                                          </p:val>
                                        </p:tav>
                                      </p:tavLst>
                                    </p:anim>
                                    <p:anim calcmode="lin" valueType="num">
                                      <p:cBhvr>
                                        <p:cTn id="24" dur="500" fill="hold"/>
                                        <p:tgtEl>
                                          <p:spTgt spid="12"/>
                                        </p:tgtEl>
                                        <p:attrNameLst>
                                          <p:attrName>ppt_h</p:attrName>
                                        </p:attrNameLst>
                                      </p:cBhvr>
                                      <p:tavLst>
                                        <p:tav tm="0">
                                          <p:val>
                                            <p:fltVal val="0"/>
                                          </p:val>
                                        </p:tav>
                                        <p:tav tm="100000">
                                          <p:val>
                                            <p:strVal val="#ppt_h"/>
                                          </p:val>
                                        </p:tav>
                                      </p:tavLst>
                                    </p:anim>
                                    <p:animEffect transition="in" filter="fade">
                                      <p:cBhvr>
                                        <p:cTn id="25" dur="500"/>
                                        <p:tgtEl>
                                          <p:spTgt spid="12"/>
                                        </p:tgtEl>
                                      </p:cBhvr>
                                    </p:animEffect>
                                  </p:childTnLst>
                                </p:cTn>
                              </p:par>
                            </p:childTnLst>
                          </p:cTn>
                        </p:par>
                        <p:par>
                          <p:cTn id="26" fill="hold">
                            <p:stCondLst>
                              <p:cond delay="2000"/>
                            </p:stCondLst>
                            <p:childTnLst>
                              <p:par>
                                <p:cTn id="27" presetID="53" presetClass="entr" presetSubtype="16" fill="hold" nodeType="afterEffect">
                                  <p:stCondLst>
                                    <p:cond delay="0"/>
                                  </p:stCondLst>
                                  <p:childTnLst>
                                    <p:set>
                                      <p:cBhvr>
                                        <p:cTn id="28" dur="1" fill="hold">
                                          <p:stCondLst>
                                            <p:cond delay="0"/>
                                          </p:stCondLst>
                                        </p:cTn>
                                        <p:tgtEl>
                                          <p:spTgt spid="2"/>
                                        </p:tgtEl>
                                        <p:attrNameLst>
                                          <p:attrName>style.visibility</p:attrName>
                                        </p:attrNameLst>
                                      </p:cBhvr>
                                      <p:to>
                                        <p:strVal val="visible"/>
                                      </p:to>
                                    </p:set>
                                    <p:anim calcmode="lin" valueType="num">
                                      <p:cBhvr>
                                        <p:cTn id="29" dur="500" fill="hold"/>
                                        <p:tgtEl>
                                          <p:spTgt spid="2"/>
                                        </p:tgtEl>
                                        <p:attrNameLst>
                                          <p:attrName>ppt_w</p:attrName>
                                        </p:attrNameLst>
                                      </p:cBhvr>
                                      <p:tavLst>
                                        <p:tav tm="0">
                                          <p:val>
                                            <p:fltVal val="0"/>
                                          </p:val>
                                        </p:tav>
                                        <p:tav tm="100000">
                                          <p:val>
                                            <p:strVal val="#ppt_w"/>
                                          </p:val>
                                        </p:tav>
                                      </p:tavLst>
                                    </p:anim>
                                    <p:anim calcmode="lin" valueType="num">
                                      <p:cBhvr>
                                        <p:cTn id="30" dur="500" fill="hold"/>
                                        <p:tgtEl>
                                          <p:spTgt spid="2"/>
                                        </p:tgtEl>
                                        <p:attrNameLst>
                                          <p:attrName>ppt_h</p:attrName>
                                        </p:attrNameLst>
                                      </p:cBhvr>
                                      <p:tavLst>
                                        <p:tav tm="0">
                                          <p:val>
                                            <p:fltVal val="0"/>
                                          </p:val>
                                        </p:tav>
                                        <p:tav tm="100000">
                                          <p:val>
                                            <p:strVal val="#ppt_h"/>
                                          </p:val>
                                        </p:tav>
                                      </p:tavLst>
                                    </p:anim>
                                    <p:animEffect transition="in" filter="fade">
                                      <p:cBhvr>
                                        <p:cTn id="31" dur="500"/>
                                        <p:tgtEl>
                                          <p:spTgt spid="2"/>
                                        </p:tgtEl>
                                      </p:cBhvr>
                                    </p:animEffect>
                                  </p:childTnLst>
                                </p:cTn>
                              </p:par>
                            </p:childTnLst>
                          </p:cTn>
                        </p:par>
                        <p:par>
                          <p:cTn id="32" fill="hold">
                            <p:stCondLst>
                              <p:cond delay="2500"/>
                            </p:stCondLst>
                            <p:childTnLst>
                              <p:par>
                                <p:cTn id="33" presetID="53" presetClass="entr" presetSubtype="16" fill="hold" grpId="0" nodeType="afterEffect">
                                  <p:stCondLst>
                                    <p:cond delay="0"/>
                                  </p:stCondLst>
                                  <p:childTnLst>
                                    <p:set>
                                      <p:cBhvr>
                                        <p:cTn id="34" dur="1" fill="hold">
                                          <p:stCondLst>
                                            <p:cond delay="0"/>
                                          </p:stCondLst>
                                        </p:cTn>
                                        <p:tgtEl>
                                          <p:spTgt spid="2056"/>
                                        </p:tgtEl>
                                        <p:attrNameLst>
                                          <p:attrName>style.visibility</p:attrName>
                                        </p:attrNameLst>
                                      </p:cBhvr>
                                      <p:to>
                                        <p:strVal val="visible"/>
                                      </p:to>
                                    </p:set>
                                    <p:anim calcmode="lin" valueType="num">
                                      <p:cBhvr>
                                        <p:cTn id="35" dur="500" fill="hold"/>
                                        <p:tgtEl>
                                          <p:spTgt spid="2056"/>
                                        </p:tgtEl>
                                        <p:attrNameLst>
                                          <p:attrName>ppt_w</p:attrName>
                                        </p:attrNameLst>
                                      </p:cBhvr>
                                      <p:tavLst>
                                        <p:tav tm="0">
                                          <p:val>
                                            <p:fltVal val="0"/>
                                          </p:val>
                                        </p:tav>
                                        <p:tav tm="100000">
                                          <p:val>
                                            <p:strVal val="#ppt_w"/>
                                          </p:val>
                                        </p:tav>
                                      </p:tavLst>
                                    </p:anim>
                                    <p:anim calcmode="lin" valueType="num">
                                      <p:cBhvr>
                                        <p:cTn id="36" dur="500" fill="hold"/>
                                        <p:tgtEl>
                                          <p:spTgt spid="2056"/>
                                        </p:tgtEl>
                                        <p:attrNameLst>
                                          <p:attrName>ppt_h</p:attrName>
                                        </p:attrNameLst>
                                      </p:cBhvr>
                                      <p:tavLst>
                                        <p:tav tm="0">
                                          <p:val>
                                            <p:fltVal val="0"/>
                                          </p:val>
                                        </p:tav>
                                        <p:tav tm="100000">
                                          <p:val>
                                            <p:strVal val="#ppt_h"/>
                                          </p:val>
                                        </p:tav>
                                      </p:tavLst>
                                    </p:anim>
                                    <p:animEffect transition="in" filter="fade">
                                      <p:cBhvr>
                                        <p:cTn id="37" dur="500"/>
                                        <p:tgtEl>
                                          <p:spTgt spid="2056"/>
                                        </p:tgtEl>
                                      </p:cBhvr>
                                    </p:animEffect>
                                  </p:childTnLst>
                                </p:cTn>
                              </p:par>
                            </p:childTnLst>
                          </p:cTn>
                        </p:par>
                        <p:par>
                          <p:cTn id="38" fill="hold">
                            <p:stCondLst>
                              <p:cond delay="3000"/>
                            </p:stCondLst>
                            <p:childTnLst>
                              <p:par>
                                <p:cTn id="39" presetID="53" presetClass="entr" presetSubtype="16" fill="hold" nodeType="after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p:cTn id="41" dur="500" fill="hold"/>
                                        <p:tgtEl>
                                          <p:spTgt spid="15"/>
                                        </p:tgtEl>
                                        <p:attrNameLst>
                                          <p:attrName>ppt_w</p:attrName>
                                        </p:attrNameLst>
                                      </p:cBhvr>
                                      <p:tavLst>
                                        <p:tav tm="0">
                                          <p:val>
                                            <p:fltVal val="0"/>
                                          </p:val>
                                        </p:tav>
                                        <p:tav tm="100000">
                                          <p:val>
                                            <p:strVal val="#ppt_w"/>
                                          </p:val>
                                        </p:tav>
                                      </p:tavLst>
                                    </p:anim>
                                    <p:anim calcmode="lin" valueType="num">
                                      <p:cBhvr>
                                        <p:cTn id="42" dur="500" fill="hold"/>
                                        <p:tgtEl>
                                          <p:spTgt spid="15"/>
                                        </p:tgtEl>
                                        <p:attrNameLst>
                                          <p:attrName>ppt_h</p:attrName>
                                        </p:attrNameLst>
                                      </p:cBhvr>
                                      <p:tavLst>
                                        <p:tav tm="0">
                                          <p:val>
                                            <p:fltVal val="0"/>
                                          </p:val>
                                        </p:tav>
                                        <p:tav tm="100000">
                                          <p:val>
                                            <p:strVal val="#ppt_h"/>
                                          </p:val>
                                        </p:tav>
                                      </p:tavLst>
                                    </p:anim>
                                    <p:animEffect transition="in" filter="fade">
                                      <p:cBhvr>
                                        <p:cTn id="43" dur="500"/>
                                        <p:tgtEl>
                                          <p:spTgt spid="15"/>
                                        </p:tgtEl>
                                      </p:cBhvr>
                                    </p:animEffect>
                                  </p:childTnLst>
                                </p:cTn>
                              </p:par>
                            </p:childTnLst>
                          </p:cTn>
                        </p:par>
                        <p:par>
                          <p:cTn id="44" fill="hold">
                            <p:stCondLst>
                              <p:cond delay="3500"/>
                            </p:stCondLst>
                            <p:childTnLst>
                              <p:par>
                                <p:cTn id="45" presetID="53" presetClass="entr" presetSubtype="16" fill="hold" grpId="0" nodeType="afterEffect">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cBhvr>
                                        <p:cTn id="47" dur="500" fill="hold"/>
                                        <p:tgtEl>
                                          <p:spTgt spid="13"/>
                                        </p:tgtEl>
                                        <p:attrNameLst>
                                          <p:attrName>ppt_w</p:attrName>
                                        </p:attrNameLst>
                                      </p:cBhvr>
                                      <p:tavLst>
                                        <p:tav tm="0">
                                          <p:val>
                                            <p:fltVal val="0"/>
                                          </p:val>
                                        </p:tav>
                                        <p:tav tm="100000">
                                          <p:val>
                                            <p:strVal val="#ppt_w"/>
                                          </p:val>
                                        </p:tav>
                                      </p:tavLst>
                                    </p:anim>
                                    <p:anim calcmode="lin" valueType="num">
                                      <p:cBhvr>
                                        <p:cTn id="48" dur="500" fill="hold"/>
                                        <p:tgtEl>
                                          <p:spTgt spid="13"/>
                                        </p:tgtEl>
                                        <p:attrNameLst>
                                          <p:attrName>ppt_h</p:attrName>
                                        </p:attrNameLst>
                                      </p:cBhvr>
                                      <p:tavLst>
                                        <p:tav tm="0">
                                          <p:val>
                                            <p:fltVal val="0"/>
                                          </p:val>
                                        </p:tav>
                                        <p:tav tm="100000">
                                          <p:val>
                                            <p:strVal val="#ppt_h"/>
                                          </p:val>
                                        </p:tav>
                                      </p:tavLst>
                                    </p:anim>
                                    <p:animEffect transition="in" filter="fade">
                                      <p:cBhvr>
                                        <p:cTn id="49" dur="500"/>
                                        <p:tgtEl>
                                          <p:spTgt spid="13"/>
                                        </p:tgtEl>
                                      </p:cBhvr>
                                    </p:animEffect>
                                  </p:childTnLst>
                                </p:cTn>
                              </p:par>
                            </p:childTnLst>
                          </p:cTn>
                        </p:par>
                        <p:par>
                          <p:cTn id="50" fill="hold">
                            <p:stCondLst>
                              <p:cond delay="4000"/>
                            </p:stCondLst>
                            <p:childTnLst>
                              <p:par>
                                <p:cTn id="51" presetID="53" presetClass="entr" presetSubtype="16" fill="hold" nodeType="afterEffect">
                                  <p:stCondLst>
                                    <p:cond delay="0"/>
                                  </p:stCondLst>
                                  <p:childTnLst>
                                    <p:set>
                                      <p:cBhvr>
                                        <p:cTn id="52" dur="1" fill="hold">
                                          <p:stCondLst>
                                            <p:cond delay="0"/>
                                          </p:stCondLst>
                                        </p:cTn>
                                        <p:tgtEl>
                                          <p:spTgt spid="3"/>
                                        </p:tgtEl>
                                        <p:attrNameLst>
                                          <p:attrName>style.visibility</p:attrName>
                                        </p:attrNameLst>
                                      </p:cBhvr>
                                      <p:to>
                                        <p:strVal val="visible"/>
                                      </p:to>
                                    </p:set>
                                    <p:anim calcmode="lin" valueType="num">
                                      <p:cBhvr>
                                        <p:cTn id="53" dur="500" fill="hold"/>
                                        <p:tgtEl>
                                          <p:spTgt spid="3"/>
                                        </p:tgtEl>
                                        <p:attrNameLst>
                                          <p:attrName>ppt_w</p:attrName>
                                        </p:attrNameLst>
                                      </p:cBhvr>
                                      <p:tavLst>
                                        <p:tav tm="0">
                                          <p:val>
                                            <p:fltVal val="0"/>
                                          </p:val>
                                        </p:tav>
                                        <p:tav tm="100000">
                                          <p:val>
                                            <p:strVal val="#ppt_w"/>
                                          </p:val>
                                        </p:tav>
                                      </p:tavLst>
                                    </p:anim>
                                    <p:anim calcmode="lin" valueType="num">
                                      <p:cBhvr>
                                        <p:cTn id="54" dur="500" fill="hold"/>
                                        <p:tgtEl>
                                          <p:spTgt spid="3"/>
                                        </p:tgtEl>
                                        <p:attrNameLst>
                                          <p:attrName>ppt_h</p:attrName>
                                        </p:attrNameLst>
                                      </p:cBhvr>
                                      <p:tavLst>
                                        <p:tav tm="0">
                                          <p:val>
                                            <p:fltVal val="0"/>
                                          </p:val>
                                        </p:tav>
                                        <p:tav tm="100000">
                                          <p:val>
                                            <p:strVal val="#ppt_h"/>
                                          </p:val>
                                        </p:tav>
                                      </p:tavLst>
                                    </p:anim>
                                    <p:animEffect transition="in" filter="fade">
                                      <p:cBhvr>
                                        <p:cTn id="55" dur="500"/>
                                        <p:tgtEl>
                                          <p:spTgt spid="3"/>
                                        </p:tgtEl>
                                      </p:cBhvr>
                                    </p:animEffect>
                                  </p:childTnLst>
                                </p:cTn>
                              </p:par>
                            </p:childTnLst>
                          </p:cTn>
                        </p:par>
                        <p:par>
                          <p:cTn id="56" fill="hold">
                            <p:stCondLst>
                              <p:cond delay="4500"/>
                            </p:stCondLst>
                            <p:childTnLst>
                              <p:par>
                                <p:cTn id="57" presetID="53" presetClass="entr" presetSubtype="16" fill="hold" grpId="0" nodeType="afterEffect">
                                  <p:stCondLst>
                                    <p:cond delay="0"/>
                                  </p:stCondLst>
                                  <p:childTnLst>
                                    <p:set>
                                      <p:cBhvr>
                                        <p:cTn id="58" dur="1" fill="hold">
                                          <p:stCondLst>
                                            <p:cond delay="0"/>
                                          </p:stCondLst>
                                        </p:cTn>
                                        <p:tgtEl>
                                          <p:spTgt spid="157"/>
                                        </p:tgtEl>
                                        <p:attrNameLst>
                                          <p:attrName>style.visibility</p:attrName>
                                        </p:attrNameLst>
                                      </p:cBhvr>
                                      <p:to>
                                        <p:strVal val="visible"/>
                                      </p:to>
                                    </p:set>
                                    <p:anim calcmode="lin" valueType="num">
                                      <p:cBhvr>
                                        <p:cTn id="59" dur="500" fill="hold"/>
                                        <p:tgtEl>
                                          <p:spTgt spid="157"/>
                                        </p:tgtEl>
                                        <p:attrNameLst>
                                          <p:attrName>ppt_w</p:attrName>
                                        </p:attrNameLst>
                                      </p:cBhvr>
                                      <p:tavLst>
                                        <p:tav tm="0">
                                          <p:val>
                                            <p:fltVal val="0"/>
                                          </p:val>
                                        </p:tav>
                                        <p:tav tm="100000">
                                          <p:val>
                                            <p:strVal val="#ppt_w"/>
                                          </p:val>
                                        </p:tav>
                                      </p:tavLst>
                                    </p:anim>
                                    <p:anim calcmode="lin" valueType="num">
                                      <p:cBhvr>
                                        <p:cTn id="60" dur="500" fill="hold"/>
                                        <p:tgtEl>
                                          <p:spTgt spid="157"/>
                                        </p:tgtEl>
                                        <p:attrNameLst>
                                          <p:attrName>ppt_h</p:attrName>
                                        </p:attrNameLst>
                                      </p:cBhvr>
                                      <p:tavLst>
                                        <p:tav tm="0">
                                          <p:val>
                                            <p:fltVal val="0"/>
                                          </p:val>
                                        </p:tav>
                                        <p:tav tm="100000">
                                          <p:val>
                                            <p:strVal val="#ppt_h"/>
                                          </p:val>
                                        </p:tav>
                                      </p:tavLst>
                                    </p:anim>
                                    <p:animEffect transition="in" filter="fade">
                                      <p:cBhvr>
                                        <p:cTn id="61" dur="500"/>
                                        <p:tgtEl>
                                          <p:spTgt spid="157"/>
                                        </p:tgtEl>
                                      </p:cBhvr>
                                    </p:animEffect>
                                  </p:childTnLst>
                                </p:cTn>
                              </p:par>
                            </p:childTnLst>
                          </p:cTn>
                        </p:par>
                      </p:childTnLst>
                    </p:cTn>
                  </p:par>
                  <p:par>
                    <p:cTn id="62" fill="hold">
                      <p:stCondLst>
                        <p:cond delay="indefinite"/>
                      </p:stCondLst>
                      <p:childTnLst>
                        <p:par>
                          <p:cTn id="63" fill="hold">
                            <p:stCondLst>
                              <p:cond delay="0"/>
                            </p:stCondLst>
                            <p:childTnLst>
                              <p:par>
                                <p:cTn id="64" presetID="53" presetClass="entr" presetSubtype="16" fill="hold" grpId="0" nodeType="clickEffect">
                                  <p:stCondLst>
                                    <p:cond delay="0"/>
                                  </p:stCondLst>
                                  <p:childTnLst>
                                    <p:set>
                                      <p:cBhvr>
                                        <p:cTn id="65" dur="1" fill="hold">
                                          <p:stCondLst>
                                            <p:cond delay="0"/>
                                          </p:stCondLst>
                                        </p:cTn>
                                        <p:tgtEl>
                                          <p:spTgt spid="66"/>
                                        </p:tgtEl>
                                        <p:attrNameLst>
                                          <p:attrName>style.visibility</p:attrName>
                                        </p:attrNameLst>
                                      </p:cBhvr>
                                      <p:to>
                                        <p:strVal val="visible"/>
                                      </p:to>
                                    </p:set>
                                    <p:anim calcmode="lin" valueType="num">
                                      <p:cBhvr>
                                        <p:cTn id="66" dur="500" fill="hold"/>
                                        <p:tgtEl>
                                          <p:spTgt spid="66"/>
                                        </p:tgtEl>
                                        <p:attrNameLst>
                                          <p:attrName>ppt_w</p:attrName>
                                        </p:attrNameLst>
                                      </p:cBhvr>
                                      <p:tavLst>
                                        <p:tav tm="0">
                                          <p:val>
                                            <p:fltVal val="0"/>
                                          </p:val>
                                        </p:tav>
                                        <p:tav tm="100000">
                                          <p:val>
                                            <p:strVal val="#ppt_w"/>
                                          </p:val>
                                        </p:tav>
                                      </p:tavLst>
                                    </p:anim>
                                    <p:anim calcmode="lin" valueType="num">
                                      <p:cBhvr>
                                        <p:cTn id="67" dur="500" fill="hold"/>
                                        <p:tgtEl>
                                          <p:spTgt spid="66"/>
                                        </p:tgtEl>
                                        <p:attrNameLst>
                                          <p:attrName>ppt_h</p:attrName>
                                        </p:attrNameLst>
                                      </p:cBhvr>
                                      <p:tavLst>
                                        <p:tav tm="0">
                                          <p:val>
                                            <p:fltVal val="0"/>
                                          </p:val>
                                        </p:tav>
                                        <p:tav tm="100000">
                                          <p:val>
                                            <p:strVal val="#ppt_h"/>
                                          </p:val>
                                        </p:tav>
                                      </p:tavLst>
                                    </p:anim>
                                    <p:animEffect transition="in" filter="fade">
                                      <p:cBhvr>
                                        <p:cTn id="68" dur="500"/>
                                        <p:tgtEl>
                                          <p:spTgt spid="66"/>
                                        </p:tgtEl>
                                      </p:cBhvr>
                                    </p:animEffect>
                                  </p:childTnLst>
                                </p:cTn>
                              </p:par>
                            </p:childTnLst>
                          </p:cTn>
                        </p:par>
                        <p:par>
                          <p:cTn id="69" fill="hold">
                            <p:stCondLst>
                              <p:cond delay="500"/>
                            </p:stCondLst>
                            <p:childTnLst>
                              <p:par>
                                <p:cTn id="70" presetID="53" presetClass="entr" presetSubtype="16" fill="hold" nodeType="afterEffect">
                                  <p:stCondLst>
                                    <p:cond delay="0"/>
                                  </p:stCondLst>
                                  <p:childTnLst>
                                    <p:set>
                                      <p:cBhvr>
                                        <p:cTn id="71" dur="1" fill="hold">
                                          <p:stCondLst>
                                            <p:cond delay="0"/>
                                          </p:stCondLst>
                                        </p:cTn>
                                        <p:tgtEl>
                                          <p:spTgt spid="68"/>
                                        </p:tgtEl>
                                        <p:attrNameLst>
                                          <p:attrName>style.visibility</p:attrName>
                                        </p:attrNameLst>
                                      </p:cBhvr>
                                      <p:to>
                                        <p:strVal val="visible"/>
                                      </p:to>
                                    </p:set>
                                    <p:anim calcmode="lin" valueType="num">
                                      <p:cBhvr>
                                        <p:cTn id="72" dur="500" fill="hold"/>
                                        <p:tgtEl>
                                          <p:spTgt spid="68"/>
                                        </p:tgtEl>
                                        <p:attrNameLst>
                                          <p:attrName>ppt_w</p:attrName>
                                        </p:attrNameLst>
                                      </p:cBhvr>
                                      <p:tavLst>
                                        <p:tav tm="0">
                                          <p:val>
                                            <p:fltVal val="0"/>
                                          </p:val>
                                        </p:tav>
                                        <p:tav tm="100000">
                                          <p:val>
                                            <p:strVal val="#ppt_w"/>
                                          </p:val>
                                        </p:tav>
                                      </p:tavLst>
                                    </p:anim>
                                    <p:anim calcmode="lin" valueType="num">
                                      <p:cBhvr>
                                        <p:cTn id="73" dur="500" fill="hold"/>
                                        <p:tgtEl>
                                          <p:spTgt spid="68"/>
                                        </p:tgtEl>
                                        <p:attrNameLst>
                                          <p:attrName>ppt_h</p:attrName>
                                        </p:attrNameLst>
                                      </p:cBhvr>
                                      <p:tavLst>
                                        <p:tav tm="0">
                                          <p:val>
                                            <p:fltVal val="0"/>
                                          </p:val>
                                        </p:tav>
                                        <p:tav tm="100000">
                                          <p:val>
                                            <p:strVal val="#ppt_h"/>
                                          </p:val>
                                        </p:tav>
                                      </p:tavLst>
                                    </p:anim>
                                    <p:animEffect transition="in" filter="fade">
                                      <p:cBhvr>
                                        <p:cTn id="74" dur="500"/>
                                        <p:tgtEl>
                                          <p:spTgt spid="68"/>
                                        </p:tgtEl>
                                      </p:cBhvr>
                                    </p:animEffect>
                                  </p:childTnLst>
                                </p:cTn>
                              </p:par>
                            </p:childTnLst>
                          </p:cTn>
                        </p:par>
                        <p:par>
                          <p:cTn id="75" fill="hold">
                            <p:stCondLst>
                              <p:cond delay="1000"/>
                            </p:stCondLst>
                            <p:childTnLst>
                              <p:par>
                                <p:cTn id="76" presetID="53" presetClass="entr" presetSubtype="16" fill="hold" grpId="0" nodeType="afterEffect">
                                  <p:stCondLst>
                                    <p:cond delay="0"/>
                                  </p:stCondLst>
                                  <p:childTnLst>
                                    <p:set>
                                      <p:cBhvr>
                                        <p:cTn id="77" dur="1" fill="hold">
                                          <p:stCondLst>
                                            <p:cond delay="0"/>
                                          </p:stCondLst>
                                        </p:cTn>
                                        <p:tgtEl>
                                          <p:spTgt spid="67"/>
                                        </p:tgtEl>
                                        <p:attrNameLst>
                                          <p:attrName>style.visibility</p:attrName>
                                        </p:attrNameLst>
                                      </p:cBhvr>
                                      <p:to>
                                        <p:strVal val="visible"/>
                                      </p:to>
                                    </p:set>
                                    <p:anim calcmode="lin" valueType="num">
                                      <p:cBhvr>
                                        <p:cTn id="78" dur="500" fill="hold"/>
                                        <p:tgtEl>
                                          <p:spTgt spid="67"/>
                                        </p:tgtEl>
                                        <p:attrNameLst>
                                          <p:attrName>ppt_w</p:attrName>
                                        </p:attrNameLst>
                                      </p:cBhvr>
                                      <p:tavLst>
                                        <p:tav tm="0">
                                          <p:val>
                                            <p:fltVal val="0"/>
                                          </p:val>
                                        </p:tav>
                                        <p:tav tm="100000">
                                          <p:val>
                                            <p:strVal val="#ppt_w"/>
                                          </p:val>
                                        </p:tav>
                                      </p:tavLst>
                                    </p:anim>
                                    <p:anim calcmode="lin" valueType="num">
                                      <p:cBhvr>
                                        <p:cTn id="79" dur="500" fill="hold"/>
                                        <p:tgtEl>
                                          <p:spTgt spid="67"/>
                                        </p:tgtEl>
                                        <p:attrNameLst>
                                          <p:attrName>ppt_h</p:attrName>
                                        </p:attrNameLst>
                                      </p:cBhvr>
                                      <p:tavLst>
                                        <p:tav tm="0">
                                          <p:val>
                                            <p:fltVal val="0"/>
                                          </p:val>
                                        </p:tav>
                                        <p:tav tm="100000">
                                          <p:val>
                                            <p:strVal val="#ppt_h"/>
                                          </p:val>
                                        </p:tav>
                                      </p:tavLst>
                                    </p:anim>
                                    <p:animEffect transition="in" filter="fade">
                                      <p:cBhvr>
                                        <p:cTn id="80" dur="500"/>
                                        <p:tgtEl>
                                          <p:spTgt spid="67"/>
                                        </p:tgtEl>
                                      </p:cBhvr>
                                    </p:animEffect>
                                  </p:childTnLst>
                                </p:cTn>
                              </p:par>
                            </p:childTnLst>
                          </p:cTn>
                        </p:par>
                        <p:par>
                          <p:cTn id="81" fill="hold">
                            <p:stCondLst>
                              <p:cond delay="1500"/>
                            </p:stCondLst>
                            <p:childTnLst>
                              <p:par>
                                <p:cTn id="82" presetID="53" presetClass="entr" presetSubtype="16" fill="hold" grpId="0" nodeType="afterEffect">
                                  <p:stCondLst>
                                    <p:cond delay="0"/>
                                  </p:stCondLst>
                                  <p:childTnLst>
                                    <p:set>
                                      <p:cBhvr>
                                        <p:cTn id="83" dur="1" fill="hold">
                                          <p:stCondLst>
                                            <p:cond delay="0"/>
                                          </p:stCondLst>
                                        </p:cTn>
                                        <p:tgtEl>
                                          <p:spTgt spid="113"/>
                                        </p:tgtEl>
                                        <p:attrNameLst>
                                          <p:attrName>style.visibility</p:attrName>
                                        </p:attrNameLst>
                                      </p:cBhvr>
                                      <p:to>
                                        <p:strVal val="visible"/>
                                      </p:to>
                                    </p:set>
                                    <p:anim calcmode="lin" valueType="num">
                                      <p:cBhvr>
                                        <p:cTn id="84" dur="500" fill="hold"/>
                                        <p:tgtEl>
                                          <p:spTgt spid="113"/>
                                        </p:tgtEl>
                                        <p:attrNameLst>
                                          <p:attrName>ppt_w</p:attrName>
                                        </p:attrNameLst>
                                      </p:cBhvr>
                                      <p:tavLst>
                                        <p:tav tm="0">
                                          <p:val>
                                            <p:fltVal val="0"/>
                                          </p:val>
                                        </p:tav>
                                        <p:tav tm="100000">
                                          <p:val>
                                            <p:strVal val="#ppt_w"/>
                                          </p:val>
                                        </p:tav>
                                      </p:tavLst>
                                    </p:anim>
                                    <p:anim calcmode="lin" valueType="num">
                                      <p:cBhvr>
                                        <p:cTn id="85" dur="500" fill="hold"/>
                                        <p:tgtEl>
                                          <p:spTgt spid="113"/>
                                        </p:tgtEl>
                                        <p:attrNameLst>
                                          <p:attrName>ppt_h</p:attrName>
                                        </p:attrNameLst>
                                      </p:cBhvr>
                                      <p:tavLst>
                                        <p:tav tm="0">
                                          <p:val>
                                            <p:fltVal val="0"/>
                                          </p:val>
                                        </p:tav>
                                        <p:tav tm="100000">
                                          <p:val>
                                            <p:strVal val="#ppt_h"/>
                                          </p:val>
                                        </p:tav>
                                      </p:tavLst>
                                    </p:anim>
                                    <p:animEffect transition="in" filter="fade">
                                      <p:cBhvr>
                                        <p:cTn id="86" dur="500"/>
                                        <p:tgtEl>
                                          <p:spTgt spid="113"/>
                                        </p:tgtEl>
                                      </p:cBhvr>
                                    </p:animEffect>
                                  </p:childTnLst>
                                </p:cTn>
                              </p:par>
                            </p:childTnLst>
                          </p:cTn>
                        </p:par>
                        <p:par>
                          <p:cTn id="87" fill="hold">
                            <p:stCondLst>
                              <p:cond delay="2000"/>
                            </p:stCondLst>
                            <p:childTnLst>
                              <p:par>
                                <p:cTn id="88" presetID="53" presetClass="entr" presetSubtype="16" fill="hold" nodeType="afterEffect">
                                  <p:stCondLst>
                                    <p:cond delay="0"/>
                                  </p:stCondLst>
                                  <p:childTnLst>
                                    <p:set>
                                      <p:cBhvr>
                                        <p:cTn id="89" dur="1" fill="hold">
                                          <p:stCondLst>
                                            <p:cond delay="0"/>
                                          </p:stCondLst>
                                        </p:cTn>
                                        <p:tgtEl>
                                          <p:spTgt spid="4"/>
                                        </p:tgtEl>
                                        <p:attrNameLst>
                                          <p:attrName>style.visibility</p:attrName>
                                        </p:attrNameLst>
                                      </p:cBhvr>
                                      <p:to>
                                        <p:strVal val="visible"/>
                                      </p:to>
                                    </p:set>
                                    <p:anim calcmode="lin" valueType="num">
                                      <p:cBhvr>
                                        <p:cTn id="90" dur="500" fill="hold"/>
                                        <p:tgtEl>
                                          <p:spTgt spid="4"/>
                                        </p:tgtEl>
                                        <p:attrNameLst>
                                          <p:attrName>ppt_w</p:attrName>
                                        </p:attrNameLst>
                                      </p:cBhvr>
                                      <p:tavLst>
                                        <p:tav tm="0">
                                          <p:val>
                                            <p:fltVal val="0"/>
                                          </p:val>
                                        </p:tav>
                                        <p:tav tm="100000">
                                          <p:val>
                                            <p:strVal val="#ppt_w"/>
                                          </p:val>
                                        </p:tav>
                                      </p:tavLst>
                                    </p:anim>
                                    <p:anim calcmode="lin" valueType="num">
                                      <p:cBhvr>
                                        <p:cTn id="91" dur="500" fill="hold"/>
                                        <p:tgtEl>
                                          <p:spTgt spid="4"/>
                                        </p:tgtEl>
                                        <p:attrNameLst>
                                          <p:attrName>ppt_h</p:attrName>
                                        </p:attrNameLst>
                                      </p:cBhvr>
                                      <p:tavLst>
                                        <p:tav tm="0">
                                          <p:val>
                                            <p:fltVal val="0"/>
                                          </p:val>
                                        </p:tav>
                                        <p:tav tm="100000">
                                          <p:val>
                                            <p:strVal val="#ppt_h"/>
                                          </p:val>
                                        </p:tav>
                                      </p:tavLst>
                                    </p:anim>
                                    <p:animEffect transition="in" filter="fade">
                                      <p:cBhvr>
                                        <p:cTn id="92" dur="500"/>
                                        <p:tgtEl>
                                          <p:spTgt spid="4"/>
                                        </p:tgtEl>
                                      </p:cBhvr>
                                    </p:animEffect>
                                  </p:childTnLst>
                                </p:cTn>
                              </p:par>
                            </p:childTnLst>
                          </p:cTn>
                        </p:par>
                        <p:par>
                          <p:cTn id="93" fill="hold">
                            <p:stCondLst>
                              <p:cond delay="2500"/>
                            </p:stCondLst>
                            <p:childTnLst>
                              <p:par>
                                <p:cTn id="94" presetID="53" presetClass="entr" presetSubtype="16" fill="hold" grpId="0" nodeType="afterEffect">
                                  <p:stCondLst>
                                    <p:cond delay="0"/>
                                  </p:stCondLst>
                                  <p:childTnLst>
                                    <p:set>
                                      <p:cBhvr>
                                        <p:cTn id="95" dur="1" fill="hold">
                                          <p:stCondLst>
                                            <p:cond delay="0"/>
                                          </p:stCondLst>
                                        </p:cTn>
                                        <p:tgtEl>
                                          <p:spTgt spid="158"/>
                                        </p:tgtEl>
                                        <p:attrNameLst>
                                          <p:attrName>style.visibility</p:attrName>
                                        </p:attrNameLst>
                                      </p:cBhvr>
                                      <p:to>
                                        <p:strVal val="visible"/>
                                      </p:to>
                                    </p:set>
                                    <p:anim calcmode="lin" valueType="num">
                                      <p:cBhvr>
                                        <p:cTn id="96" dur="500" fill="hold"/>
                                        <p:tgtEl>
                                          <p:spTgt spid="158"/>
                                        </p:tgtEl>
                                        <p:attrNameLst>
                                          <p:attrName>ppt_w</p:attrName>
                                        </p:attrNameLst>
                                      </p:cBhvr>
                                      <p:tavLst>
                                        <p:tav tm="0">
                                          <p:val>
                                            <p:fltVal val="0"/>
                                          </p:val>
                                        </p:tav>
                                        <p:tav tm="100000">
                                          <p:val>
                                            <p:strVal val="#ppt_w"/>
                                          </p:val>
                                        </p:tav>
                                      </p:tavLst>
                                    </p:anim>
                                    <p:anim calcmode="lin" valueType="num">
                                      <p:cBhvr>
                                        <p:cTn id="97" dur="500" fill="hold"/>
                                        <p:tgtEl>
                                          <p:spTgt spid="158"/>
                                        </p:tgtEl>
                                        <p:attrNameLst>
                                          <p:attrName>ppt_h</p:attrName>
                                        </p:attrNameLst>
                                      </p:cBhvr>
                                      <p:tavLst>
                                        <p:tav tm="0">
                                          <p:val>
                                            <p:fltVal val="0"/>
                                          </p:val>
                                        </p:tav>
                                        <p:tav tm="100000">
                                          <p:val>
                                            <p:strVal val="#ppt_h"/>
                                          </p:val>
                                        </p:tav>
                                      </p:tavLst>
                                    </p:anim>
                                    <p:animEffect transition="in" filter="fade">
                                      <p:cBhvr>
                                        <p:cTn id="98" dur="500"/>
                                        <p:tgtEl>
                                          <p:spTgt spid="158"/>
                                        </p:tgtEl>
                                      </p:cBhvr>
                                    </p:animEffect>
                                  </p:childTnLst>
                                </p:cTn>
                              </p:par>
                            </p:childTnLst>
                          </p:cTn>
                        </p:par>
                      </p:childTnLst>
                    </p:cTn>
                  </p:par>
                  <p:par>
                    <p:cTn id="99" fill="hold">
                      <p:stCondLst>
                        <p:cond delay="indefinite"/>
                      </p:stCondLst>
                      <p:childTnLst>
                        <p:par>
                          <p:cTn id="100" fill="hold">
                            <p:stCondLst>
                              <p:cond delay="0"/>
                            </p:stCondLst>
                            <p:childTnLst>
                              <p:par>
                                <p:cTn id="101" presetID="53" presetClass="entr" presetSubtype="16" fill="hold" grpId="0" nodeType="clickEffect">
                                  <p:stCondLst>
                                    <p:cond delay="0"/>
                                  </p:stCondLst>
                                  <p:childTnLst>
                                    <p:set>
                                      <p:cBhvr>
                                        <p:cTn id="102" dur="1" fill="hold">
                                          <p:stCondLst>
                                            <p:cond delay="0"/>
                                          </p:stCondLst>
                                        </p:cTn>
                                        <p:tgtEl>
                                          <p:spTgt spid="115"/>
                                        </p:tgtEl>
                                        <p:attrNameLst>
                                          <p:attrName>style.visibility</p:attrName>
                                        </p:attrNameLst>
                                      </p:cBhvr>
                                      <p:to>
                                        <p:strVal val="visible"/>
                                      </p:to>
                                    </p:set>
                                    <p:anim calcmode="lin" valueType="num">
                                      <p:cBhvr>
                                        <p:cTn id="103" dur="500" fill="hold"/>
                                        <p:tgtEl>
                                          <p:spTgt spid="115"/>
                                        </p:tgtEl>
                                        <p:attrNameLst>
                                          <p:attrName>ppt_w</p:attrName>
                                        </p:attrNameLst>
                                      </p:cBhvr>
                                      <p:tavLst>
                                        <p:tav tm="0">
                                          <p:val>
                                            <p:fltVal val="0"/>
                                          </p:val>
                                        </p:tav>
                                        <p:tav tm="100000">
                                          <p:val>
                                            <p:strVal val="#ppt_w"/>
                                          </p:val>
                                        </p:tav>
                                      </p:tavLst>
                                    </p:anim>
                                    <p:anim calcmode="lin" valueType="num">
                                      <p:cBhvr>
                                        <p:cTn id="104" dur="500" fill="hold"/>
                                        <p:tgtEl>
                                          <p:spTgt spid="115"/>
                                        </p:tgtEl>
                                        <p:attrNameLst>
                                          <p:attrName>ppt_h</p:attrName>
                                        </p:attrNameLst>
                                      </p:cBhvr>
                                      <p:tavLst>
                                        <p:tav tm="0">
                                          <p:val>
                                            <p:fltVal val="0"/>
                                          </p:val>
                                        </p:tav>
                                        <p:tav tm="100000">
                                          <p:val>
                                            <p:strVal val="#ppt_h"/>
                                          </p:val>
                                        </p:tav>
                                      </p:tavLst>
                                    </p:anim>
                                    <p:animEffect transition="in" filter="fade">
                                      <p:cBhvr>
                                        <p:cTn id="105" dur="500"/>
                                        <p:tgtEl>
                                          <p:spTgt spid="115"/>
                                        </p:tgtEl>
                                      </p:cBhvr>
                                    </p:animEffect>
                                  </p:childTnLst>
                                </p:cTn>
                              </p:par>
                            </p:childTnLst>
                          </p:cTn>
                        </p:par>
                        <p:par>
                          <p:cTn id="106" fill="hold">
                            <p:stCondLst>
                              <p:cond delay="500"/>
                            </p:stCondLst>
                            <p:childTnLst>
                              <p:par>
                                <p:cTn id="107" presetID="53" presetClass="entr" presetSubtype="16" fill="hold" grpId="0" nodeType="afterEffect">
                                  <p:stCondLst>
                                    <p:cond delay="0"/>
                                  </p:stCondLst>
                                  <p:childTnLst>
                                    <p:set>
                                      <p:cBhvr>
                                        <p:cTn id="108" dur="1" fill="hold">
                                          <p:stCondLst>
                                            <p:cond delay="0"/>
                                          </p:stCondLst>
                                        </p:cTn>
                                        <p:tgtEl>
                                          <p:spTgt spid="114"/>
                                        </p:tgtEl>
                                        <p:attrNameLst>
                                          <p:attrName>style.visibility</p:attrName>
                                        </p:attrNameLst>
                                      </p:cBhvr>
                                      <p:to>
                                        <p:strVal val="visible"/>
                                      </p:to>
                                    </p:set>
                                    <p:anim calcmode="lin" valueType="num">
                                      <p:cBhvr>
                                        <p:cTn id="109" dur="500" fill="hold"/>
                                        <p:tgtEl>
                                          <p:spTgt spid="114"/>
                                        </p:tgtEl>
                                        <p:attrNameLst>
                                          <p:attrName>ppt_w</p:attrName>
                                        </p:attrNameLst>
                                      </p:cBhvr>
                                      <p:tavLst>
                                        <p:tav tm="0">
                                          <p:val>
                                            <p:fltVal val="0"/>
                                          </p:val>
                                        </p:tav>
                                        <p:tav tm="100000">
                                          <p:val>
                                            <p:strVal val="#ppt_w"/>
                                          </p:val>
                                        </p:tav>
                                      </p:tavLst>
                                    </p:anim>
                                    <p:anim calcmode="lin" valueType="num">
                                      <p:cBhvr>
                                        <p:cTn id="110" dur="500" fill="hold"/>
                                        <p:tgtEl>
                                          <p:spTgt spid="114"/>
                                        </p:tgtEl>
                                        <p:attrNameLst>
                                          <p:attrName>ppt_h</p:attrName>
                                        </p:attrNameLst>
                                      </p:cBhvr>
                                      <p:tavLst>
                                        <p:tav tm="0">
                                          <p:val>
                                            <p:fltVal val="0"/>
                                          </p:val>
                                        </p:tav>
                                        <p:tav tm="100000">
                                          <p:val>
                                            <p:strVal val="#ppt_h"/>
                                          </p:val>
                                        </p:tav>
                                      </p:tavLst>
                                    </p:anim>
                                    <p:animEffect transition="in" filter="fade">
                                      <p:cBhvr>
                                        <p:cTn id="111" dur="500"/>
                                        <p:tgtEl>
                                          <p:spTgt spid="114"/>
                                        </p:tgtEl>
                                      </p:cBhvr>
                                    </p:animEffect>
                                  </p:childTnLst>
                                </p:cTn>
                              </p:par>
                            </p:childTnLst>
                          </p:cTn>
                        </p:par>
                        <p:par>
                          <p:cTn id="112" fill="hold">
                            <p:stCondLst>
                              <p:cond delay="1000"/>
                            </p:stCondLst>
                            <p:childTnLst>
                              <p:par>
                                <p:cTn id="113" presetID="53" presetClass="entr" presetSubtype="16" fill="hold" grpId="0" nodeType="afterEffect">
                                  <p:stCondLst>
                                    <p:cond delay="0"/>
                                  </p:stCondLst>
                                  <p:childTnLst>
                                    <p:set>
                                      <p:cBhvr>
                                        <p:cTn id="114" dur="1" fill="hold">
                                          <p:stCondLst>
                                            <p:cond delay="0"/>
                                          </p:stCondLst>
                                        </p:cTn>
                                        <p:tgtEl>
                                          <p:spTgt spid="116"/>
                                        </p:tgtEl>
                                        <p:attrNameLst>
                                          <p:attrName>style.visibility</p:attrName>
                                        </p:attrNameLst>
                                      </p:cBhvr>
                                      <p:to>
                                        <p:strVal val="visible"/>
                                      </p:to>
                                    </p:set>
                                    <p:anim calcmode="lin" valueType="num">
                                      <p:cBhvr>
                                        <p:cTn id="115" dur="500" fill="hold"/>
                                        <p:tgtEl>
                                          <p:spTgt spid="116"/>
                                        </p:tgtEl>
                                        <p:attrNameLst>
                                          <p:attrName>ppt_w</p:attrName>
                                        </p:attrNameLst>
                                      </p:cBhvr>
                                      <p:tavLst>
                                        <p:tav tm="0">
                                          <p:val>
                                            <p:fltVal val="0"/>
                                          </p:val>
                                        </p:tav>
                                        <p:tav tm="100000">
                                          <p:val>
                                            <p:strVal val="#ppt_w"/>
                                          </p:val>
                                        </p:tav>
                                      </p:tavLst>
                                    </p:anim>
                                    <p:anim calcmode="lin" valueType="num">
                                      <p:cBhvr>
                                        <p:cTn id="116" dur="500" fill="hold"/>
                                        <p:tgtEl>
                                          <p:spTgt spid="116"/>
                                        </p:tgtEl>
                                        <p:attrNameLst>
                                          <p:attrName>ppt_h</p:attrName>
                                        </p:attrNameLst>
                                      </p:cBhvr>
                                      <p:tavLst>
                                        <p:tav tm="0">
                                          <p:val>
                                            <p:fltVal val="0"/>
                                          </p:val>
                                        </p:tav>
                                        <p:tav tm="100000">
                                          <p:val>
                                            <p:strVal val="#ppt_h"/>
                                          </p:val>
                                        </p:tav>
                                      </p:tavLst>
                                    </p:anim>
                                    <p:animEffect transition="in" filter="fade">
                                      <p:cBhvr>
                                        <p:cTn id="117" dur="500"/>
                                        <p:tgtEl>
                                          <p:spTgt spid="116"/>
                                        </p:tgtEl>
                                      </p:cBhvr>
                                    </p:animEffect>
                                  </p:childTnLst>
                                </p:cTn>
                              </p:par>
                            </p:childTnLst>
                          </p:cTn>
                        </p:par>
                        <p:par>
                          <p:cTn id="118" fill="hold">
                            <p:stCondLst>
                              <p:cond delay="1500"/>
                            </p:stCondLst>
                            <p:childTnLst>
                              <p:par>
                                <p:cTn id="119" presetID="53" presetClass="entr" presetSubtype="16" fill="hold" nodeType="afterEffect">
                                  <p:stCondLst>
                                    <p:cond delay="0"/>
                                  </p:stCondLst>
                                  <p:childTnLst>
                                    <p:set>
                                      <p:cBhvr>
                                        <p:cTn id="120" dur="1" fill="hold">
                                          <p:stCondLst>
                                            <p:cond delay="0"/>
                                          </p:stCondLst>
                                        </p:cTn>
                                        <p:tgtEl>
                                          <p:spTgt spid="119"/>
                                        </p:tgtEl>
                                        <p:attrNameLst>
                                          <p:attrName>style.visibility</p:attrName>
                                        </p:attrNameLst>
                                      </p:cBhvr>
                                      <p:to>
                                        <p:strVal val="visible"/>
                                      </p:to>
                                    </p:set>
                                    <p:anim calcmode="lin" valueType="num">
                                      <p:cBhvr>
                                        <p:cTn id="121" dur="500" fill="hold"/>
                                        <p:tgtEl>
                                          <p:spTgt spid="119"/>
                                        </p:tgtEl>
                                        <p:attrNameLst>
                                          <p:attrName>ppt_w</p:attrName>
                                        </p:attrNameLst>
                                      </p:cBhvr>
                                      <p:tavLst>
                                        <p:tav tm="0">
                                          <p:val>
                                            <p:fltVal val="0"/>
                                          </p:val>
                                        </p:tav>
                                        <p:tav tm="100000">
                                          <p:val>
                                            <p:strVal val="#ppt_w"/>
                                          </p:val>
                                        </p:tav>
                                      </p:tavLst>
                                    </p:anim>
                                    <p:anim calcmode="lin" valueType="num">
                                      <p:cBhvr>
                                        <p:cTn id="122" dur="500" fill="hold"/>
                                        <p:tgtEl>
                                          <p:spTgt spid="119"/>
                                        </p:tgtEl>
                                        <p:attrNameLst>
                                          <p:attrName>ppt_h</p:attrName>
                                        </p:attrNameLst>
                                      </p:cBhvr>
                                      <p:tavLst>
                                        <p:tav tm="0">
                                          <p:val>
                                            <p:fltVal val="0"/>
                                          </p:val>
                                        </p:tav>
                                        <p:tav tm="100000">
                                          <p:val>
                                            <p:strVal val="#ppt_h"/>
                                          </p:val>
                                        </p:tav>
                                      </p:tavLst>
                                    </p:anim>
                                    <p:animEffect transition="in" filter="fade">
                                      <p:cBhvr>
                                        <p:cTn id="123" dur="500"/>
                                        <p:tgtEl>
                                          <p:spTgt spid="119"/>
                                        </p:tgtEl>
                                      </p:cBhvr>
                                    </p:animEffect>
                                  </p:childTnLst>
                                </p:cTn>
                              </p:par>
                            </p:childTnLst>
                          </p:cTn>
                        </p:par>
                        <p:par>
                          <p:cTn id="124" fill="hold">
                            <p:stCondLst>
                              <p:cond delay="2000"/>
                            </p:stCondLst>
                            <p:childTnLst>
                              <p:par>
                                <p:cTn id="125" presetID="53" presetClass="entr" presetSubtype="16" fill="hold" grpId="0" nodeType="afterEffect">
                                  <p:stCondLst>
                                    <p:cond delay="0"/>
                                  </p:stCondLst>
                                  <p:childTnLst>
                                    <p:set>
                                      <p:cBhvr>
                                        <p:cTn id="126" dur="1" fill="hold">
                                          <p:stCondLst>
                                            <p:cond delay="0"/>
                                          </p:stCondLst>
                                        </p:cTn>
                                        <p:tgtEl>
                                          <p:spTgt spid="117"/>
                                        </p:tgtEl>
                                        <p:attrNameLst>
                                          <p:attrName>style.visibility</p:attrName>
                                        </p:attrNameLst>
                                      </p:cBhvr>
                                      <p:to>
                                        <p:strVal val="visible"/>
                                      </p:to>
                                    </p:set>
                                    <p:anim calcmode="lin" valueType="num">
                                      <p:cBhvr>
                                        <p:cTn id="127" dur="500" fill="hold"/>
                                        <p:tgtEl>
                                          <p:spTgt spid="117"/>
                                        </p:tgtEl>
                                        <p:attrNameLst>
                                          <p:attrName>ppt_w</p:attrName>
                                        </p:attrNameLst>
                                      </p:cBhvr>
                                      <p:tavLst>
                                        <p:tav tm="0">
                                          <p:val>
                                            <p:fltVal val="0"/>
                                          </p:val>
                                        </p:tav>
                                        <p:tav tm="100000">
                                          <p:val>
                                            <p:strVal val="#ppt_w"/>
                                          </p:val>
                                        </p:tav>
                                      </p:tavLst>
                                    </p:anim>
                                    <p:anim calcmode="lin" valueType="num">
                                      <p:cBhvr>
                                        <p:cTn id="128" dur="500" fill="hold"/>
                                        <p:tgtEl>
                                          <p:spTgt spid="117"/>
                                        </p:tgtEl>
                                        <p:attrNameLst>
                                          <p:attrName>ppt_h</p:attrName>
                                        </p:attrNameLst>
                                      </p:cBhvr>
                                      <p:tavLst>
                                        <p:tav tm="0">
                                          <p:val>
                                            <p:fltVal val="0"/>
                                          </p:val>
                                        </p:tav>
                                        <p:tav tm="100000">
                                          <p:val>
                                            <p:strVal val="#ppt_h"/>
                                          </p:val>
                                        </p:tav>
                                      </p:tavLst>
                                    </p:anim>
                                    <p:animEffect transition="in" filter="fade">
                                      <p:cBhvr>
                                        <p:cTn id="129" dur="500"/>
                                        <p:tgtEl>
                                          <p:spTgt spid="117"/>
                                        </p:tgtEl>
                                      </p:cBhvr>
                                    </p:animEffect>
                                  </p:childTnLst>
                                </p:cTn>
                              </p:par>
                            </p:childTnLst>
                          </p:cTn>
                        </p:par>
                        <p:par>
                          <p:cTn id="130" fill="hold">
                            <p:stCondLst>
                              <p:cond delay="2500"/>
                            </p:stCondLst>
                            <p:childTnLst>
                              <p:par>
                                <p:cTn id="131" presetID="53" presetClass="entr" presetSubtype="16" fill="hold" nodeType="afterEffect">
                                  <p:stCondLst>
                                    <p:cond delay="0"/>
                                  </p:stCondLst>
                                  <p:childTnLst>
                                    <p:set>
                                      <p:cBhvr>
                                        <p:cTn id="132" dur="1" fill="hold">
                                          <p:stCondLst>
                                            <p:cond delay="0"/>
                                          </p:stCondLst>
                                        </p:cTn>
                                        <p:tgtEl>
                                          <p:spTgt spid="5"/>
                                        </p:tgtEl>
                                        <p:attrNameLst>
                                          <p:attrName>style.visibility</p:attrName>
                                        </p:attrNameLst>
                                      </p:cBhvr>
                                      <p:to>
                                        <p:strVal val="visible"/>
                                      </p:to>
                                    </p:set>
                                    <p:anim calcmode="lin" valueType="num">
                                      <p:cBhvr>
                                        <p:cTn id="133" dur="500" fill="hold"/>
                                        <p:tgtEl>
                                          <p:spTgt spid="5"/>
                                        </p:tgtEl>
                                        <p:attrNameLst>
                                          <p:attrName>ppt_w</p:attrName>
                                        </p:attrNameLst>
                                      </p:cBhvr>
                                      <p:tavLst>
                                        <p:tav tm="0">
                                          <p:val>
                                            <p:fltVal val="0"/>
                                          </p:val>
                                        </p:tav>
                                        <p:tav tm="100000">
                                          <p:val>
                                            <p:strVal val="#ppt_w"/>
                                          </p:val>
                                        </p:tav>
                                      </p:tavLst>
                                    </p:anim>
                                    <p:anim calcmode="lin" valueType="num">
                                      <p:cBhvr>
                                        <p:cTn id="134" dur="500" fill="hold"/>
                                        <p:tgtEl>
                                          <p:spTgt spid="5"/>
                                        </p:tgtEl>
                                        <p:attrNameLst>
                                          <p:attrName>ppt_h</p:attrName>
                                        </p:attrNameLst>
                                      </p:cBhvr>
                                      <p:tavLst>
                                        <p:tav tm="0">
                                          <p:val>
                                            <p:fltVal val="0"/>
                                          </p:val>
                                        </p:tav>
                                        <p:tav tm="100000">
                                          <p:val>
                                            <p:strVal val="#ppt_h"/>
                                          </p:val>
                                        </p:tav>
                                      </p:tavLst>
                                    </p:anim>
                                    <p:animEffect transition="in" filter="fade">
                                      <p:cBhvr>
                                        <p:cTn id="135" dur="500"/>
                                        <p:tgtEl>
                                          <p:spTgt spid="5"/>
                                        </p:tgtEl>
                                      </p:cBhvr>
                                    </p:animEffect>
                                  </p:childTnLst>
                                </p:cTn>
                              </p:par>
                            </p:childTnLst>
                          </p:cTn>
                        </p:par>
                        <p:par>
                          <p:cTn id="136" fill="hold">
                            <p:stCondLst>
                              <p:cond delay="3000"/>
                            </p:stCondLst>
                            <p:childTnLst>
                              <p:par>
                                <p:cTn id="137" presetID="53" presetClass="entr" presetSubtype="16" fill="hold" grpId="0" nodeType="afterEffect">
                                  <p:stCondLst>
                                    <p:cond delay="0"/>
                                  </p:stCondLst>
                                  <p:childTnLst>
                                    <p:set>
                                      <p:cBhvr>
                                        <p:cTn id="138" dur="1" fill="hold">
                                          <p:stCondLst>
                                            <p:cond delay="0"/>
                                          </p:stCondLst>
                                        </p:cTn>
                                        <p:tgtEl>
                                          <p:spTgt spid="159"/>
                                        </p:tgtEl>
                                        <p:attrNameLst>
                                          <p:attrName>style.visibility</p:attrName>
                                        </p:attrNameLst>
                                      </p:cBhvr>
                                      <p:to>
                                        <p:strVal val="visible"/>
                                      </p:to>
                                    </p:set>
                                    <p:anim calcmode="lin" valueType="num">
                                      <p:cBhvr>
                                        <p:cTn id="139" dur="500" fill="hold"/>
                                        <p:tgtEl>
                                          <p:spTgt spid="159"/>
                                        </p:tgtEl>
                                        <p:attrNameLst>
                                          <p:attrName>ppt_w</p:attrName>
                                        </p:attrNameLst>
                                      </p:cBhvr>
                                      <p:tavLst>
                                        <p:tav tm="0">
                                          <p:val>
                                            <p:fltVal val="0"/>
                                          </p:val>
                                        </p:tav>
                                        <p:tav tm="100000">
                                          <p:val>
                                            <p:strVal val="#ppt_w"/>
                                          </p:val>
                                        </p:tav>
                                      </p:tavLst>
                                    </p:anim>
                                    <p:anim calcmode="lin" valueType="num">
                                      <p:cBhvr>
                                        <p:cTn id="140" dur="500" fill="hold"/>
                                        <p:tgtEl>
                                          <p:spTgt spid="159"/>
                                        </p:tgtEl>
                                        <p:attrNameLst>
                                          <p:attrName>ppt_h</p:attrName>
                                        </p:attrNameLst>
                                      </p:cBhvr>
                                      <p:tavLst>
                                        <p:tav tm="0">
                                          <p:val>
                                            <p:fltVal val="0"/>
                                          </p:val>
                                        </p:tav>
                                        <p:tav tm="100000">
                                          <p:val>
                                            <p:strVal val="#ppt_h"/>
                                          </p:val>
                                        </p:tav>
                                      </p:tavLst>
                                    </p:anim>
                                    <p:animEffect transition="in" filter="fade">
                                      <p:cBhvr>
                                        <p:cTn id="141" dur="500"/>
                                        <p:tgtEl>
                                          <p:spTgt spid="159"/>
                                        </p:tgtEl>
                                      </p:cBhvr>
                                    </p:animEffect>
                                  </p:childTnLst>
                                </p:cTn>
                              </p:par>
                            </p:childTnLst>
                          </p:cTn>
                        </p:par>
                        <p:par>
                          <p:cTn id="142" fill="hold">
                            <p:stCondLst>
                              <p:cond delay="3500"/>
                            </p:stCondLst>
                            <p:childTnLst>
                              <p:par>
                                <p:cTn id="143" presetID="53" presetClass="entr" presetSubtype="16" fill="hold" grpId="0" nodeType="afterEffect">
                                  <p:stCondLst>
                                    <p:cond delay="0"/>
                                  </p:stCondLst>
                                  <p:childTnLst>
                                    <p:set>
                                      <p:cBhvr>
                                        <p:cTn id="144" dur="1" fill="hold">
                                          <p:stCondLst>
                                            <p:cond delay="0"/>
                                          </p:stCondLst>
                                        </p:cTn>
                                        <p:tgtEl>
                                          <p:spTgt spid="168"/>
                                        </p:tgtEl>
                                        <p:attrNameLst>
                                          <p:attrName>style.visibility</p:attrName>
                                        </p:attrNameLst>
                                      </p:cBhvr>
                                      <p:to>
                                        <p:strVal val="visible"/>
                                      </p:to>
                                    </p:set>
                                    <p:anim calcmode="lin" valueType="num">
                                      <p:cBhvr>
                                        <p:cTn id="145" dur="500" fill="hold"/>
                                        <p:tgtEl>
                                          <p:spTgt spid="168"/>
                                        </p:tgtEl>
                                        <p:attrNameLst>
                                          <p:attrName>ppt_w</p:attrName>
                                        </p:attrNameLst>
                                      </p:cBhvr>
                                      <p:tavLst>
                                        <p:tav tm="0">
                                          <p:val>
                                            <p:fltVal val="0"/>
                                          </p:val>
                                        </p:tav>
                                        <p:tav tm="100000">
                                          <p:val>
                                            <p:strVal val="#ppt_w"/>
                                          </p:val>
                                        </p:tav>
                                      </p:tavLst>
                                    </p:anim>
                                    <p:anim calcmode="lin" valueType="num">
                                      <p:cBhvr>
                                        <p:cTn id="146" dur="500" fill="hold"/>
                                        <p:tgtEl>
                                          <p:spTgt spid="168"/>
                                        </p:tgtEl>
                                        <p:attrNameLst>
                                          <p:attrName>ppt_h</p:attrName>
                                        </p:attrNameLst>
                                      </p:cBhvr>
                                      <p:tavLst>
                                        <p:tav tm="0">
                                          <p:val>
                                            <p:fltVal val="0"/>
                                          </p:val>
                                        </p:tav>
                                        <p:tav tm="100000">
                                          <p:val>
                                            <p:strVal val="#ppt_h"/>
                                          </p:val>
                                        </p:tav>
                                      </p:tavLst>
                                    </p:anim>
                                    <p:animEffect transition="in" filter="fade">
                                      <p:cBhvr>
                                        <p:cTn id="147" dur="500"/>
                                        <p:tgtEl>
                                          <p:spTgt spid="168"/>
                                        </p:tgtEl>
                                      </p:cBhvr>
                                    </p:animEffect>
                                  </p:childTnLst>
                                </p:cTn>
                              </p:par>
                            </p:childTnLst>
                          </p:cTn>
                        </p:par>
                        <p:par>
                          <p:cTn id="148" fill="hold">
                            <p:stCondLst>
                              <p:cond delay="4000"/>
                            </p:stCondLst>
                            <p:childTnLst>
                              <p:par>
                                <p:cTn id="149" presetID="53" presetClass="entr" presetSubtype="16" fill="hold" nodeType="afterEffect">
                                  <p:stCondLst>
                                    <p:cond delay="0"/>
                                  </p:stCondLst>
                                  <p:childTnLst>
                                    <p:set>
                                      <p:cBhvr>
                                        <p:cTn id="150" dur="1" fill="hold">
                                          <p:stCondLst>
                                            <p:cond delay="0"/>
                                          </p:stCondLst>
                                        </p:cTn>
                                        <p:tgtEl>
                                          <p:spTgt spid="6"/>
                                        </p:tgtEl>
                                        <p:attrNameLst>
                                          <p:attrName>style.visibility</p:attrName>
                                        </p:attrNameLst>
                                      </p:cBhvr>
                                      <p:to>
                                        <p:strVal val="visible"/>
                                      </p:to>
                                    </p:set>
                                    <p:anim calcmode="lin" valueType="num">
                                      <p:cBhvr>
                                        <p:cTn id="151" dur="500" fill="hold"/>
                                        <p:tgtEl>
                                          <p:spTgt spid="6"/>
                                        </p:tgtEl>
                                        <p:attrNameLst>
                                          <p:attrName>ppt_w</p:attrName>
                                        </p:attrNameLst>
                                      </p:cBhvr>
                                      <p:tavLst>
                                        <p:tav tm="0">
                                          <p:val>
                                            <p:fltVal val="0"/>
                                          </p:val>
                                        </p:tav>
                                        <p:tav tm="100000">
                                          <p:val>
                                            <p:strVal val="#ppt_w"/>
                                          </p:val>
                                        </p:tav>
                                      </p:tavLst>
                                    </p:anim>
                                    <p:anim calcmode="lin" valueType="num">
                                      <p:cBhvr>
                                        <p:cTn id="152" dur="500" fill="hold"/>
                                        <p:tgtEl>
                                          <p:spTgt spid="6"/>
                                        </p:tgtEl>
                                        <p:attrNameLst>
                                          <p:attrName>ppt_h</p:attrName>
                                        </p:attrNameLst>
                                      </p:cBhvr>
                                      <p:tavLst>
                                        <p:tav tm="0">
                                          <p:val>
                                            <p:fltVal val="0"/>
                                          </p:val>
                                        </p:tav>
                                        <p:tav tm="100000">
                                          <p:val>
                                            <p:strVal val="#ppt_h"/>
                                          </p:val>
                                        </p:tav>
                                      </p:tavLst>
                                    </p:anim>
                                    <p:animEffect transition="in" filter="fade">
                                      <p:cBhvr>
                                        <p:cTn id="153" dur="500"/>
                                        <p:tgtEl>
                                          <p:spTgt spid="6"/>
                                        </p:tgtEl>
                                      </p:cBhvr>
                                    </p:animEffect>
                                  </p:childTnLst>
                                </p:cTn>
                              </p:par>
                            </p:childTnLst>
                          </p:cTn>
                        </p:par>
                        <p:par>
                          <p:cTn id="154" fill="hold">
                            <p:stCondLst>
                              <p:cond delay="4500"/>
                            </p:stCondLst>
                            <p:childTnLst>
                              <p:par>
                                <p:cTn id="155" presetID="53" presetClass="entr" presetSubtype="16" fill="hold" grpId="0" nodeType="afterEffect">
                                  <p:stCondLst>
                                    <p:cond delay="0"/>
                                  </p:stCondLst>
                                  <p:childTnLst>
                                    <p:set>
                                      <p:cBhvr>
                                        <p:cTn id="156" dur="1" fill="hold">
                                          <p:stCondLst>
                                            <p:cond delay="0"/>
                                          </p:stCondLst>
                                        </p:cTn>
                                        <p:tgtEl>
                                          <p:spTgt spid="167"/>
                                        </p:tgtEl>
                                        <p:attrNameLst>
                                          <p:attrName>style.visibility</p:attrName>
                                        </p:attrNameLst>
                                      </p:cBhvr>
                                      <p:to>
                                        <p:strVal val="visible"/>
                                      </p:to>
                                    </p:set>
                                    <p:anim calcmode="lin" valueType="num">
                                      <p:cBhvr>
                                        <p:cTn id="157" dur="500" fill="hold"/>
                                        <p:tgtEl>
                                          <p:spTgt spid="167"/>
                                        </p:tgtEl>
                                        <p:attrNameLst>
                                          <p:attrName>ppt_w</p:attrName>
                                        </p:attrNameLst>
                                      </p:cBhvr>
                                      <p:tavLst>
                                        <p:tav tm="0">
                                          <p:val>
                                            <p:fltVal val="0"/>
                                          </p:val>
                                        </p:tav>
                                        <p:tav tm="100000">
                                          <p:val>
                                            <p:strVal val="#ppt_w"/>
                                          </p:val>
                                        </p:tav>
                                      </p:tavLst>
                                    </p:anim>
                                    <p:anim calcmode="lin" valueType="num">
                                      <p:cBhvr>
                                        <p:cTn id="158" dur="500" fill="hold"/>
                                        <p:tgtEl>
                                          <p:spTgt spid="167"/>
                                        </p:tgtEl>
                                        <p:attrNameLst>
                                          <p:attrName>ppt_h</p:attrName>
                                        </p:attrNameLst>
                                      </p:cBhvr>
                                      <p:tavLst>
                                        <p:tav tm="0">
                                          <p:val>
                                            <p:fltVal val="0"/>
                                          </p:val>
                                        </p:tav>
                                        <p:tav tm="100000">
                                          <p:val>
                                            <p:strVal val="#ppt_h"/>
                                          </p:val>
                                        </p:tav>
                                      </p:tavLst>
                                    </p:anim>
                                    <p:animEffect transition="in" filter="fade">
                                      <p:cBhvr>
                                        <p:cTn id="159" dur="500"/>
                                        <p:tgtEl>
                                          <p:spTgt spid="167"/>
                                        </p:tgtEl>
                                      </p:cBhvr>
                                    </p:animEffect>
                                  </p:childTnLst>
                                </p:cTn>
                              </p:par>
                            </p:childTnLst>
                          </p:cTn>
                        </p:par>
                        <p:par>
                          <p:cTn id="160" fill="hold">
                            <p:stCondLst>
                              <p:cond delay="5000"/>
                            </p:stCondLst>
                            <p:childTnLst>
                              <p:par>
                                <p:cTn id="161" presetID="53" presetClass="entr" presetSubtype="16" fill="hold" nodeType="afterEffect">
                                  <p:stCondLst>
                                    <p:cond delay="0"/>
                                  </p:stCondLst>
                                  <p:childTnLst>
                                    <p:set>
                                      <p:cBhvr>
                                        <p:cTn id="162" dur="1" fill="hold">
                                          <p:stCondLst>
                                            <p:cond delay="0"/>
                                          </p:stCondLst>
                                        </p:cTn>
                                        <p:tgtEl>
                                          <p:spTgt spid="120"/>
                                        </p:tgtEl>
                                        <p:attrNameLst>
                                          <p:attrName>style.visibility</p:attrName>
                                        </p:attrNameLst>
                                      </p:cBhvr>
                                      <p:to>
                                        <p:strVal val="visible"/>
                                      </p:to>
                                    </p:set>
                                    <p:anim calcmode="lin" valueType="num">
                                      <p:cBhvr>
                                        <p:cTn id="163" dur="500" fill="hold"/>
                                        <p:tgtEl>
                                          <p:spTgt spid="120"/>
                                        </p:tgtEl>
                                        <p:attrNameLst>
                                          <p:attrName>ppt_w</p:attrName>
                                        </p:attrNameLst>
                                      </p:cBhvr>
                                      <p:tavLst>
                                        <p:tav tm="0">
                                          <p:val>
                                            <p:fltVal val="0"/>
                                          </p:val>
                                        </p:tav>
                                        <p:tav tm="100000">
                                          <p:val>
                                            <p:strVal val="#ppt_w"/>
                                          </p:val>
                                        </p:tav>
                                      </p:tavLst>
                                    </p:anim>
                                    <p:anim calcmode="lin" valueType="num">
                                      <p:cBhvr>
                                        <p:cTn id="164" dur="500" fill="hold"/>
                                        <p:tgtEl>
                                          <p:spTgt spid="120"/>
                                        </p:tgtEl>
                                        <p:attrNameLst>
                                          <p:attrName>ppt_h</p:attrName>
                                        </p:attrNameLst>
                                      </p:cBhvr>
                                      <p:tavLst>
                                        <p:tav tm="0">
                                          <p:val>
                                            <p:fltVal val="0"/>
                                          </p:val>
                                        </p:tav>
                                        <p:tav tm="100000">
                                          <p:val>
                                            <p:strVal val="#ppt_h"/>
                                          </p:val>
                                        </p:tav>
                                      </p:tavLst>
                                    </p:anim>
                                    <p:animEffect transition="in" filter="fade">
                                      <p:cBhvr>
                                        <p:cTn id="165" dur="500"/>
                                        <p:tgtEl>
                                          <p:spTgt spid="120"/>
                                        </p:tgtEl>
                                      </p:cBhvr>
                                    </p:animEffect>
                                  </p:childTnLst>
                                </p:cTn>
                              </p:par>
                            </p:childTnLst>
                          </p:cTn>
                        </p:par>
                        <p:par>
                          <p:cTn id="166" fill="hold">
                            <p:stCondLst>
                              <p:cond delay="5500"/>
                            </p:stCondLst>
                            <p:childTnLst>
                              <p:par>
                                <p:cTn id="167" presetID="53" presetClass="entr" presetSubtype="16" fill="hold" grpId="0" nodeType="afterEffect">
                                  <p:stCondLst>
                                    <p:cond delay="0"/>
                                  </p:stCondLst>
                                  <p:childTnLst>
                                    <p:set>
                                      <p:cBhvr>
                                        <p:cTn id="168" dur="1" fill="hold">
                                          <p:stCondLst>
                                            <p:cond delay="0"/>
                                          </p:stCondLst>
                                        </p:cTn>
                                        <p:tgtEl>
                                          <p:spTgt spid="118"/>
                                        </p:tgtEl>
                                        <p:attrNameLst>
                                          <p:attrName>style.visibility</p:attrName>
                                        </p:attrNameLst>
                                      </p:cBhvr>
                                      <p:to>
                                        <p:strVal val="visible"/>
                                      </p:to>
                                    </p:set>
                                    <p:anim calcmode="lin" valueType="num">
                                      <p:cBhvr>
                                        <p:cTn id="169" dur="500" fill="hold"/>
                                        <p:tgtEl>
                                          <p:spTgt spid="118"/>
                                        </p:tgtEl>
                                        <p:attrNameLst>
                                          <p:attrName>ppt_w</p:attrName>
                                        </p:attrNameLst>
                                      </p:cBhvr>
                                      <p:tavLst>
                                        <p:tav tm="0">
                                          <p:val>
                                            <p:fltVal val="0"/>
                                          </p:val>
                                        </p:tav>
                                        <p:tav tm="100000">
                                          <p:val>
                                            <p:strVal val="#ppt_w"/>
                                          </p:val>
                                        </p:tav>
                                      </p:tavLst>
                                    </p:anim>
                                    <p:anim calcmode="lin" valueType="num">
                                      <p:cBhvr>
                                        <p:cTn id="170" dur="500" fill="hold"/>
                                        <p:tgtEl>
                                          <p:spTgt spid="118"/>
                                        </p:tgtEl>
                                        <p:attrNameLst>
                                          <p:attrName>ppt_h</p:attrName>
                                        </p:attrNameLst>
                                      </p:cBhvr>
                                      <p:tavLst>
                                        <p:tav tm="0">
                                          <p:val>
                                            <p:fltVal val="0"/>
                                          </p:val>
                                        </p:tav>
                                        <p:tav tm="100000">
                                          <p:val>
                                            <p:strVal val="#ppt_h"/>
                                          </p:val>
                                        </p:tav>
                                      </p:tavLst>
                                    </p:anim>
                                    <p:animEffect transition="in" filter="fade">
                                      <p:cBhvr>
                                        <p:cTn id="171" dur="500"/>
                                        <p:tgtEl>
                                          <p:spTgt spid="118"/>
                                        </p:tgtEl>
                                      </p:cBhvr>
                                    </p:animEffect>
                                  </p:childTnLst>
                                </p:cTn>
                              </p:par>
                            </p:childTnLst>
                          </p:cTn>
                        </p:par>
                        <p:par>
                          <p:cTn id="172" fill="hold">
                            <p:stCondLst>
                              <p:cond delay="6000"/>
                            </p:stCondLst>
                            <p:childTnLst>
                              <p:par>
                                <p:cTn id="173" presetID="53" presetClass="entr" presetSubtype="16" fill="hold" nodeType="afterEffect">
                                  <p:stCondLst>
                                    <p:cond delay="0"/>
                                  </p:stCondLst>
                                  <p:childTnLst>
                                    <p:set>
                                      <p:cBhvr>
                                        <p:cTn id="174" dur="1" fill="hold">
                                          <p:stCondLst>
                                            <p:cond delay="0"/>
                                          </p:stCondLst>
                                        </p:cTn>
                                        <p:tgtEl>
                                          <p:spTgt spid="7"/>
                                        </p:tgtEl>
                                        <p:attrNameLst>
                                          <p:attrName>style.visibility</p:attrName>
                                        </p:attrNameLst>
                                      </p:cBhvr>
                                      <p:to>
                                        <p:strVal val="visible"/>
                                      </p:to>
                                    </p:set>
                                    <p:anim calcmode="lin" valueType="num">
                                      <p:cBhvr>
                                        <p:cTn id="175" dur="500" fill="hold"/>
                                        <p:tgtEl>
                                          <p:spTgt spid="7"/>
                                        </p:tgtEl>
                                        <p:attrNameLst>
                                          <p:attrName>ppt_w</p:attrName>
                                        </p:attrNameLst>
                                      </p:cBhvr>
                                      <p:tavLst>
                                        <p:tav tm="0">
                                          <p:val>
                                            <p:fltVal val="0"/>
                                          </p:val>
                                        </p:tav>
                                        <p:tav tm="100000">
                                          <p:val>
                                            <p:strVal val="#ppt_w"/>
                                          </p:val>
                                        </p:tav>
                                      </p:tavLst>
                                    </p:anim>
                                    <p:anim calcmode="lin" valueType="num">
                                      <p:cBhvr>
                                        <p:cTn id="176" dur="500" fill="hold"/>
                                        <p:tgtEl>
                                          <p:spTgt spid="7"/>
                                        </p:tgtEl>
                                        <p:attrNameLst>
                                          <p:attrName>ppt_h</p:attrName>
                                        </p:attrNameLst>
                                      </p:cBhvr>
                                      <p:tavLst>
                                        <p:tav tm="0">
                                          <p:val>
                                            <p:fltVal val="0"/>
                                          </p:val>
                                        </p:tav>
                                        <p:tav tm="100000">
                                          <p:val>
                                            <p:strVal val="#ppt_h"/>
                                          </p:val>
                                        </p:tav>
                                      </p:tavLst>
                                    </p:anim>
                                    <p:animEffect transition="in" filter="fade">
                                      <p:cBhvr>
                                        <p:cTn id="177" dur="500"/>
                                        <p:tgtEl>
                                          <p:spTgt spid="7"/>
                                        </p:tgtEl>
                                      </p:cBhvr>
                                    </p:animEffect>
                                  </p:childTnLst>
                                </p:cTn>
                              </p:par>
                            </p:childTnLst>
                          </p:cTn>
                        </p:par>
                        <p:par>
                          <p:cTn id="178" fill="hold">
                            <p:stCondLst>
                              <p:cond delay="6500"/>
                            </p:stCondLst>
                            <p:childTnLst>
                              <p:par>
                                <p:cTn id="179" presetID="53" presetClass="entr" presetSubtype="16" fill="hold" grpId="0" nodeType="afterEffect">
                                  <p:stCondLst>
                                    <p:cond delay="0"/>
                                  </p:stCondLst>
                                  <p:childTnLst>
                                    <p:set>
                                      <p:cBhvr>
                                        <p:cTn id="180" dur="1" fill="hold">
                                          <p:stCondLst>
                                            <p:cond delay="0"/>
                                          </p:stCondLst>
                                        </p:cTn>
                                        <p:tgtEl>
                                          <p:spTgt spid="176"/>
                                        </p:tgtEl>
                                        <p:attrNameLst>
                                          <p:attrName>style.visibility</p:attrName>
                                        </p:attrNameLst>
                                      </p:cBhvr>
                                      <p:to>
                                        <p:strVal val="visible"/>
                                      </p:to>
                                    </p:set>
                                    <p:anim calcmode="lin" valueType="num">
                                      <p:cBhvr>
                                        <p:cTn id="181" dur="500" fill="hold"/>
                                        <p:tgtEl>
                                          <p:spTgt spid="176"/>
                                        </p:tgtEl>
                                        <p:attrNameLst>
                                          <p:attrName>ppt_w</p:attrName>
                                        </p:attrNameLst>
                                      </p:cBhvr>
                                      <p:tavLst>
                                        <p:tav tm="0">
                                          <p:val>
                                            <p:fltVal val="0"/>
                                          </p:val>
                                        </p:tav>
                                        <p:tav tm="100000">
                                          <p:val>
                                            <p:strVal val="#ppt_w"/>
                                          </p:val>
                                        </p:tav>
                                      </p:tavLst>
                                    </p:anim>
                                    <p:anim calcmode="lin" valueType="num">
                                      <p:cBhvr>
                                        <p:cTn id="182" dur="500" fill="hold"/>
                                        <p:tgtEl>
                                          <p:spTgt spid="176"/>
                                        </p:tgtEl>
                                        <p:attrNameLst>
                                          <p:attrName>ppt_h</p:attrName>
                                        </p:attrNameLst>
                                      </p:cBhvr>
                                      <p:tavLst>
                                        <p:tav tm="0">
                                          <p:val>
                                            <p:fltVal val="0"/>
                                          </p:val>
                                        </p:tav>
                                        <p:tav tm="100000">
                                          <p:val>
                                            <p:strVal val="#ppt_h"/>
                                          </p:val>
                                        </p:tav>
                                      </p:tavLst>
                                    </p:anim>
                                    <p:animEffect transition="in" filter="fade">
                                      <p:cBhvr>
                                        <p:cTn id="183" dur="500"/>
                                        <p:tgtEl>
                                          <p:spTgt spid="176"/>
                                        </p:tgtEl>
                                      </p:cBhvr>
                                    </p:animEffect>
                                  </p:childTnLst>
                                </p:cTn>
                              </p:par>
                            </p:childTnLst>
                          </p:cTn>
                        </p:par>
                        <p:par>
                          <p:cTn id="184" fill="hold">
                            <p:stCondLst>
                              <p:cond delay="7000"/>
                            </p:stCondLst>
                            <p:childTnLst>
                              <p:par>
                                <p:cTn id="185" presetID="53" presetClass="entr" presetSubtype="16" fill="hold" grpId="0" nodeType="afterEffect">
                                  <p:stCondLst>
                                    <p:cond delay="0"/>
                                  </p:stCondLst>
                                  <p:childTnLst>
                                    <p:set>
                                      <p:cBhvr>
                                        <p:cTn id="186" dur="1" fill="hold">
                                          <p:stCondLst>
                                            <p:cond delay="0"/>
                                          </p:stCondLst>
                                        </p:cTn>
                                        <p:tgtEl>
                                          <p:spTgt spid="185"/>
                                        </p:tgtEl>
                                        <p:attrNameLst>
                                          <p:attrName>style.visibility</p:attrName>
                                        </p:attrNameLst>
                                      </p:cBhvr>
                                      <p:to>
                                        <p:strVal val="visible"/>
                                      </p:to>
                                    </p:set>
                                    <p:anim calcmode="lin" valueType="num">
                                      <p:cBhvr>
                                        <p:cTn id="187" dur="500" fill="hold"/>
                                        <p:tgtEl>
                                          <p:spTgt spid="185"/>
                                        </p:tgtEl>
                                        <p:attrNameLst>
                                          <p:attrName>ppt_w</p:attrName>
                                        </p:attrNameLst>
                                      </p:cBhvr>
                                      <p:tavLst>
                                        <p:tav tm="0">
                                          <p:val>
                                            <p:fltVal val="0"/>
                                          </p:val>
                                        </p:tav>
                                        <p:tav tm="100000">
                                          <p:val>
                                            <p:strVal val="#ppt_w"/>
                                          </p:val>
                                        </p:tav>
                                      </p:tavLst>
                                    </p:anim>
                                    <p:anim calcmode="lin" valueType="num">
                                      <p:cBhvr>
                                        <p:cTn id="188" dur="500" fill="hold"/>
                                        <p:tgtEl>
                                          <p:spTgt spid="185"/>
                                        </p:tgtEl>
                                        <p:attrNameLst>
                                          <p:attrName>ppt_h</p:attrName>
                                        </p:attrNameLst>
                                      </p:cBhvr>
                                      <p:tavLst>
                                        <p:tav tm="0">
                                          <p:val>
                                            <p:fltVal val="0"/>
                                          </p:val>
                                        </p:tav>
                                        <p:tav tm="100000">
                                          <p:val>
                                            <p:strVal val="#ppt_h"/>
                                          </p:val>
                                        </p:tav>
                                      </p:tavLst>
                                    </p:anim>
                                    <p:animEffect transition="in" filter="fade">
                                      <p:cBhvr>
                                        <p:cTn id="189" dur="500"/>
                                        <p:tgtEl>
                                          <p:spTgt spid="185"/>
                                        </p:tgtEl>
                                      </p:cBhvr>
                                    </p:animEffect>
                                  </p:childTnLst>
                                </p:cTn>
                              </p:par>
                            </p:childTnLst>
                          </p:cTn>
                        </p:par>
                        <p:par>
                          <p:cTn id="190" fill="hold">
                            <p:stCondLst>
                              <p:cond delay="7500"/>
                            </p:stCondLst>
                            <p:childTnLst>
                              <p:par>
                                <p:cTn id="191" presetID="53" presetClass="entr" presetSubtype="16" fill="hold" nodeType="afterEffect">
                                  <p:stCondLst>
                                    <p:cond delay="0"/>
                                  </p:stCondLst>
                                  <p:childTnLst>
                                    <p:set>
                                      <p:cBhvr>
                                        <p:cTn id="192" dur="1" fill="hold">
                                          <p:stCondLst>
                                            <p:cond delay="0"/>
                                          </p:stCondLst>
                                        </p:cTn>
                                        <p:tgtEl>
                                          <p:spTgt spid="8"/>
                                        </p:tgtEl>
                                        <p:attrNameLst>
                                          <p:attrName>style.visibility</p:attrName>
                                        </p:attrNameLst>
                                      </p:cBhvr>
                                      <p:to>
                                        <p:strVal val="visible"/>
                                      </p:to>
                                    </p:set>
                                    <p:anim calcmode="lin" valueType="num">
                                      <p:cBhvr>
                                        <p:cTn id="193" dur="500" fill="hold"/>
                                        <p:tgtEl>
                                          <p:spTgt spid="8"/>
                                        </p:tgtEl>
                                        <p:attrNameLst>
                                          <p:attrName>ppt_w</p:attrName>
                                        </p:attrNameLst>
                                      </p:cBhvr>
                                      <p:tavLst>
                                        <p:tav tm="0">
                                          <p:val>
                                            <p:fltVal val="0"/>
                                          </p:val>
                                        </p:tav>
                                        <p:tav tm="100000">
                                          <p:val>
                                            <p:strVal val="#ppt_w"/>
                                          </p:val>
                                        </p:tav>
                                      </p:tavLst>
                                    </p:anim>
                                    <p:anim calcmode="lin" valueType="num">
                                      <p:cBhvr>
                                        <p:cTn id="194" dur="500" fill="hold"/>
                                        <p:tgtEl>
                                          <p:spTgt spid="8"/>
                                        </p:tgtEl>
                                        <p:attrNameLst>
                                          <p:attrName>ppt_h</p:attrName>
                                        </p:attrNameLst>
                                      </p:cBhvr>
                                      <p:tavLst>
                                        <p:tav tm="0">
                                          <p:val>
                                            <p:fltVal val="0"/>
                                          </p:val>
                                        </p:tav>
                                        <p:tav tm="100000">
                                          <p:val>
                                            <p:strVal val="#ppt_h"/>
                                          </p:val>
                                        </p:tav>
                                      </p:tavLst>
                                    </p:anim>
                                    <p:animEffect transition="in" filter="fade">
                                      <p:cBhvr>
                                        <p:cTn id="195" dur="500"/>
                                        <p:tgtEl>
                                          <p:spTgt spid="8"/>
                                        </p:tgtEl>
                                      </p:cBhvr>
                                    </p:animEffect>
                                  </p:childTnLst>
                                </p:cTn>
                              </p:par>
                            </p:childTnLst>
                          </p:cTn>
                        </p:par>
                        <p:par>
                          <p:cTn id="196" fill="hold">
                            <p:stCondLst>
                              <p:cond delay="8000"/>
                            </p:stCondLst>
                            <p:childTnLst>
                              <p:par>
                                <p:cTn id="197" presetID="53" presetClass="entr" presetSubtype="16" fill="hold" grpId="0" nodeType="afterEffect">
                                  <p:stCondLst>
                                    <p:cond delay="0"/>
                                  </p:stCondLst>
                                  <p:childTnLst>
                                    <p:set>
                                      <p:cBhvr>
                                        <p:cTn id="198" dur="1" fill="hold">
                                          <p:stCondLst>
                                            <p:cond delay="0"/>
                                          </p:stCondLst>
                                        </p:cTn>
                                        <p:tgtEl>
                                          <p:spTgt spid="184"/>
                                        </p:tgtEl>
                                        <p:attrNameLst>
                                          <p:attrName>style.visibility</p:attrName>
                                        </p:attrNameLst>
                                      </p:cBhvr>
                                      <p:to>
                                        <p:strVal val="visible"/>
                                      </p:to>
                                    </p:set>
                                    <p:anim calcmode="lin" valueType="num">
                                      <p:cBhvr>
                                        <p:cTn id="199" dur="500" fill="hold"/>
                                        <p:tgtEl>
                                          <p:spTgt spid="184"/>
                                        </p:tgtEl>
                                        <p:attrNameLst>
                                          <p:attrName>ppt_w</p:attrName>
                                        </p:attrNameLst>
                                      </p:cBhvr>
                                      <p:tavLst>
                                        <p:tav tm="0">
                                          <p:val>
                                            <p:fltVal val="0"/>
                                          </p:val>
                                        </p:tav>
                                        <p:tav tm="100000">
                                          <p:val>
                                            <p:strVal val="#ppt_w"/>
                                          </p:val>
                                        </p:tav>
                                      </p:tavLst>
                                    </p:anim>
                                    <p:anim calcmode="lin" valueType="num">
                                      <p:cBhvr>
                                        <p:cTn id="200" dur="500" fill="hold"/>
                                        <p:tgtEl>
                                          <p:spTgt spid="184"/>
                                        </p:tgtEl>
                                        <p:attrNameLst>
                                          <p:attrName>ppt_h</p:attrName>
                                        </p:attrNameLst>
                                      </p:cBhvr>
                                      <p:tavLst>
                                        <p:tav tm="0">
                                          <p:val>
                                            <p:fltVal val="0"/>
                                          </p:val>
                                        </p:tav>
                                        <p:tav tm="100000">
                                          <p:val>
                                            <p:strVal val="#ppt_h"/>
                                          </p:val>
                                        </p:tav>
                                      </p:tavLst>
                                    </p:anim>
                                    <p:animEffect transition="in" filter="fade">
                                      <p:cBhvr>
                                        <p:cTn id="201" dur="500"/>
                                        <p:tgtEl>
                                          <p:spTgt spid="1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66" grpId="0"/>
      <p:bldP spid="67" grpId="0"/>
      <p:bldP spid="112" grpId="0" animBg="1"/>
      <p:bldP spid="113" grpId="0"/>
      <p:bldP spid="114" grpId="0" animBg="1"/>
      <p:bldP spid="115" grpId="0" animBg="1"/>
      <p:bldP spid="116" grpId="0"/>
      <p:bldP spid="117" grpId="0"/>
      <p:bldP spid="118" grpId="0"/>
      <p:bldP spid="2056" grpId="0"/>
      <p:bldP spid="157" grpId="0"/>
      <p:bldP spid="158" grpId="0"/>
      <p:bldP spid="159" grpId="0"/>
      <p:bldP spid="167" grpId="0"/>
      <p:bldP spid="168" grpId="0"/>
      <p:bldP spid="176" grpId="0"/>
      <p:bldP spid="184" grpId="0"/>
      <p:bldP spid="18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20"/>
          <p:cNvSpPr>
            <a:spLocks noChangeArrowheads="1"/>
          </p:cNvSpPr>
          <p:nvPr/>
        </p:nvSpPr>
        <p:spPr bwMode="auto">
          <a:xfrm>
            <a:off x="154533" y="2466367"/>
            <a:ext cx="668453" cy="492443"/>
          </a:xfrm>
          <a:prstGeom prst="rect">
            <a:avLst/>
          </a:prstGeom>
          <a:noFill/>
          <a:ln w="9525">
            <a:noFill/>
            <a:miter lim="800000"/>
            <a:headEnd/>
            <a:tailEnd/>
          </a:ln>
        </p:spPr>
        <p:txBody>
          <a:bodyPr wrap="none" lIns="0" tIns="0" rIns="0" bIns="0">
            <a:spAutoFit/>
          </a:bodyPr>
          <a:lstStyle/>
          <a:p>
            <a:pPr>
              <a:defRPr/>
            </a:pPr>
            <a:r>
              <a:rPr lang="en-US" sz="3200" b="1" dirty="0">
                <a:solidFill>
                  <a:srgbClr val="C00000"/>
                </a:solidFill>
              </a:rPr>
              <a:t>FRA</a:t>
            </a:r>
          </a:p>
        </p:txBody>
      </p:sp>
      <p:sp>
        <p:nvSpPr>
          <p:cNvPr id="12" name="Rectangle 22"/>
          <p:cNvSpPr>
            <a:spLocks noChangeArrowheads="1"/>
          </p:cNvSpPr>
          <p:nvPr/>
        </p:nvSpPr>
        <p:spPr bwMode="auto">
          <a:xfrm>
            <a:off x="2720897" y="2466367"/>
            <a:ext cx="923330" cy="492443"/>
          </a:xfrm>
          <a:prstGeom prst="rect">
            <a:avLst/>
          </a:prstGeom>
          <a:noFill/>
          <a:ln w="9525">
            <a:noFill/>
            <a:miter lim="800000"/>
            <a:headEnd/>
            <a:tailEnd/>
          </a:ln>
        </p:spPr>
        <p:txBody>
          <a:bodyPr wrap="none" lIns="0" tIns="0" rIns="0" bIns="0">
            <a:spAutoFit/>
          </a:bodyPr>
          <a:lstStyle/>
          <a:p>
            <a:pPr>
              <a:defRPr/>
            </a:pPr>
            <a:r>
              <a:rPr lang="en-US" sz="3200" b="1" dirty="0">
                <a:solidFill>
                  <a:srgbClr val="C00000"/>
                </a:solidFill>
              </a:rPr>
              <a:t>LON</a:t>
            </a:r>
            <a:r>
              <a:rPr lang="en-US" sz="3200" dirty="0">
                <a:solidFill>
                  <a:srgbClr val="C00000"/>
                </a:solidFill>
              </a:rPr>
              <a:t>	</a:t>
            </a:r>
            <a:endParaRPr lang="en-US" dirty="0">
              <a:solidFill>
                <a:srgbClr val="C00000"/>
              </a:solidFill>
            </a:endParaRPr>
          </a:p>
        </p:txBody>
      </p:sp>
      <p:sp>
        <p:nvSpPr>
          <p:cNvPr id="13" name="Rectangle 23"/>
          <p:cNvSpPr>
            <a:spLocks noChangeArrowheads="1"/>
          </p:cNvSpPr>
          <p:nvPr/>
        </p:nvSpPr>
        <p:spPr bwMode="auto">
          <a:xfrm>
            <a:off x="8024625" y="2466367"/>
            <a:ext cx="686085" cy="492443"/>
          </a:xfrm>
          <a:prstGeom prst="rect">
            <a:avLst/>
          </a:prstGeom>
          <a:noFill/>
          <a:ln w="9525">
            <a:noFill/>
            <a:miter lim="800000"/>
            <a:headEnd/>
            <a:tailEnd/>
          </a:ln>
        </p:spPr>
        <p:txBody>
          <a:bodyPr wrap="none" lIns="0" tIns="0" rIns="0" bIns="0">
            <a:spAutoFit/>
          </a:bodyPr>
          <a:lstStyle/>
          <a:p>
            <a:pPr>
              <a:defRPr/>
            </a:pPr>
            <a:r>
              <a:rPr lang="en-US" sz="3200" b="1" dirty="0">
                <a:solidFill>
                  <a:srgbClr val="C00000"/>
                </a:solidFill>
              </a:rPr>
              <a:t>NYC</a:t>
            </a:r>
          </a:p>
        </p:txBody>
      </p:sp>
      <p:cxnSp>
        <p:nvCxnSpPr>
          <p:cNvPr id="14" name="Straight Arrow Connector 13"/>
          <p:cNvCxnSpPr/>
          <p:nvPr/>
        </p:nvCxnSpPr>
        <p:spPr>
          <a:xfrm flipV="1">
            <a:off x="890785" y="2794662"/>
            <a:ext cx="1682890" cy="1"/>
          </a:xfrm>
          <a:prstGeom prst="straightConnector1">
            <a:avLst/>
          </a:prstGeom>
          <a:ln w="76200">
            <a:solidFill>
              <a:srgbClr val="00206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3598142" y="2794661"/>
            <a:ext cx="4320000" cy="0"/>
          </a:xfrm>
          <a:prstGeom prst="straightConnector1">
            <a:avLst/>
          </a:prstGeom>
          <a:ln w="76200">
            <a:solidFill>
              <a:srgbClr val="00206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12" name="Rectangle 17"/>
          <p:cNvSpPr>
            <a:spLocks noChangeArrowheads="1"/>
          </p:cNvSpPr>
          <p:nvPr/>
        </p:nvSpPr>
        <p:spPr bwMode="auto">
          <a:xfrm>
            <a:off x="124994" y="1124744"/>
            <a:ext cx="2389606" cy="492443"/>
          </a:xfrm>
          <a:prstGeom prst="rect">
            <a:avLst/>
          </a:prstGeom>
          <a:solidFill>
            <a:srgbClr val="002060"/>
          </a:solidFill>
          <a:ln w="9525">
            <a:noFill/>
            <a:miter lim="800000"/>
            <a:headEnd/>
            <a:tailEnd/>
          </a:ln>
        </p:spPr>
        <p:txBody>
          <a:bodyPr wrap="none" lIns="0" tIns="0" rIns="0" bIns="0">
            <a:noAutofit/>
          </a:bodyPr>
          <a:lstStyle/>
          <a:p>
            <a:pPr algn="ctr"/>
            <a:r>
              <a:rPr lang="en-US" sz="2000" dirty="0">
                <a:solidFill>
                  <a:schemeClr val="bg1"/>
                </a:solidFill>
              </a:rPr>
              <a:t>Flight AA959</a:t>
            </a:r>
            <a:endParaRPr lang="en-US" sz="1100" i="1" dirty="0">
              <a:solidFill>
                <a:schemeClr val="bg1"/>
              </a:solidFill>
            </a:endParaRPr>
          </a:p>
        </p:txBody>
      </p:sp>
      <p:sp>
        <p:nvSpPr>
          <p:cNvPr id="114" name="Rectangle 3"/>
          <p:cNvSpPr txBox="1">
            <a:spLocks noChangeArrowheads="1"/>
          </p:cNvSpPr>
          <p:nvPr/>
        </p:nvSpPr>
        <p:spPr>
          <a:xfrm>
            <a:off x="697654" y="4321291"/>
            <a:ext cx="8050810" cy="403109"/>
          </a:xfrm>
          <a:prstGeom prst="rect">
            <a:avLst/>
          </a:prstGeom>
          <a:solidFill>
            <a:schemeClr val="tx2">
              <a:lumMod val="20000"/>
              <a:lumOff val="80000"/>
            </a:schemeClr>
          </a:solidFill>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rgbClr val="0054A4"/>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800" kern="1200">
                <a:solidFill>
                  <a:srgbClr val="279DD9"/>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rgbClr val="5A6870"/>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2000" kern="1200">
                <a:solidFill>
                  <a:srgbClr val="5A6870"/>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2000" kern="1200">
                <a:solidFill>
                  <a:srgbClr val="5A6870"/>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lnSpc>
                <a:spcPct val="90000"/>
              </a:lnSpc>
              <a:buFont typeface="WP IconicSymbolsA" pitchFamily="2" charset="2"/>
              <a:buNone/>
              <a:defRPr/>
            </a:pPr>
            <a:r>
              <a:rPr lang="sr-Latn-RS" sz="1200" u="sng" dirty="0">
                <a:solidFill>
                  <a:srgbClr val="002060"/>
                </a:solidFill>
              </a:rPr>
              <a:t>II </a:t>
            </a:r>
            <a:r>
              <a:rPr lang="en-US" sz="1200" u="sng" dirty="0">
                <a:solidFill>
                  <a:srgbClr val="002060"/>
                </a:solidFill>
              </a:rPr>
              <a:t>step</a:t>
            </a:r>
            <a:r>
              <a:rPr lang="sr-Latn-RS" sz="1200" u="sng" dirty="0">
                <a:solidFill>
                  <a:srgbClr val="002060"/>
                </a:solidFill>
              </a:rPr>
              <a:t>: </a:t>
            </a:r>
            <a:r>
              <a:rPr lang="en-US" sz="1200" dirty="0">
                <a:solidFill>
                  <a:srgbClr val="002060"/>
                </a:solidFill>
              </a:rPr>
              <a:t>multiplying the number of revenue passengers carried on each flight stage with corresponding stage distance </a:t>
            </a:r>
          </a:p>
        </p:txBody>
      </p:sp>
      <p:sp>
        <p:nvSpPr>
          <p:cNvPr id="115" name="Right Arrow 114"/>
          <p:cNvSpPr/>
          <p:nvPr/>
        </p:nvSpPr>
        <p:spPr>
          <a:xfrm>
            <a:off x="146201" y="4375063"/>
            <a:ext cx="468000" cy="288032"/>
          </a:xfrm>
          <a:prstGeom prst="rightArrow">
            <a:avLst/>
          </a:prstGeom>
          <a:solidFill>
            <a:schemeClr val="accent1">
              <a:lumMod val="20000"/>
              <a:lumOff val="80000"/>
            </a:schemeClr>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nvGrpSpPr>
          <p:cNvPr id="3" name="Group 127"/>
          <p:cNvGrpSpPr/>
          <p:nvPr/>
        </p:nvGrpSpPr>
        <p:grpSpPr>
          <a:xfrm>
            <a:off x="1241112" y="2948947"/>
            <a:ext cx="504000" cy="672000"/>
            <a:chOff x="717536" y="1937964"/>
            <a:chExt cx="504000" cy="504000"/>
          </a:xfrm>
        </p:grpSpPr>
        <p:sp>
          <p:nvSpPr>
            <p:cNvPr id="129" name="Oval 128"/>
            <p:cNvSpPr/>
            <p:nvPr/>
          </p:nvSpPr>
          <p:spPr>
            <a:xfrm>
              <a:off x="717536" y="1937964"/>
              <a:ext cx="504000" cy="5040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30" name="Oval 129"/>
            <p:cNvSpPr/>
            <p:nvPr/>
          </p:nvSpPr>
          <p:spPr>
            <a:xfrm>
              <a:off x="928164" y="1990924"/>
              <a:ext cx="72000" cy="720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cxnSp>
          <p:nvCxnSpPr>
            <p:cNvPr id="131" name="Straight Connector 130"/>
            <p:cNvCxnSpPr>
              <a:stCxn id="130" idx="4"/>
            </p:cNvCxnSpPr>
            <p:nvPr/>
          </p:nvCxnSpPr>
          <p:spPr>
            <a:xfrm>
              <a:off x="964164" y="2062924"/>
              <a:ext cx="0" cy="1800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2" name="Straight Connector 131"/>
            <p:cNvCxnSpPr/>
            <p:nvPr/>
          </p:nvCxnSpPr>
          <p:spPr>
            <a:xfrm>
              <a:off x="964164" y="2242924"/>
              <a:ext cx="54000" cy="1440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3" name="Straight Connector 132"/>
            <p:cNvCxnSpPr/>
            <p:nvPr/>
          </p:nvCxnSpPr>
          <p:spPr>
            <a:xfrm flipH="1">
              <a:off x="910164" y="2242924"/>
              <a:ext cx="54000" cy="1440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4" name="Straight Connector 133"/>
            <p:cNvCxnSpPr/>
            <p:nvPr/>
          </p:nvCxnSpPr>
          <p:spPr>
            <a:xfrm>
              <a:off x="900640" y="2152924"/>
              <a:ext cx="131063"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59" name="Rectangle 158"/>
          <p:cNvSpPr/>
          <p:nvPr/>
        </p:nvSpPr>
        <p:spPr>
          <a:xfrm>
            <a:off x="1764394" y="3116947"/>
            <a:ext cx="287327" cy="33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en-US" dirty="0">
                <a:solidFill>
                  <a:srgbClr val="FFC000"/>
                </a:solidFill>
              </a:rPr>
              <a:t>x6</a:t>
            </a:r>
            <a:endParaRPr lang="en-CA" dirty="0">
              <a:solidFill>
                <a:srgbClr val="FFC000"/>
              </a:solidFill>
            </a:endParaRPr>
          </a:p>
        </p:txBody>
      </p:sp>
      <p:grpSp>
        <p:nvGrpSpPr>
          <p:cNvPr id="4" name="Group 168"/>
          <p:cNvGrpSpPr/>
          <p:nvPr/>
        </p:nvGrpSpPr>
        <p:grpSpPr>
          <a:xfrm>
            <a:off x="5096644" y="2948947"/>
            <a:ext cx="504000" cy="672000"/>
            <a:chOff x="717536" y="1937964"/>
            <a:chExt cx="504000" cy="504000"/>
          </a:xfrm>
        </p:grpSpPr>
        <p:sp>
          <p:nvSpPr>
            <p:cNvPr id="170" name="Oval 169"/>
            <p:cNvSpPr/>
            <p:nvPr/>
          </p:nvSpPr>
          <p:spPr>
            <a:xfrm>
              <a:off x="717536" y="1937964"/>
              <a:ext cx="504000" cy="5040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71" name="Oval 170"/>
            <p:cNvSpPr/>
            <p:nvPr/>
          </p:nvSpPr>
          <p:spPr>
            <a:xfrm>
              <a:off x="928164" y="1990924"/>
              <a:ext cx="72000" cy="720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cxnSp>
          <p:nvCxnSpPr>
            <p:cNvPr id="172" name="Straight Connector 171"/>
            <p:cNvCxnSpPr>
              <a:stCxn id="171" idx="4"/>
            </p:cNvCxnSpPr>
            <p:nvPr/>
          </p:nvCxnSpPr>
          <p:spPr>
            <a:xfrm>
              <a:off x="964164" y="2062924"/>
              <a:ext cx="0" cy="1800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3" name="Straight Connector 172"/>
            <p:cNvCxnSpPr/>
            <p:nvPr/>
          </p:nvCxnSpPr>
          <p:spPr>
            <a:xfrm>
              <a:off x="964164" y="2242924"/>
              <a:ext cx="54000" cy="1440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4" name="Straight Connector 173"/>
            <p:cNvCxnSpPr/>
            <p:nvPr/>
          </p:nvCxnSpPr>
          <p:spPr>
            <a:xfrm flipH="1">
              <a:off x="910164" y="2242924"/>
              <a:ext cx="54000" cy="1440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5" name="Straight Connector 174"/>
            <p:cNvCxnSpPr/>
            <p:nvPr/>
          </p:nvCxnSpPr>
          <p:spPr>
            <a:xfrm>
              <a:off x="900640" y="2152924"/>
              <a:ext cx="131063"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76" name="Rectangle 175"/>
          <p:cNvSpPr/>
          <p:nvPr/>
        </p:nvSpPr>
        <p:spPr>
          <a:xfrm>
            <a:off x="5652826" y="3116947"/>
            <a:ext cx="287327" cy="33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en-US" dirty="0">
                <a:solidFill>
                  <a:srgbClr val="FFC000"/>
                </a:solidFill>
              </a:rPr>
              <a:t>x7</a:t>
            </a:r>
            <a:endParaRPr lang="en-CA" dirty="0">
              <a:solidFill>
                <a:srgbClr val="FFC000"/>
              </a:solidFill>
            </a:endParaRPr>
          </a:p>
        </p:txBody>
      </p:sp>
      <p:sp>
        <p:nvSpPr>
          <p:cNvPr id="79" name="Rectangle 78"/>
          <p:cNvSpPr/>
          <p:nvPr/>
        </p:nvSpPr>
        <p:spPr>
          <a:xfrm>
            <a:off x="1280552" y="2188203"/>
            <a:ext cx="771168" cy="33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b="1" dirty="0">
                <a:solidFill>
                  <a:srgbClr val="C00000"/>
                </a:solidFill>
              </a:rPr>
              <a:t>600 km</a:t>
            </a:r>
            <a:endParaRPr lang="en-CA" b="1" dirty="0">
              <a:solidFill>
                <a:srgbClr val="C00000"/>
              </a:solidFill>
            </a:endParaRPr>
          </a:p>
        </p:txBody>
      </p:sp>
      <p:sp>
        <p:nvSpPr>
          <p:cNvPr id="80" name="Rectangle 79"/>
          <p:cNvSpPr/>
          <p:nvPr/>
        </p:nvSpPr>
        <p:spPr>
          <a:xfrm>
            <a:off x="4811160" y="2180861"/>
            <a:ext cx="1136223" cy="33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b="1" dirty="0">
                <a:solidFill>
                  <a:srgbClr val="C00000"/>
                </a:solidFill>
              </a:rPr>
              <a:t>5500 km</a:t>
            </a:r>
            <a:endParaRPr lang="en-CA" b="1" dirty="0">
              <a:solidFill>
                <a:srgbClr val="C00000"/>
              </a:solidFill>
            </a:endParaRPr>
          </a:p>
        </p:txBody>
      </p:sp>
      <mc:AlternateContent xmlns:mc="http://schemas.openxmlformats.org/markup-compatibility/2006" xmlns:a14="http://schemas.microsoft.com/office/drawing/2010/main">
        <mc:Choice Requires="a14">
          <p:sp>
            <p:nvSpPr>
              <p:cNvPr id="2" name="TextBox 1"/>
              <p:cNvSpPr txBox="1"/>
              <p:nvPr/>
            </p:nvSpPr>
            <p:spPr>
              <a:xfrm>
                <a:off x="215517" y="4937648"/>
                <a:ext cx="8712965" cy="419854"/>
              </a:xfrm>
              <a:prstGeom prst="rect">
                <a:avLst/>
              </a:prstGeom>
              <a:noFill/>
              <a:ln>
                <a:solidFill>
                  <a:srgbClr val="C00000"/>
                </a:solidFill>
              </a:ln>
            </p:spPr>
            <p:txBody>
              <a:bodyPr wrap="square" rtlCol="0">
                <a:noAutofit/>
              </a:bodyPr>
              <a:lstStyle/>
              <a:p>
                <a:pPr/>
                <a14:m>
                  <m:oMathPara xmlns:m="http://schemas.openxmlformats.org/officeDocument/2006/math">
                    <m:oMathParaPr>
                      <m:jc m:val="center"/>
                    </m:oMathParaPr>
                    <m:oMath xmlns:m="http://schemas.openxmlformats.org/officeDocument/2006/math">
                      <m:r>
                        <a:rPr lang="en-CA" sz="2000" b="1" i="1" smtClean="0">
                          <a:latin typeface="Cambria Math"/>
                        </a:rPr>
                        <m:t>𝑹𝒆𝒗𝒆𝒏𝒖𝒆</m:t>
                      </m:r>
                      <m:r>
                        <a:rPr lang="en-CA" sz="2000" b="1" i="1" smtClean="0">
                          <a:latin typeface="Cambria Math"/>
                        </a:rPr>
                        <m:t> </m:t>
                      </m:r>
                      <m:r>
                        <a:rPr lang="en-CA" sz="2000" b="1" i="1" smtClean="0">
                          <a:latin typeface="Cambria Math"/>
                        </a:rPr>
                        <m:t>𝑷𝒂𝒔𝒔𝒆𝒏𝒈𝒆𝒓</m:t>
                      </m:r>
                      <m:r>
                        <a:rPr lang="en-CA" sz="2000" b="1" i="1" smtClean="0">
                          <a:latin typeface="Cambria Math"/>
                        </a:rPr>
                        <m:t>−</m:t>
                      </m:r>
                      <m:r>
                        <a:rPr lang="en-US" sz="2000" b="1" i="1" smtClean="0">
                          <a:latin typeface="Cambria Math"/>
                        </a:rPr>
                        <m:t>𝑲</m:t>
                      </m:r>
                      <m:r>
                        <a:rPr lang="en-CA" sz="2000" b="1" i="1">
                          <a:latin typeface="Cambria Math"/>
                        </a:rPr>
                        <m:t>𝒊𝒍𝒐𝒎𝒆𝒕𝒓𝒆𝒔</m:t>
                      </m:r>
                      <m:r>
                        <a:rPr lang="en-CA" sz="2000" b="1" i="1">
                          <a:latin typeface="Cambria Math"/>
                        </a:rPr>
                        <m:t> = </m:t>
                      </m:r>
                      <m:r>
                        <a:rPr lang="en-CA" sz="2000" b="1" i="1">
                          <a:latin typeface="Cambria Math"/>
                        </a:rPr>
                        <m:t>𝟔</m:t>
                      </m:r>
                      <m:r>
                        <a:rPr lang="en-CA" sz="2000" b="1" i="1" smtClean="0">
                          <a:latin typeface="Cambria Math"/>
                          <a:ea typeface="Cambria Math"/>
                        </a:rPr>
                        <m:t>×</m:t>
                      </m:r>
                      <m:r>
                        <a:rPr lang="en-CA" sz="2000" b="1" i="1">
                          <a:latin typeface="Cambria Math"/>
                        </a:rPr>
                        <m:t>𝟔𝟎𝟎</m:t>
                      </m:r>
                      <m:r>
                        <a:rPr lang="en-CA" sz="2000" b="1" i="1">
                          <a:latin typeface="Cambria Math"/>
                        </a:rPr>
                        <m:t> + </m:t>
                      </m:r>
                      <m:r>
                        <a:rPr lang="en-CA" sz="2000" b="1" i="1">
                          <a:latin typeface="Cambria Math"/>
                        </a:rPr>
                        <m:t>𝟕</m:t>
                      </m:r>
                      <m:r>
                        <a:rPr lang="en-CA" sz="2000" b="1" i="1" smtClean="0">
                          <a:latin typeface="Cambria Math"/>
                          <a:ea typeface="Cambria Math"/>
                        </a:rPr>
                        <m:t>×</m:t>
                      </m:r>
                      <m:r>
                        <a:rPr lang="en-CA" sz="2000" b="1" i="1">
                          <a:latin typeface="Cambria Math"/>
                        </a:rPr>
                        <m:t>𝟓𝟓𝟎𝟎</m:t>
                      </m:r>
                      <m:r>
                        <a:rPr lang="en-CA" sz="2000" b="1" i="1">
                          <a:latin typeface="Cambria Math"/>
                        </a:rPr>
                        <m:t> = </m:t>
                      </m:r>
                      <m:r>
                        <a:rPr lang="en-CA" sz="2000" b="1" i="1">
                          <a:latin typeface="Cambria Math"/>
                        </a:rPr>
                        <m:t>𝟒𝟐</m:t>
                      </m:r>
                      <m:r>
                        <a:rPr lang="en-CA" sz="2000" b="1" i="1">
                          <a:latin typeface="Cambria Math"/>
                        </a:rPr>
                        <m:t> </m:t>
                      </m:r>
                      <m:r>
                        <a:rPr lang="en-CA" sz="2000" b="1" i="1">
                          <a:latin typeface="Cambria Math"/>
                        </a:rPr>
                        <m:t>𝟏𝟎𝟎</m:t>
                      </m:r>
                    </m:oMath>
                  </m:oMathPara>
                </a14:m>
                <a:endParaRPr dirty="0"/>
              </a:p>
              <a:p>
                <a:endParaRPr lang="en-CA" sz="2000" b="1" dirty="0"/>
              </a:p>
            </p:txBody>
          </p:sp>
        </mc:Choice>
        <mc:Fallback xmlns="">
          <p:sp>
            <p:nvSpPr>
              <p:cNvPr id="2" name="TextBox 1"/>
              <p:cNvSpPr txBox="1">
                <a:spLocks noRot="1" noChangeAspect="1" noMove="1" noResize="1" noEditPoints="1" noAdjustHandles="1" noChangeArrowheads="1" noChangeShapeType="1" noTextEdit="1"/>
              </p:cNvSpPr>
              <p:nvPr/>
            </p:nvSpPr>
            <p:spPr>
              <a:xfrm>
                <a:off x="215517" y="4937648"/>
                <a:ext cx="8712965" cy="419854"/>
              </a:xfrm>
              <a:prstGeom prst="rect">
                <a:avLst/>
              </a:prstGeom>
              <a:blipFill>
                <a:blip r:embed="rId2"/>
                <a:stretch>
                  <a:fillRect b="-5634"/>
                </a:stretch>
              </a:blipFill>
              <a:ln>
                <a:solidFill>
                  <a:srgbClr val="C00000"/>
                </a:solidFill>
              </a:ln>
            </p:spPr>
            <p:txBody>
              <a:bodyPr/>
              <a:lstStyle/>
              <a:p>
                <a:r>
                  <a:rPr lang="en-US">
                    <a:noFill/>
                  </a:rPr>
                  <a:t> </a:t>
                </a:r>
              </a:p>
            </p:txBody>
          </p:sp>
        </mc:Fallback>
      </mc:AlternateContent>
      <p:sp>
        <p:nvSpPr>
          <p:cNvPr id="5" name="Slide Number Placeholder 4"/>
          <p:cNvSpPr>
            <a:spLocks noGrp="1"/>
          </p:cNvSpPr>
          <p:nvPr>
            <p:ph type="sldNum" sz="quarter" idx="11"/>
          </p:nvPr>
        </p:nvSpPr>
        <p:spPr/>
        <p:txBody>
          <a:bodyPr/>
          <a:lstStyle/>
          <a:p>
            <a:fld id="{707FE137-0C1A-4C05-8B34-1D89C94DB814}" type="slidenum">
              <a:rPr lang="en-GB" smtClean="0"/>
              <a:pPr/>
              <a:t>8</a:t>
            </a:fld>
            <a:endParaRPr lang="en-GB" dirty="0"/>
          </a:p>
        </p:txBody>
      </p:sp>
    </p:spTree>
    <p:extLst>
      <p:ext uri="{BB962C8B-B14F-4D97-AF65-F5344CB8AC3E}">
        <p14:creationId xmlns:p14="http://schemas.microsoft.com/office/powerpoint/2010/main" val="24045159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1F62B7-BFA5-45F4-8184-06A601FF6F4C}"/>
              </a:ext>
            </a:extLst>
          </p:cNvPr>
          <p:cNvSpPr>
            <a:spLocks noGrp="1"/>
          </p:cNvSpPr>
          <p:nvPr>
            <p:ph type="title"/>
          </p:nvPr>
        </p:nvSpPr>
        <p:spPr>
          <a:xfrm>
            <a:off x="457200" y="287338"/>
            <a:ext cx="6653213" cy="925089"/>
          </a:xfrm>
        </p:spPr>
        <p:txBody>
          <a:bodyPr/>
          <a:lstStyle/>
          <a:p>
            <a:r>
              <a:rPr lang="en-US" dirty="0"/>
              <a:t>Airline capacity </a:t>
            </a:r>
            <a:r>
              <a:rPr lang="en-US" sz="3200" dirty="0"/>
              <a:t>metric</a:t>
            </a:r>
            <a:endParaRPr lang="en-US" dirty="0"/>
          </a:p>
        </p:txBody>
      </p:sp>
      <p:sp>
        <p:nvSpPr>
          <p:cNvPr id="4" name="Slide Number Placeholder 3">
            <a:extLst>
              <a:ext uri="{FF2B5EF4-FFF2-40B4-BE49-F238E27FC236}">
                <a16:creationId xmlns:a16="http://schemas.microsoft.com/office/drawing/2014/main" id="{D79B0764-C615-4322-B87F-0F8E17E3669A}"/>
              </a:ext>
            </a:extLst>
          </p:cNvPr>
          <p:cNvSpPr>
            <a:spLocks noGrp="1"/>
          </p:cNvSpPr>
          <p:nvPr>
            <p:ph type="sldNum" sz="quarter" idx="11"/>
          </p:nvPr>
        </p:nvSpPr>
        <p:spPr/>
        <p:txBody>
          <a:bodyPr/>
          <a:lstStyle/>
          <a:p>
            <a:fld id="{707FE137-0C1A-4C05-8B34-1D89C94DB814}" type="slidenum">
              <a:rPr lang="en-GB" smtClean="0"/>
              <a:pPr/>
              <a:t>9</a:t>
            </a:fld>
            <a:endParaRPr lang="en-GB" dirty="0"/>
          </a:p>
        </p:txBody>
      </p:sp>
      <p:sp>
        <p:nvSpPr>
          <p:cNvPr id="5" name="Content Placeholder 2">
            <a:extLst>
              <a:ext uri="{FF2B5EF4-FFF2-40B4-BE49-F238E27FC236}">
                <a16:creationId xmlns:a16="http://schemas.microsoft.com/office/drawing/2014/main" id="{CE5C271D-85F2-4555-9D14-19465535BC3F}"/>
              </a:ext>
            </a:extLst>
          </p:cNvPr>
          <p:cNvSpPr txBox="1">
            <a:spLocks/>
          </p:cNvSpPr>
          <p:nvPr/>
        </p:nvSpPr>
        <p:spPr>
          <a:xfrm>
            <a:off x="457199" y="1600200"/>
            <a:ext cx="8050107" cy="4525963"/>
          </a:xfrm>
          <a:prstGeom prst="rect">
            <a:avLst/>
          </a:prstGeom>
        </p:spPr>
        <p:txBody>
          <a:bodyPr/>
          <a:lstStyle>
            <a:lvl1pPr marL="0" indent="0" algn="l" defTabSz="457200" rtl="0" eaLnBrk="1" latinLnBrk="0" hangingPunct="1">
              <a:spcBef>
                <a:spcPct val="20000"/>
              </a:spcBef>
              <a:buFont typeface="Wingdings" charset="2"/>
              <a:buNone/>
              <a:defRPr sz="1800" b="0" i="0" kern="1200">
                <a:solidFill>
                  <a:schemeClr val="tx1"/>
                </a:solidFill>
                <a:latin typeface="Calibri"/>
                <a:ea typeface="+mn-ea"/>
                <a:cs typeface="Calibri"/>
              </a:defRPr>
            </a:lvl1pPr>
            <a:lvl2pPr marL="742950" indent="-285750" algn="l" defTabSz="457200" rtl="0" eaLnBrk="1" latinLnBrk="0" hangingPunct="1">
              <a:spcBef>
                <a:spcPct val="20000"/>
              </a:spcBef>
              <a:buFont typeface="Wingdings" charset="2"/>
              <a:buChar char="§"/>
              <a:defRPr sz="1800" b="0" i="0" kern="1200">
                <a:solidFill>
                  <a:schemeClr val="tx1"/>
                </a:solidFill>
                <a:latin typeface="+mn-lt"/>
                <a:ea typeface="+mn-ea"/>
                <a:cs typeface="+mn-cs"/>
              </a:defRPr>
            </a:lvl2pPr>
            <a:lvl3pPr marL="1143000" indent="-228600" algn="l" defTabSz="457200" rtl="0" eaLnBrk="1" latinLnBrk="0" hangingPunct="1">
              <a:spcBef>
                <a:spcPct val="20000"/>
              </a:spcBef>
              <a:buFont typeface="Wingdings" charset="2"/>
              <a:buChar char="§"/>
              <a:defRPr sz="1800" b="0" i="0" kern="1200">
                <a:solidFill>
                  <a:schemeClr val="tx1"/>
                </a:solidFill>
                <a:latin typeface="+mn-lt"/>
                <a:ea typeface="+mn-ea"/>
                <a:cs typeface="+mn-cs"/>
              </a:defRPr>
            </a:lvl3pPr>
            <a:lvl4pPr marL="1600200" indent="-228600" algn="l" defTabSz="457200" rtl="0" eaLnBrk="1" latinLnBrk="0" hangingPunct="1">
              <a:spcBef>
                <a:spcPct val="20000"/>
              </a:spcBef>
              <a:buFont typeface="Wingdings" charset="2"/>
              <a:buChar char="§"/>
              <a:defRPr sz="1800" b="0" i="0" kern="1200">
                <a:solidFill>
                  <a:schemeClr val="tx1"/>
                </a:solidFill>
                <a:latin typeface="+mn-lt"/>
                <a:ea typeface="+mn-ea"/>
                <a:cs typeface="+mn-cs"/>
              </a:defRPr>
            </a:lvl4pPr>
            <a:lvl5pPr marL="2057400" indent="-228600" algn="l" defTabSz="457200" rtl="0" eaLnBrk="1" latinLnBrk="0" hangingPunct="1">
              <a:spcBef>
                <a:spcPct val="20000"/>
              </a:spcBef>
              <a:buFont typeface="Wingdings" charset="2"/>
              <a:buChar char="§"/>
              <a:defRPr sz="1800" b="0" i="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342900" indent="-342900">
              <a:buFont typeface="Arial" panose="020B0604020202020204" pitchFamily="34" charset="0"/>
              <a:buChar char="•"/>
            </a:pPr>
            <a:r>
              <a:rPr lang="en-US" sz="2000" b="1" i="0" dirty="0">
                <a:solidFill>
                  <a:schemeClr val="tx1">
                    <a:lumMod val="75000"/>
                  </a:schemeClr>
                </a:solidFill>
                <a:effectLst/>
                <a:latin typeface="arial" panose="020B0604020202020204" pitchFamily="34" charset="0"/>
              </a:rPr>
              <a:t>Available </a:t>
            </a:r>
            <a:r>
              <a:rPr lang="en-US" sz="2000" b="1" dirty="0">
                <a:solidFill>
                  <a:schemeClr val="tx1">
                    <a:lumMod val="75000"/>
                  </a:schemeClr>
                </a:solidFill>
                <a:latin typeface="arial" panose="020B0604020202020204" pitchFamily="34" charset="0"/>
              </a:rPr>
              <a:t>s</a:t>
            </a:r>
            <a:r>
              <a:rPr lang="en-US" sz="2000" b="1" i="0" dirty="0">
                <a:solidFill>
                  <a:schemeClr val="tx1">
                    <a:lumMod val="75000"/>
                  </a:schemeClr>
                </a:solidFill>
                <a:effectLst/>
                <a:latin typeface="arial" panose="020B0604020202020204" pitchFamily="34" charset="0"/>
              </a:rPr>
              <a:t>eat-</a:t>
            </a:r>
            <a:r>
              <a:rPr lang="en-US" sz="2000" b="1" dirty="0" err="1">
                <a:solidFill>
                  <a:schemeClr val="tx1">
                    <a:lumMod val="75000"/>
                  </a:schemeClr>
                </a:solidFill>
                <a:latin typeface="arial" panose="020B0604020202020204" pitchFamily="34" charset="0"/>
              </a:rPr>
              <a:t>k</a:t>
            </a:r>
            <a:r>
              <a:rPr lang="en-US" sz="2000" b="1" i="0" dirty="0" err="1">
                <a:solidFill>
                  <a:schemeClr val="tx1">
                    <a:lumMod val="75000"/>
                  </a:schemeClr>
                </a:solidFill>
                <a:effectLst/>
                <a:latin typeface="arial" panose="020B0604020202020204" pitchFamily="34" charset="0"/>
              </a:rPr>
              <a:t>ilometres</a:t>
            </a:r>
            <a:r>
              <a:rPr lang="en-US" sz="2000" b="1" i="0" dirty="0">
                <a:solidFill>
                  <a:schemeClr val="tx1">
                    <a:lumMod val="75000"/>
                  </a:schemeClr>
                </a:solidFill>
                <a:effectLst/>
                <a:latin typeface="arial" panose="020B0604020202020204" pitchFamily="34" charset="0"/>
              </a:rPr>
              <a:t> (ASK) or available seat miles</a:t>
            </a:r>
            <a:r>
              <a:rPr lang="en-US" sz="2000" b="0" i="0" dirty="0">
                <a:solidFill>
                  <a:schemeClr val="tx1">
                    <a:lumMod val="75000"/>
                  </a:schemeClr>
                </a:solidFill>
                <a:effectLst/>
                <a:latin typeface="arial" panose="020B0604020202020204" pitchFamily="34" charset="0"/>
              </a:rPr>
              <a:t> (ASM) </a:t>
            </a:r>
            <a:r>
              <a:rPr lang="en-US" sz="2000" b="1" i="0" dirty="0">
                <a:solidFill>
                  <a:schemeClr val="tx1">
                    <a:lumMod val="75000"/>
                  </a:schemeClr>
                </a:solidFill>
                <a:effectLst/>
                <a:latin typeface="arial" panose="020B0604020202020204" pitchFamily="34" charset="0"/>
              </a:rPr>
              <a:t>capacity</a:t>
            </a:r>
            <a:r>
              <a:rPr lang="en-US" sz="2000" b="1" dirty="0">
                <a:solidFill>
                  <a:schemeClr val="tx1">
                    <a:lumMod val="75000"/>
                  </a:schemeClr>
                </a:solidFill>
                <a:latin typeface="arial" panose="020B0604020202020204" pitchFamily="34" charset="0"/>
              </a:rPr>
              <a:t>:</a:t>
            </a:r>
          </a:p>
          <a:p>
            <a:pPr marL="744538" lvl="1" indent="-342900">
              <a:buFont typeface="Arial" panose="020B0604020202020204" pitchFamily="34" charset="0"/>
              <a:buChar char="•"/>
            </a:pPr>
            <a:r>
              <a:rPr lang="en-US" dirty="0">
                <a:solidFill>
                  <a:srgbClr val="002060"/>
                </a:solidFill>
              </a:rPr>
              <a:t>is a measure of passenger carrying capacity - airline supply</a:t>
            </a:r>
          </a:p>
          <a:p>
            <a:pPr marL="744538" lvl="1" indent="-342900">
              <a:buFont typeface="Arial" panose="020B0604020202020204" pitchFamily="34" charset="0"/>
              <a:buChar char="•"/>
            </a:pPr>
            <a:r>
              <a:rPr lang="en-US" dirty="0">
                <a:solidFill>
                  <a:srgbClr val="002060"/>
                </a:solidFill>
              </a:rPr>
              <a:t>obtained by multiplying the number of seats available on each flight stage by the corresponding stage distance. </a:t>
            </a:r>
          </a:p>
          <a:p>
            <a:pPr marL="744538" lvl="1" indent="-342900">
              <a:buFont typeface="Arial" panose="020B0604020202020204" pitchFamily="34" charset="0"/>
              <a:buChar char="•"/>
            </a:pPr>
            <a:endParaRPr lang="en-US" dirty="0">
              <a:solidFill>
                <a:srgbClr val="002060"/>
              </a:solidFill>
            </a:endParaRPr>
          </a:p>
          <a:p>
            <a:pPr marL="285750" lvl="1">
              <a:buFont typeface="Arial" panose="020B0604020202020204" pitchFamily="34" charset="0"/>
              <a:buChar char="•"/>
            </a:pPr>
            <a:r>
              <a:rPr lang="en-US" b="0" i="0" dirty="0">
                <a:solidFill>
                  <a:srgbClr val="39474E"/>
                </a:solidFill>
                <a:effectLst/>
                <a:latin typeface="arial" panose="020B0604020202020204" pitchFamily="34" charset="0"/>
              </a:rPr>
              <a:t>Total Growth in 2019: 4.1 per cent</a:t>
            </a:r>
          </a:p>
          <a:p>
            <a:pPr marL="285750" lvl="1">
              <a:buFont typeface="Arial" panose="020B0604020202020204" pitchFamily="34" charset="0"/>
              <a:buChar char="•"/>
            </a:pPr>
            <a:endParaRPr lang="sr-Cyrl-RS" dirty="0">
              <a:solidFill>
                <a:srgbClr val="002060"/>
              </a:solidFill>
            </a:endParaRPr>
          </a:p>
          <a:p>
            <a:pPr marL="1085850" lvl="1" indent="-342900">
              <a:buFont typeface="Arial" panose="020B0604020202020204" pitchFamily="34" charset="0"/>
              <a:buChar char="•"/>
            </a:pPr>
            <a:endParaRPr lang="en-US" dirty="0"/>
          </a:p>
        </p:txBody>
      </p:sp>
    </p:spTree>
    <p:extLst>
      <p:ext uri="{BB962C8B-B14F-4D97-AF65-F5344CB8AC3E}">
        <p14:creationId xmlns:p14="http://schemas.microsoft.com/office/powerpoint/2010/main" val="4265039369"/>
      </p:ext>
    </p:extLst>
  </p:cSld>
  <p:clrMapOvr>
    <a:masterClrMapping/>
  </p:clrMapOvr>
</p:sld>
</file>

<file path=ppt/theme/theme1.xml><?xml version="1.0" encoding="utf-8"?>
<a:theme xmlns:a="http://schemas.openxmlformats.org/drawingml/2006/main" name="SESAR ER Presentation template">
  <a:themeElements>
    <a:clrScheme name="Custom 5">
      <a:dk1>
        <a:srgbClr val="6E6E6E"/>
      </a:dk1>
      <a:lt1>
        <a:sysClr val="window" lastClr="FFFFFF"/>
      </a:lt1>
      <a:dk2>
        <a:srgbClr val="4E88C7"/>
      </a:dk2>
      <a:lt2>
        <a:srgbClr val="FFFFFF"/>
      </a:lt2>
      <a:accent1>
        <a:srgbClr val="4E88C7"/>
      </a:accent1>
      <a:accent2>
        <a:srgbClr val="00428F"/>
      </a:accent2>
      <a:accent3>
        <a:srgbClr val="6EB628"/>
      </a:accent3>
      <a:accent4>
        <a:srgbClr val="05225B"/>
      </a:accent4>
      <a:accent5>
        <a:srgbClr val="FFC11E"/>
      </a:accent5>
      <a:accent6>
        <a:srgbClr val="008C82"/>
      </a:accent6>
      <a:hlink>
        <a:srgbClr val="00C5FF"/>
      </a:hlink>
      <a:folHlink>
        <a:srgbClr val="5EDB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04CEA515081ED84E8E0CA5B114A64657" ma:contentTypeVersion="1" ma:contentTypeDescription="Create a new document." ma:contentTypeScope="" ma:versionID="74932606d897524310ab910a0b9b5334">
  <xsd:schema xmlns:xsd="http://www.w3.org/2001/XMLSchema" xmlns:p="http://schemas.microsoft.com/office/2006/metadata/properties" xmlns:ns2="a301ac7b-a095-4703-8ac1-0954f10782bf" targetNamespace="http://schemas.microsoft.com/office/2006/metadata/properties" ma:root="true" ma:fieldsID="dc4d2988fafefd31398f26e85b6bdb71" ns2:_="">
    <xsd:import namespace="a301ac7b-a095-4703-8ac1-0954f10782bf"/>
    <xsd:element name="properties">
      <xsd:complexType>
        <xsd:sequence>
          <xsd:element name="documentManagement">
            <xsd:complexType>
              <xsd:all>
                <xsd:element ref="ns2:Iteration" minOccurs="0"/>
              </xsd:all>
            </xsd:complexType>
          </xsd:element>
        </xsd:sequence>
      </xsd:complexType>
    </xsd:element>
  </xsd:schema>
  <xsd:schema xmlns:xsd="http://www.w3.org/2001/XMLSchema" xmlns:dms="http://schemas.microsoft.com/office/2006/documentManagement/types" targetNamespace="a301ac7b-a095-4703-8ac1-0954f10782bf" elementFormDefault="qualified">
    <xsd:import namespace="http://schemas.microsoft.com/office/2006/documentManagement/types"/>
    <xsd:element name="Iteration" ma:index="8" nillable="true" ma:displayName="Iteration" ma:internalName="Iteration">
      <xsd:simpleType>
        <xsd:restriction base="dms:Text">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3.xml><?xml version="1.0" encoding="utf-8"?>
<p:properties xmlns:p="http://schemas.microsoft.com/office/2006/metadata/properties" xmlns:xsi="http://www.w3.org/2001/XMLSchema-instance">
  <documentManagement>
    <Iteration xmlns="a301ac7b-a095-4703-8ac1-0954f10782bf">01.00.00</Iteration>
  </documentManagement>
</p:properties>
</file>

<file path=customXml/itemProps1.xml><?xml version="1.0" encoding="utf-8"?>
<ds:datastoreItem xmlns:ds="http://schemas.openxmlformats.org/officeDocument/2006/customXml" ds:itemID="{29691848-7B53-4310-AC46-941E5CFAB05C}">
  <ds:schemaRefs>
    <ds:schemaRef ds:uri="http://schemas.microsoft.com/sharepoint/v3/contenttype/forms"/>
  </ds:schemaRefs>
</ds:datastoreItem>
</file>

<file path=customXml/itemProps2.xml><?xml version="1.0" encoding="utf-8"?>
<ds:datastoreItem xmlns:ds="http://schemas.openxmlformats.org/officeDocument/2006/customXml" ds:itemID="{540A1421-CEC8-4FFE-8BFD-DDECF2025B5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301ac7b-a095-4703-8ac1-0954f10782bf"/>
    <ds:schemaRef ds:uri="http://schemas.microsoft.com/office/2006/documentManagement/typ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3.xml><?xml version="1.0" encoding="utf-8"?>
<ds:datastoreItem xmlns:ds="http://schemas.openxmlformats.org/officeDocument/2006/customXml" ds:itemID="{01D6BEF6-6CD2-4659-B731-980294D7FAB2}">
  <ds:schemaRefs>
    <ds:schemaRef ds:uri="http://purl.org/dc/terms/"/>
    <ds:schemaRef ds:uri="http://schemas.openxmlformats.org/package/2006/metadata/core-properties"/>
    <ds:schemaRef ds:uri="http://schemas.microsoft.com/office/2006/documentManagement/types"/>
    <ds:schemaRef ds:uri="a301ac7b-a095-4703-8ac1-0954f10782bf"/>
    <ds:schemaRef ds:uri="http://purl.org/dc/elements/1.1/"/>
    <ds:schemaRef ds:uri="http://schemas.microsoft.com/office/2006/metadata/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SESAR ER Presentation template</Template>
  <TotalTime>10262</TotalTime>
  <Words>2707</Words>
  <Application>Microsoft Office PowerPoint</Application>
  <PresentationFormat>On-screen Show (4:3)</PresentationFormat>
  <Paragraphs>345</Paragraphs>
  <Slides>34</Slides>
  <Notes>22</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34</vt:i4>
      </vt:variant>
    </vt:vector>
  </HeadingPairs>
  <TitlesOfParts>
    <vt:vector size="46" baseType="lpstr">
      <vt:lpstr>Arial</vt:lpstr>
      <vt:lpstr>Arial</vt:lpstr>
      <vt:lpstr>Calibri</vt:lpstr>
      <vt:lpstr>Cambria Math</vt:lpstr>
      <vt:lpstr>Century Schoolbook</vt:lpstr>
      <vt:lpstr>Constantia</vt:lpstr>
      <vt:lpstr>Symbol</vt:lpstr>
      <vt:lpstr>Times New Roman</vt:lpstr>
      <vt:lpstr>Wingdings</vt:lpstr>
      <vt:lpstr>Wingdings 2</vt:lpstr>
      <vt:lpstr>WP IconicSymbolsA</vt:lpstr>
      <vt:lpstr>SESAR ER Presentation template</vt:lpstr>
      <vt:lpstr>Airline Planning and Operations Travel demand, product and market structure</vt:lpstr>
      <vt:lpstr>Introduction</vt:lpstr>
      <vt:lpstr>Air Transport Development</vt:lpstr>
      <vt:lpstr>Air Transport Global Regional Growth (Airbus, 2013)</vt:lpstr>
      <vt:lpstr>Forecast 2019-2038 (Boeing)</vt:lpstr>
      <vt:lpstr>Airline Performance Definitions/Metrics</vt:lpstr>
      <vt:lpstr>PowerPoint Presentation</vt:lpstr>
      <vt:lpstr>PowerPoint Presentation</vt:lpstr>
      <vt:lpstr>Airline capacity metric</vt:lpstr>
      <vt:lpstr>PowerPoint Presentation</vt:lpstr>
      <vt:lpstr>Passenger load factor</vt:lpstr>
      <vt:lpstr>Air Transport Deregulation</vt:lpstr>
      <vt:lpstr>Effects of Air Transport Deregulation</vt:lpstr>
      <vt:lpstr>Freedoms of the Air</vt:lpstr>
      <vt:lpstr>Freedoms of the Air</vt:lpstr>
      <vt:lpstr>Air Transport Demand</vt:lpstr>
      <vt:lpstr>Drivers of Demand in Air Transport</vt:lpstr>
      <vt:lpstr>Characteristics of demand</vt:lpstr>
      <vt:lpstr>Airline Product and Services</vt:lpstr>
      <vt:lpstr>Air Transport Market Segmentation</vt:lpstr>
      <vt:lpstr>The Purpose of Market Segmentation?</vt:lpstr>
      <vt:lpstr>Categories of Market Segmentation</vt:lpstr>
      <vt:lpstr>Travel Purpose</vt:lpstr>
      <vt:lpstr>Business Traveler Requirements</vt:lpstr>
      <vt:lpstr>Length of  journey</vt:lpstr>
      <vt:lpstr>Airline Business Models</vt:lpstr>
      <vt:lpstr>Airline Alliances</vt:lpstr>
      <vt:lpstr>Reasons for Forming An Alliance</vt:lpstr>
      <vt:lpstr>Types of Alliances - Geographical Coverage</vt:lpstr>
      <vt:lpstr>Global airline alliances</vt:lpstr>
      <vt:lpstr>Code sharing</vt:lpstr>
      <vt:lpstr>Frequent Flyer Programme (FFP)</vt:lpstr>
      <vt:lpstr>Literature</vt:lpstr>
      <vt:lpstr>PowerPoint Presentation</vt:lpstr>
    </vt:vector>
  </TitlesOfParts>
  <Company>Sesar JU</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How to make a presentation  using Sesar 2020 Theme</dc:title>
  <dc:creator>Engage Consortium</dc:creator>
  <cp:lastModifiedBy>Graham Tanner</cp:lastModifiedBy>
  <cp:revision>357</cp:revision>
  <dcterms:created xsi:type="dcterms:W3CDTF">2016-04-13T13:39:24Z</dcterms:created>
  <dcterms:modified xsi:type="dcterms:W3CDTF">2021-08-05T08:45:12Z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0x01010004CEA515081ED84E8E0CA5B114A64657</vt:lpwstr>
  </property>
</Properties>
</file>