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61" r:id="rId5"/>
    <p:sldId id="357" r:id="rId6"/>
    <p:sldId id="344" r:id="rId7"/>
    <p:sldId id="271" r:id="rId8"/>
    <p:sldId id="390" r:id="rId9"/>
    <p:sldId id="274" r:id="rId10"/>
    <p:sldId id="387" r:id="rId11"/>
    <p:sldId id="358" r:id="rId12"/>
    <p:sldId id="392" r:id="rId13"/>
    <p:sldId id="388" r:id="rId14"/>
    <p:sldId id="360" r:id="rId15"/>
    <p:sldId id="403" r:id="rId16"/>
    <p:sldId id="391" r:id="rId17"/>
    <p:sldId id="363" r:id="rId18"/>
    <p:sldId id="367" r:id="rId19"/>
    <p:sldId id="368" r:id="rId20"/>
    <p:sldId id="361" r:id="rId21"/>
    <p:sldId id="393" r:id="rId22"/>
    <p:sldId id="398" r:id="rId23"/>
    <p:sldId id="365" r:id="rId24"/>
    <p:sldId id="369" r:id="rId25"/>
    <p:sldId id="399" r:id="rId26"/>
    <p:sldId id="364" r:id="rId27"/>
    <p:sldId id="400" r:id="rId28"/>
    <p:sldId id="370" r:id="rId29"/>
    <p:sldId id="402" r:id="rId30"/>
    <p:sldId id="389" r:id="rId31"/>
    <p:sldId id="366" r:id="rId32"/>
    <p:sldId id="383" r:id="rId33"/>
    <p:sldId id="379" r:id="rId34"/>
    <p:sldId id="371" r:id="rId35"/>
    <p:sldId id="378" r:id="rId36"/>
    <p:sldId id="382" r:id="rId37"/>
    <p:sldId id="394" r:id="rId38"/>
    <p:sldId id="376" r:id="rId39"/>
    <p:sldId id="377"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Γεώργιος Βούρος" initials="ΓΒ" lastIdx="9" clrIdx="0">
    <p:extLst>
      <p:ext uri="{19B8F6BF-5375-455C-9EA6-DF929625EA0E}">
        <p15:presenceInfo xmlns:p15="http://schemas.microsoft.com/office/powerpoint/2012/main" userId="S::georgev@unipi.gr::1e0501a1-cb70-47b0-9f89-330c0b6b3dbf" providerId="AD"/>
      </p:ext>
    </p:extLst>
  </p:cmAuthor>
  <p:cmAuthor id="2" name="ALEVIZOS BASTAS" initials="AB" lastIdx="1" clrIdx="1">
    <p:extLst>
      <p:ext uri="{19B8F6BF-5375-455C-9EA6-DF929625EA0E}">
        <p15:presenceInfo xmlns:p15="http://schemas.microsoft.com/office/powerpoint/2012/main" userId="ALEVIZOS BASTAS" providerId="None"/>
      </p:ext>
    </p:extLst>
  </p:cmAuthor>
  <p:cmAuthor id="3" name="de166@unipi.gr" initials="d" lastIdx="19" clrIdx="2">
    <p:extLst>
      <p:ext uri="{19B8F6BF-5375-455C-9EA6-DF929625EA0E}">
        <p15:presenceInfo xmlns:p15="http://schemas.microsoft.com/office/powerpoint/2012/main" userId="de166@unipi.g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F27"/>
    <a:srgbClr val="FFFFFF"/>
    <a:srgbClr val="32C84B"/>
    <a:srgbClr val="2072E6"/>
    <a:srgbClr val="7D848C"/>
    <a:srgbClr val="E292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9" autoAdjust="0"/>
    <p:restoredTop sz="94706" autoAdjust="0"/>
  </p:normalViewPr>
  <p:slideViewPr>
    <p:cSldViewPr snapToGrid="0">
      <p:cViewPr varScale="1">
        <p:scale>
          <a:sx n="114" d="100"/>
          <a:sy n="114" d="100"/>
        </p:scale>
        <p:origin x="624" y="10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3/10/2022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166772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3325586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7" name="Picture 56" descr="A close up of a logo&#10;&#10;Description automatically generated">
            <a:extLst>
              <a:ext uri="{FF2B5EF4-FFF2-40B4-BE49-F238E27FC236}">
                <a16:creationId xmlns:a16="http://schemas.microsoft.com/office/drawing/2014/main" id="{D9707ABC-ECBE-4AD4-8C08-2078BFCEF644}"/>
              </a:ext>
            </a:extLst>
          </p:cNvPr>
          <p:cNvPicPr>
            <a:picLocks noChangeAspect="1"/>
          </p:cNvPicPr>
          <p:nvPr userDrawn="1"/>
        </p:nvPicPr>
        <p:blipFill>
          <a:blip r:embed="rId2"/>
          <a:stretch>
            <a:fillRect/>
          </a:stretch>
        </p:blipFill>
        <p:spPr>
          <a:xfrm>
            <a:off x="9010308" y="82001"/>
            <a:ext cx="2848205" cy="1237189"/>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1. The DART method http://dart-research.eu/</a:t>
            </a:r>
            <a:endParaRPr lang="en-US" dirty="0"/>
          </a:p>
        </p:txBody>
      </p:sp>
      <p:sp>
        <p:nvSpPr>
          <p:cNvPr id="4" name="Date Placeholder 3"/>
          <p:cNvSpPr>
            <a:spLocks noGrp="1"/>
          </p:cNvSpPr>
          <p:nvPr>
            <p:ph type="dt" sz="half" idx="10"/>
          </p:nvPr>
        </p:nvSpPr>
        <p:spPr/>
        <p:txBody>
          <a:bodyPr/>
          <a:lstStyle/>
          <a:p>
            <a:fld id="{C38DC1AB-68AB-4373-9FD9-189B718AE01B}" type="datetime1">
              <a:rPr lang="en-US" smtClean="0"/>
              <a:t>3/10/2022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1. The DART method http://dart-research.eu/</a:t>
            </a:r>
            <a:endParaRPr lang="en-US" dirty="0"/>
          </a:p>
        </p:txBody>
      </p:sp>
      <p:sp>
        <p:nvSpPr>
          <p:cNvPr id="4" name="Date Placeholder 3"/>
          <p:cNvSpPr>
            <a:spLocks noGrp="1"/>
          </p:cNvSpPr>
          <p:nvPr>
            <p:ph type="dt" sz="half" idx="10"/>
          </p:nvPr>
        </p:nvSpPr>
        <p:spPr/>
        <p:txBody>
          <a:bodyPr/>
          <a:lstStyle/>
          <a:p>
            <a:fld id="{D1C0B88E-16B3-4BC9-BA93-4C640753B05E}" type="datetime1">
              <a:rPr lang="en-US" smtClean="0"/>
              <a:t>3/10/2022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6523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1. The DART method http://dart-research.eu/</a:t>
            </a:r>
            <a:endParaRPr lang="en-US" dirty="0"/>
          </a:p>
        </p:txBody>
      </p:sp>
      <p:sp>
        <p:nvSpPr>
          <p:cNvPr id="4" name="Date Placeholder 3"/>
          <p:cNvSpPr>
            <a:spLocks noGrp="1"/>
          </p:cNvSpPr>
          <p:nvPr>
            <p:ph type="dt" sz="half" idx="10"/>
          </p:nvPr>
        </p:nvSpPr>
        <p:spPr/>
        <p:txBody>
          <a:bodyPr/>
          <a:lstStyle/>
          <a:p>
            <a:fld id="{B3CF67C9-5AFE-4FBA-B797-B21F615CD5D2}" type="datetime1">
              <a:rPr lang="en-US" smtClean="0"/>
              <a:t>3/10/2022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CF61FF39-2824-44CE-AB16-3A9810F7664E}"/>
              </a:ext>
            </a:extLst>
          </p:cNvPr>
          <p:cNvPicPr>
            <a:picLocks noChangeAspect="1"/>
          </p:cNvPicPr>
          <p:nvPr userDrawn="1"/>
        </p:nvPicPr>
        <p:blipFill>
          <a:blip r:embed="rId2"/>
          <a:stretch>
            <a:fillRect/>
          </a:stretch>
        </p:blipFill>
        <p:spPr>
          <a:xfrm>
            <a:off x="9010308" y="82001"/>
            <a:ext cx="2848205" cy="1237189"/>
          </a:xfrm>
          <a:prstGeom prst="rect">
            <a:avLst/>
          </a:prstGeom>
        </p:spPr>
      </p:pic>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9" name="Picture 58" descr="A close up of a logo&#10;&#10;Description automatically generated">
            <a:extLst>
              <a:ext uri="{FF2B5EF4-FFF2-40B4-BE49-F238E27FC236}">
                <a16:creationId xmlns:a16="http://schemas.microsoft.com/office/drawing/2014/main" id="{6449AB93-6C7A-449F-BD53-F60BA3421DF9}"/>
              </a:ext>
            </a:extLst>
          </p:cNvPr>
          <p:cNvPicPr>
            <a:picLocks noChangeAspect="1"/>
          </p:cNvPicPr>
          <p:nvPr userDrawn="1"/>
        </p:nvPicPr>
        <p:blipFill>
          <a:blip r:embed="rId2"/>
          <a:stretch>
            <a:fillRect/>
          </a:stretch>
        </p:blipFill>
        <p:spPr>
          <a:xfrm>
            <a:off x="9010308" y="82001"/>
            <a:ext cx="2848205" cy="1237189"/>
          </a:xfrm>
          <a:prstGeom prst="rect">
            <a:avLst/>
          </a:prstGeom>
        </p:spPr>
      </p:pic>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1. The DART method http://dart-research.eu/</a:t>
            </a:r>
            <a:endParaRPr lang="en-US" dirty="0"/>
          </a:p>
        </p:txBody>
      </p:sp>
      <p:sp>
        <p:nvSpPr>
          <p:cNvPr id="5" name="Date Placeholder 4"/>
          <p:cNvSpPr>
            <a:spLocks noGrp="1"/>
          </p:cNvSpPr>
          <p:nvPr>
            <p:ph type="dt" sz="half" idx="10"/>
          </p:nvPr>
        </p:nvSpPr>
        <p:spPr/>
        <p:txBody>
          <a:bodyPr/>
          <a:lstStyle/>
          <a:p>
            <a:fld id="{F4A103FB-A690-4FA9-A688-D30966DFD1EE}" type="datetime1">
              <a:rPr lang="en-US" smtClean="0"/>
              <a:t>3/10/2022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977D474D-0DE9-4DFD-A1DC-5D614C15C1CD}"/>
              </a:ext>
            </a:extLst>
          </p:cNvPr>
          <p:cNvPicPr>
            <a:picLocks noChangeAspect="1"/>
          </p:cNvPicPr>
          <p:nvPr userDrawn="1"/>
        </p:nvPicPr>
        <p:blipFill>
          <a:blip r:embed="rId2"/>
          <a:stretch>
            <a:fillRect/>
          </a:stretch>
        </p:blipFill>
        <p:spPr>
          <a:xfrm>
            <a:off x="9010308" y="82001"/>
            <a:ext cx="2848205" cy="1237189"/>
          </a:xfrm>
          <a:prstGeom prst="rect">
            <a:avLst/>
          </a:prstGeom>
        </p:spPr>
      </p:pic>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1. The DART method http://dart-research.eu/</a:t>
            </a:r>
            <a:endParaRPr lang="en-US" dirty="0"/>
          </a:p>
        </p:txBody>
      </p:sp>
      <p:sp>
        <p:nvSpPr>
          <p:cNvPr id="7" name="Date Placeholder 6"/>
          <p:cNvSpPr>
            <a:spLocks noGrp="1"/>
          </p:cNvSpPr>
          <p:nvPr>
            <p:ph type="dt" sz="half" idx="10"/>
          </p:nvPr>
        </p:nvSpPr>
        <p:spPr/>
        <p:txBody>
          <a:bodyPr/>
          <a:lstStyle/>
          <a:p>
            <a:fld id="{A670E2F8-7F08-4ED3-956D-4B088B7D7F91}" type="datetime1">
              <a:rPr lang="en-US" smtClean="0"/>
              <a:t>3/10/2022</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pic>
        <p:nvPicPr>
          <p:cNvPr id="10" name="Picture 9" descr="A close up of a logo&#10;&#10;Description automatically generated">
            <a:extLst>
              <a:ext uri="{FF2B5EF4-FFF2-40B4-BE49-F238E27FC236}">
                <a16:creationId xmlns:a16="http://schemas.microsoft.com/office/drawing/2014/main" id="{7630CC0F-F646-4500-9B3A-BF991EC46E33}"/>
              </a:ext>
            </a:extLst>
          </p:cNvPr>
          <p:cNvPicPr>
            <a:picLocks noChangeAspect="1"/>
          </p:cNvPicPr>
          <p:nvPr userDrawn="1"/>
        </p:nvPicPr>
        <p:blipFill>
          <a:blip r:embed="rId2"/>
          <a:stretch>
            <a:fillRect/>
          </a:stretch>
        </p:blipFill>
        <p:spPr>
          <a:xfrm>
            <a:off x="9010308" y="82001"/>
            <a:ext cx="2848205" cy="1237189"/>
          </a:xfrm>
          <a:prstGeom prst="rect">
            <a:avLst/>
          </a:prstGeom>
        </p:spPr>
      </p:pic>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1. The DART method http://dart-research.eu/</a:t>
            </a:r>
            <a:endParaRPr lang="en-US" dirty="0"/>
          </a:p>
        </p:txBody>
      </p:sp>
      <p:sp>
        <p:nvSpPr>
          <p:cNvPr id="3" name="Date Placeholder 2"/>
          <p:cNvSpPr>
            <a:spLocks noGrp="1"/>
          </p:cNvSpPr>
          <p:nvPr>
            <p:ph type="dt" sz="half" idx="10"/>
          </p:nvPr>
        </p:nvSpPr>
        <p:spPr/>
        <p:txBody>
          <a:bodyPr/>
          <a:lstStyle/>
          <a:p>
            <a:fld id="{7D088A03-44C7-481B-BC02-7C235F61B3EA}" type="datetime1">
              <a:rPr lang="en-US" smtClean="0"/>
              <a:t>3/10/2022</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descr="A close up of a logo&#10;&#10;Description automatically generated">
            <a:extLst>
              <a:ext uri="{FF2B5EF4-FFF2-40B4-BE49-F238E27FC236}">
                <a16:creationId xmlns:a16="http://schemas.microsoft.com/office/drawing/2014/main" id="{18A0B6C6-1DD2-40EA-AE18-4F60F6634DF7}"/>
              </a:ext>
            </a:extLst>
          </p:cNvPr>
          <p:cNvPicPr>
            <a:picLocks noChangeAspect="1"/>
          </p:cNvPicPr>
          <p:nvPr userDrawn="1"/>
        </p:nvPicPr>
        <p:blipFill>
          <a:blip r:embed="rId2"/>
          <a:stretch>
            <a:fillRect/>
          </a:stretch>
        </p:blipFill>
        <p:spPr>
          <a:xfrm>
            <a:off x="9010308" y="82001"/>
            <a:ext cx="2848205" cy="1237189"/>
          </a:xfrm>
          <a:prstGeom prst="rect">
            <a:avLst/>
          </a:prstGeom>
        </p:spPr>
      </p:pic>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a:t>1. The DART method http://dart-research.eu/</a:t>
            </a:r>
            <a:endParaRPr lang="en-US" dirty="0"/>
          </a:p>
        </p:txBody>
      </p:sp>
      <p:sp>
        <p:nvSpPr>
          <p:cNvPr id="212" name="Date Placeholder 211"/>
          <p:cNvSpPr>
            <a:spLocks noGrp="1"/>
          </p:cNvSpPr>
          <p:nvPr>
            <p:ph type="dt" sz="half" idx="10"/>
          </p:nvPr>
        </p:nvSpPr>
        <p:spPr/>
        <p:txBody>
          <a:bodyPr/>
          <a:lstStyle/>
          <a:p>
            <a:fld id="{6CC7506D-FCB6-4F8A-9549-6AA4EBCEBFAD}" type="datetime1">
              <a:rPr lang="en-US" smtClean="0"/>
              <a:t>3/10/2022</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pic>
        <p:nvPicPr>
          <p:cNvPr id="56" name="Picture 55" descr="A close up of a logo&#10;&#10;Description automatically generated">
            <a:extLst>
              <a:ext uri="{FF2B5EF4-FFF2-40B4-BE49-F238E27FC236}">
                <a16:creationId xmlns:a16="http://schemas.microsoft.com/office/drawing/2014/main" id="{CB46EF9F-985F-4D0D-904F-F854B211939A}"/>
              </a:ext>
            </a:extLst>
          </p:cNvPr>
          <p:cNvPicPr>
            <a:picLocks noChangeAspect="1"/>
          </p:cNvPicPr>
          <p:nvPr userDrawn="1"/>
        </p:nvPicPr>
        <p:blipFill>
          <a:blip r:embed="rId2"/>
          <a:stretch>
            <a:fillRect/>
          </a:stretch>
        </p:blipFill>
        <p:spPr>
          <a:xfrm>
            <a:off x="9010308" y="82001"/>
            <a:ext cx="2848205" cy="1237189"/>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1. The DART method http://dart-research.eu/</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D74AEA95-4096-46F4-9265-0221EF332548}" type="datetime1">
              <a:rPr lang="en-US" smtClean="0"/>
              <a:t>3/10/2022</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pic>
        <p:nvPicPr>
          <p:cNvPr id="61" name="Picture 60" descr="A close up of a logo&#10;&#10;Description automatically generated">
            <a:extLst>
              <a:ext uri="{FF2B5EF4-FFF2-40B4-BE49-F238E27FC236}">
                <a16:creationId xmlns:a16="http://schemas.microsoft.com/office/drawing/2014/main" id="{06E20340-4481-4C27-8D95-DFF819B46BD7}"/>
              </a:ext>
            </a:extLst>
          </p:cNvPr>
          <p:cNvPicPr>
            <a:picLocks noChangeAspect="1"/>
          </p:cNvPicPr>
          <p:nvPr userDrawn="1"/>
        </p:nvPicPr>
        <p:blipFill>
          <a:blip r:embed="rId2"/>
          <a:stretch>
            <a:fillRect/>
          </a:stretch>
        </p:blipFill>
        <p:spPr>
          <a:xfrm>
            <a:off x="9010308" y="82001"/>
            <a:ext cx="2848205" cy="1237189"/>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1" name="Picture 60" descr="A close up of a logo&#10;&#10;Description automatically generated">
            <a:extLst>
              <a:ext uri="{FF2B5EF4-FFF2-40B4-BE49-F238E27FC236}">
                <a16:creationId xmlns:a16="http://schemas.microsoft.com/office/drawing/2014/main" id="{08C8AF94-F3A1-43DC-8EA0-5525E7AAF43C}"/>
              </a:ext>
            </a:extLst>
          </p:cNvPr>
          <p:cNvPicPr>
            <a:picLocks noChangeAspect="1"/>
          </p:cNvPicPr>
          <p:nvPr userDrawn="1"/>
        </p:nvPicPr>
        <p:blipFill>
          <a:blip r:embed="rId2"/>
          <a:stretch>
            <a:fillRect/>
          </a:stretch>
        </p:blipFill>
        <p:spPr>
          <a:xfrm>
            <a:off x="9010308" y="82001"/>
            <a:ext cx="2848205" cy="1237189"/>
          </a:xfrm>
          <a:prstGeom prst="rect">
            <a:avLst/>
          </a:prstGeom>
        </p:spPr>
      </p:pic>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a:t>1. The DART method http://dart-research.eu/</a:t>
            </a:r>
            <a:endParaRPr lang="en-US" dirty="0"/>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7979BDDE-75D2-4E09-A9AF-57A5443C1361}" type="datetime1">
              <a:rPr lang="en-US" smtClean="0"/>
              <a:t>3/10/2022</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pic>
        <p:nvPicPr>
          <p:cNvPr id="59" name="Picture 58" descr="A close up of a logo&#10;&#10;Description automatically generated">
            <a:extLst>
              <a:ext uri="{FF2B5EF4-FFF2-40B4-BE49-F238E27FC236}">
                <a16:creationId xmlns:a16="http://schemas.microsoft.com/office/drawing/2014/main" id="{55600B01-D9E6-4D62-AC96-541796505F48}"/>
              </a:ext>
            </a:extLst>
          </p:cNvPr>
          <p:cNvPicPr>
            <a:picLocks noChangeAspect="1"/>
          </p:cNvPicPr>
          <p:nvPr userDrawn="1"/>
        </p:nvPicPr>
        <p:blipFill>
          <a:blip r:embed="rId14"/>
          <a:stretch>
            <a:fillRect/>
          </a:stretch>
        </p:blipFill>
        <p:spPr>
          <a:xfrm>
            <a:off x="9010308" y="82001"/>
            <a:ext cx="2848205" cy="1237189"/>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90.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7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4" Type="http://schemas.openxmlformats.org/officeDocument/2006/relationships/image" Target="../media/image2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178" y="1305339"/>
            <a:ext cx="9604310" cy="3383280"/>
          </a:xfrm>
        </p:spPr>
        <p:txBody>
          <a:bodyPr>
            <a:normAutofit fontScale="90000"/>
          </a:bodyPr>
          <a:lstStyle/>
          <a:p>
            <a:r>
              <a:rPr lang="en-US" sz="6700" dirty="0"/>
              <a:t>Trajectory Planning for Conflict Free Trajectories</a:t>
            </a:r>
            <a:br>
              <a:rPr lang="el-GR" sz="6700" dirty="0"/>
            </a:br>
            <a:br>
              <a:rPr lang="en-US" dirty="0"/>
            </a:br>
            <a:r>
              <a:rPr lang="en-US" sz="4400" dirty="0"/>
              <a:t>A Multi-Agent Reinforcement Learning Approach</a:t>
            </a:r>
            <a:endParaRPr lang="en-US" dirty="0"/>
          </a:p>
        </p:txBody>
      </p:sp>
      <p:sp>
        <p:nvSpPr>
          <p:cNvPr id="3" name="Subtitle 2"/>
          <p:cNvSpPr>
            <a:spLocks noGrp="1"/>
          </p:cNvSpPr>
          <p:nvPr>
            <p:ph type="subTitle" idx="1"/>
          </p:nvPr>
        </p:nvSpPr>
        <p:spPr>
          <a:xfrm>
            <a:off x="1293845" y="5324061"/>
            <a:ext cx="9604310" cy="457200"/>
          </a:xfrm>
        </p:spPr>
        <p:txBody>
          <a:bodyPr>
            <a:noAutofit/>
          </a:bodyPr>
          <a:lstStyle/>
          <a:p>
            <a:r>
              <a:rPr lang="en-US" dirty="0" err="1"/>
              <a:t>Alevizos</a:t>
            </a:r>
            <a:r>
              <a:rPr lang="en-US" dirty="0"/>
              <a:t> </a:t>
            </a:r>
            <a:r>
              <a:rPr lang="en-US" dirty="0" err="1"/>
              <a:t>Bastas</a:t>
            </a:r>
            <a:r>
              <a:rPr lang="en-US" dirty="0"/>
              <a:t>, George A. </a:t>
            </a:r>
            <a:r>
              <a:rPr lang="en-US" dirty="0" err="1"/>
              <a:t>Vouros</a:t>
            </a:r>
            <a:endParaRPr lang="el-GR" dirty="0"/>
          </a:p>
          <a:p>
            <a:endParaRPr lang="en-US" dirty="0"/>
          </a:p>
          <a:p>
            <a:r>
              <a:rPr lang="en-US" b="1" dirty="0"/>
              <a:t>Collaborating Organizations</a:t>
            </a:r>
          </a:p>
          <a:p>
            <a:r>
              <a:rPr lang="en-US" dirty="0"/>
              <a:t>University of Piraeus Research Center (</a:t>
            </a:r>
            <a:r>
              <a:rPr lang="en-US" b="1" dirty="0"/>
              <a:t>UPRC</a:t>
            </a:r>
            <a:r>
              <a:rPr lang="en-US" dirty="0"/>
              <a:t>), Greece</a:t>
            </a:r>
          </a:p>
          <a:p>
            <a:r>
              <a:rPr lang="pt-BR" dirty="0"/>
              <a:t>Centro de Referencia I+D+i ATM (</a:t>
            </a:r>
            <a:r>
              <a:rPr lang="pt-BR" b="1" dirty="0"/>
              <a:t>CRIDA</a:t>
            </a:r>
            <a:r>
              <a:rPr lang="pt-BR" dirty="0"/>
              <a:t>), Spain</a:t>
            </a:r>
            <a:endParaRPr lang="en-US" dirty="0"/>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A3BE-CC9A-46A9-AA3B-DBF070B71972}"/>
              </a:ext>
            </a:extLst>
          </p:cNvPr>
          <p:cNvSpPr>
            <a:spLocks noGrp="1"/>
          </p:cNvSpPr>
          <p:nvPr>
            <p:ph type="title"/>
          </p:nvPr>
        </p:nvSpPr>
        <p:spPr/>
        <p:txBody>
          <a:bodyPr/>
          <a:lstStyle/>
          <a:p>
            <a:r>
              <a:rPr lang="en-US" dirty="0"/>
              <a:t>Preliminaries-Imitation learning</a:t>
            </a:r>
          </a:p>
        </p:txBody>
      </p:sp>
      <p:sp>
        <p:nvSpPr>
          <p:cNvPr id="3" name="Content Placeholder 2">
            <a:extLst>
              <a:ext uri="{FF2B5EF4-FFF2-40B4-BE49-F238E27FC236}">
                <a16:creationId xmlns:a16="http://schemas.microsoft.com/office/drawing/2014/main" id="{3D9D63C2-E335-44A0-8759-CD625C5C1B27}"/>
              </a:ext>
            </a:extLst>
          </p:cNvPr>
          <p:cNvSpPr>
            <a:spLocks noGrp="1"/>
          </p:cNvSpPr>
          <p:nvPr>
            <p:ph idx="1"/>
          </p:nvPr>
        </p:nvSpPr>
        <p:spPr>
          <a:xfrm>
            <a:off x="1295400" y="1981202"/>
            <a:ext cx="9601200" cy="2063748"/>
          </a:xfrm>
        </p:spPr>
        <p:txBody>
          <a:bodyPr>
            <a:normAutofit fontScale="85000" lnSpcReduction="10000"/>
          </a:bodyPr>
          <a:lstStyle/>
          <a:p>
            <a:r>
              <a:rPr lang="en-US" dirty="0"/>
              <a:t>Agent: Autonomous entity making decision according to its interests also in collaboration with others.</a:t>
            </a:r>
          </a:p>
          <a:p>
            <a:r>
              <a:rPr lang="en-US" dirty="0"/>
              <a:t>Environment: The “world” in which the agent operates.</a:t>
            </a:r>
          </a:p>
          <a:p>
            <a:r>
              <a:rPr lang="en-US" dirty="0"/>
              <a:t>Policy:</a:t>
            </a:r>
            <a:r>
              <a:rPr lang="en-US" dirty="0">
                <a:solidFill>
                  <a:srgbClr val="FF0000"/>
                </a:solidFill>
              </a:rPr>
              <a:t> </a:t>
            </a:r>
            <a:r>
              <a:rPr lang="en-US" dirty="0"/>
              <a:t>A function mapping states (or observations from states) to distributions of actions.</a:t>
            </a:r>
          </a:p>
          <a:p>
            <a:r>
              <a:rPr lang="en-US" dirty="0"/>
              <a:t>Imitation learning: The problem of learning a policy to act according to the behavior demonstrated in the dataset.</a:t>
            </a:r>
          </a:p>
        </p:txBody>
      </p:sp>
      <p:pic>
        <p:nvPicPr>
          <p:cNvPr id="5" name="Graphic 4" descr="Robot with solid fill">
            <a:extLst>
              <a:ext uri="{FF2B5EF4-FFF2-40B4-BE49-F238E27FC236}">
                <a16:creationId xmlns:a16="http://schemas.microsoft.com/office/drawing/2014/main" id="{AF6DB317-A027-4CFF-94C1-037FD5EB6F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60900" y="5149850"/>
            <a:ext cx="914400" cy="914400"/>
          </a:xfrm>
          <a:prstGeom prst="rect">
            <a:avLst/>
          </a:prstGeom>
        </p:spPr>
      </p:pic>
      <p:pic>
        <p:nvPicPr>
          <p:cNvPr id="7" name="Graphic 6" descr="Document with solid fill">
            <a:extLst>
              <a:ext uri="{FF2B5EF4-FFF2-40B4-BE49-F238E27FC236}">
                <a16:creationId xmlns:a16="http://schemas.microsoft.com/office/drawing/2014/main" id="{19D2E77A-6D9F-4DE5-A1A4-96ED1173CC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35300" y="4235450"/>
            <a:ext cx="914400" cy="914400"/>
          </a:xfrm>
          <a:prstGeom prst="rect">
            <a:avLst/>
          </a:prstGeom>
        </p:spPr>
      </p:pic>
      <p:pic>
        <p:nvPicPr>
          <p:cNvPr id="9" name="Graphic 8" descr="Earth globe: Africa and Europe with solid fill">
            <a:extLst>
              <a:ext uri="{FF2B5EF4-FFF2-40B4-BE49-F238E27FC236}">
                <a16:creationId xmlns:a16="http://schemas.microsoft.com/office/drawing/2014/main" id="{274F88E4-DF08-4DFE-BB29-B51BCCC208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0450" y="4235450"/>
            <a:ext cx="914400" cy="914400"/>
          </a:xfrm>
          <a:prstGeom prst="rect">
            <a:avLst/>
          </a:prstGeom>
        </p:spPr>
      </p:pic>
      <p:pic>
        <p:nvPicPr>
          <p:cNvPr id="11" name="Graphic 10" descr="Back outline">
            <a:extLst>
              <a:ext uri="{FF2B5EF4-FFF2-40B4-BE49-F238E27FC236}">
                <a16:creationId xmlns:a16="http://schemas.microsoft.com/office/drawing/2014/main" id="{463E7F68-71F9-4FE4-A953-030F3364DF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1422215">
            <a:off x="3638550" y="5149850"/>
            <a:ext cx="914400" cy="914400"/>
          </a:xfrm>
          <a:prstGeom prst="rect">
            <a:avLst/>
          </a:prstGeom>
        </p:spPr>
      </p:pic>
      <p:pic>
        <p:nvPicPr>
          <p:cNvPr id="12" name="Graphic 11" descr="Back outline">
            <a:extLst>
              <a:ext uri="{FF2B5EF4-FFF2-40B4-BE49-F238E27FC236}">
                <a16:creationId xmlns:a16="http://schemas.microsoft.com/office/drawing/2014/main" id="{CCBF7881-D10D-453B-BF2E-22F4D4CF42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863215">
            <a:off x="5730778" y="5104391"/>
            <a:ext cx="914400" cy="914400"/>
          </a:xfrm>
          <a:prstGeom prst="rect">
            <a:avLst/>
          </a:prstGeom>
        </p:spPr>
      </p:pic>
      <p:pic>
        <p:nvPicPr>
          <p:cNvPr id="13" name="Graphic 12" descr="Back outline">
            <a:extLst>
              <a:ext uri="{FF2B5EF4-FFF2-40B4-BE49-F238E27FC236}">
                <a16:creationId xmlns:a16="http://schemas.microsoft.com/office/drawing/2014/main" id="{B215D1D8-51D3-41DE-AF38-8E22492261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435108">
            <a:off x="5309853" y="4463715"/>
            <a:ext cx="914400" cy="914400"/>
          </a:xfrm>
          <a:prstGeom prst="rect">
            <a:avLst/>
          </a:prstGeom>
        </p:spPr>
      </p:pic>
      <p:pic>
        <p:nvPicPr>
          <p:cNvPr id="15" name="Graphic 14" descr="Left Brain outline">
            <a:extLst>
              <a:ext uri="{FF2B5EF4-FFF2-40B4-BE49-F238E27FC236}">
                <a16:creationId xmlns:a16="http://schemas.microsoft.com/office/drawing/2014/main" id="{045178E2-C475-4933-AB65-BC843990A3C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29416" y="4885541"/>
            <a:ext cx="378953" cy="378953"/>
          </a:xfrm>
          <a:prstGeom prst="rect">
            <a:avLst/>
          </a:prstGeom>
        </p:spPr>
      </p:pic>
      <p:sp>
        <p:nvSpPr>
          <p:cNvPr id="16" name="TextBox 15">
            <a:extLst>
              <a:ext uri="{FF2B5EF4-FFF2-40B4-BE49-F238E27FC236}">
                <a16:creationId xmlns:a16="http://schemas.microsoft.com/office/drawing/2014/main" id="{E0A1B2E7-7DAC-48BA-8699-FD8E17B651B6}"/>
              </a:ext>
            </a:extLst>
          </p:cNvPr>
          <p:cNvSpPr txBox="1"/>
          <p:nvPr/>
        </p:nvSpPr>
        <p:spPr>
          <a:xfrm>
            <a:off x="2905356" y="3985568"/>
            <a:ext cx="1041400" cy="369332"/>
          </a:xfrm>
          <a:prstGeom prst="rect">
            <a:avLst/>
          </a:prstGeom>
          <a:noFill/>
        </p:spPr>
        <p:txBody>
          <a:bodyPr wrap="square" rtlCol="0">
            <a:spAutoFit/>
          </a:bodyPr>
          <a:lstStyle/>
          <a:p>
            <a:r>
              <a:rPr lang="en-US" dirty="0"/>
              <a:t>dataset</a:t>
            </a:r>
          </a:p>
        </p:txBody>
      </p:sp>
      <p:sp>
        <p:nvSpPr>
          <p:cNvPr id="17" name="TextBox 16">
            <a:extLst>
              <a:ext uri="{FF2B5EF4-FFF2-40B4-BE49-F238E27FC236}">
                <a16:creationId xmlns:a16="http://schemas.microsoft.com/office/drawing/2014/main" id="{4EFF8138-86DA-41B7-B959-06C6F8678664}"/>
              </a:ext>
            </a:extLst>
          </p:cNvPr>
          <p:cNvSpPr txBox="1"/>
          <p:nvPr/>
        </p:nvSpPr>
        <p:spPr>
          <a:xfrm>
            <a:off x="4715544" y="5868426"/>
            <a:ext cx="1041400" cy="369332"/>
          </a:xfrm>
          <a:prstGeom prst="rect">
            <a:avLst/>
          </a:prstGeom>
          <a:noFill/>
        </p:spPr>
        <p:txBody>
          <a:bodyPr wrap="square" rtlCol="0">
            <a:spAutoFit/>
          </a:bodyPr>
          <a:lstStyle/>
          <a:p>
            <a:r>
              <a:rPr lang="en-US" dirty="0"/>
              <a:t>agent</a:t>
            </a:r>
          </a:p>
        </p:txBody>
      </p:sp>
      <p:sp>
        <p:nvSpPr>
          <p:cNvPr id="18" name="TextBox 17">
            <a:extLst>
              <a:ext uri="{FF2B5EF4-FFF2-40B4-BE49-F238E27FC236}">
                <a16:creationId xmlns:a16="http://schemas.microsoft.com/office/drawing/2014/main" id="{DF2B8ED3-A227-4053-B7A5-CA9D616432F2}"/>
              </a:ext>
            </a:extLst>
          </p:cNvPr>
          <p:cNvSpPr txBox="1"/>
          <p:nvPr/>
        </p:nvSpPr>
        <p:spPr>
          <a:xfrm>
            <a:off x="4715544" y="4604706"/>
            <a:ext cx="1041400" cy="369332"/>
          </a:xfrm>
          <a:prstGeom prst="rect">
            <a:avLst/>
          </a:prstGeom>
          <a:noFill/>
        </p:spPr>
        <p:txBody>
          <a:bodyPr wrap="square" rtlCol="0">
            <a:spAutoFit/>
          </a:bodyPr>
          <a:lstStyle/>
          <a:p>
            <a:r>
              <a:rPr lang="en-US" dirty="0"/>
              <a:t>policy</a:t>
            </a:r>
          </a:p>
        </p:txBody>
      </p:sp>
      <p:sp>
        <p:nvSpPr>
          <p:cNvPr id="19" name="TextBox 18">
            <a:extLst>
              <a:ext uri="{FF2B5EF4-FFF2-40B4-BE49-F238E27FC236}">
                <a16:creationId xmlns:a16="http://schemas.microsoft.com/office/drawing/2014/main" id="{7D6605CB-CE5E-4402-A662-FD30EC7BEBCA}"/>
              </a:ext>
            </a:extLst>
          </p:cNvPr>
          <p:cNvSpPr txBox="1"/>
          <p:nvPr/>
        </p:nvSpPr>
        <p:spPr>
          <a:xfrm>
            <a:off x="5882264" y="3922598"/>
            <a:ext cx="1539413" cy="369332"/>
          </a:xfrm>
          <a:prstGeom prst="rect">
            <a:avLst/>
          </a:prstGeom>
          <a:noFill/>
        </p:spPr>
        <p:txBody>
          <a:bodyPr wrap="square" rtlCol="0">
            <a:spAutoFit/>
          </a:bodyPr>
          <a:lstStyle/>
          <a:p>
            <a:r>
              <a:rPr lang="en-US" dirty="0"/>
              <a:t>environment</a:t>
            </a:r>
          </a:p>
        </p:txBody>
      </p:sp>
    </p:spTree>
    <p:extLst>
      <p:ext uri="{BB962C8B-B14F-4D97-AF65-F5344CB8AC3E}">
        <p14:creationId xmlns:p14="http://schemas.microsoft.com/office/powerpoint/2010/main" val="56490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773C-3381-4378-B271-180357D681A9}"/>
              </a:ext>
            </a:extLst>
          </p:cNvPr>
          <p:cNvSpPr>
            <a:spLocks noGrp="1"/>
          </p:cNvSpPr>
          <p:nvPr>
            <p:ph type="title"/>
          </p:nvPr>
        </p:nvSpPr>
        <p:spPr/>
        <p:txBody>
          <a:bodyPr/>
          <a:lstStyle/>
          <a:p>
            <a:r>
              <a:rPr lang="en-US" dirty="0">
                <a:latin typeface="Arial" panose="020B0604020202020204" pitchFamily="34" charset="0"/>
              </a:rPr>
              <a:t>C</a:t>
            </a:r>
            <a:r>
              <a:rPr lang="en-US" dirty="0">
                <a:effectLst/>
                <a:latin typeface="Arial" panose="020B0604020202020204" pitchFamily="34" charset="0"/>
              </a:rPr>
              <a:t>onflicts Free </a:t>
            </a:r>
            <a:r>
              <a:rPr lang="en-US" dirty="0">
                <a:latin typeface="Arial" panose="020B0604020202020204" pitchFamily="34" charset="0"/>
              </a:rPr>
              <a:t>T</a:t>
            </a:r>
            <a:r>
              <a:rPr lang="en-US" dirty="0">
                <a:effectLst/>
                <a:latin typeface="Arial" panose="020B0604020202020204" pitchFamily="34" charset="0"/>
              </a:rPr>
              <a:t>rajectory </a:t>
            </a:r>
            <a:r>
              <a:rPr lang="en-US" dirty="0">
                <a:latin typeface="Arial" panose="020B0604020202020204" pitchFamily="34" charset="0"/>
              </a:rPr>
              <a:t>P</a:t>
            </a:r>
            <a:r>
              <a:rPr lang="en-US" dirty="0">
                <a:effectLst/>
                <a:latin typeface="Arial" panose="020B0604020202020204" pitchFamily="34" charset="0"/>
              </a:rPr>
              <a:t>lanning-Problem formulation</a:t>
            </a:r>
            <a:endParaRPr lang="en-US" dirty="0"/>
          </a:p>
        </p:txBody>
      </p:sp>
      <p:sp>
        <p:nvSpPr>
          <p:cNvPr id="3" name="Content Placeholder 2">
            <a:extLst>
              <a:ext uri="{FF2B5EF4-FFF2-40B4-BE49-F238E27FC236}">
                <a16:creationId xmlns:a16="http://schemas.microsoft.com/office/drawing/2014/main" id="{BAE03F69-41C2-4571-A7E4-933069187220}"/>
              </a:ext>
            </a:extLst>
          </p:cNvPr>
          <p:cNvSpPr>
            <a:spLocks noGrp="1"/>
          </p:cNvSpPr>
          <p:nvPr>
            <p:ph idx="1"/>
          </p:nvPr>
        </p:nvSpPr>
        <p:spPr/>
        <p:txBody>
          <a:bodyPr>
            <a:normAutofit/>
          </a:bodyPr>
          <a:lstStyle/>
          <a:p>
            <a:pPr marL="0" indent="0">
              <a:buNone/>
            </a:pPr>
            <a:r>
              <a:rPr lang="en-US" dirty="0">
                <a:effectLst/>
                <a:latin typeface="Arial" panose="020B0604020202020204" pitchFamily="34" charset="0"/>
              </a:rPr>
              <a:t>Given:</a:t>
            </a:r>
          </a:p>
          <a:p>
            <a:r>
              <a:rPr lang="en-US" dirty="0">
                <a:effectLst/>
                <a:latin typeface="Arial" panose="020B0604020202020204" pitchFamily="34" charset="0"/>
              </a:rPr>
              <a:t>A set of historical </a:t>
            </a:r>
            <a:r>
              <a:rPr lang="en-US" dirty="0">
                <a:latin typeface="Arial" panose="020B0604020202020204" pitchFamily="34" charset="0"/>
              </a:rPr>
              <a:t>trajectories with</a:t>
            </a:r>
          </a:p>
          <a:p>
            <a:r>
              <a:rPr lang="en-US" dirty="0">
                <a:effectLst/>
                <a:latin typeface="Arial" panose="020B0604020202020204" pitchFamily="34" charset="0"/>
              </a:rPr>
              <a:t>the corresponding historical ATCO actions</a:t>
            </a:r>
          </a:p>
          <a:p>
            <a:pPr marL="0" indent="0">
              <a:buNone/>
            </a:pPr>
            <a:r>
              <a:rPr lang="en-US" dirty="0">
                <a:latin typeface="Arial" panose="020B0604020202020204" pitchFamily="34" charset="0"/>
              </a:rPr>
              <a:t>We want agents to learn a policy close to the demonstrated ATCO behavior:</a:t>
            </a:r>
          </a:p>
          <a:p>
            <a:r>
              <a:rPr lang="en-US" dirty="0">
                <a:effectLst/>
                <a:latin typeface="Arial" panose="020B0604020202020204" pitchFamily="34" charset="0"/>
              </a:rPr>
              <a:t>Generating flight trajectories close to the demonstrated historical trajectories under specific circumstances (e.g. weather conditions)</a:t>
            </a:r>
          </a:p>
          <a:p>
            <a:r>
              <a:rPr lang="en-US" dirty="0">
                <a:latin typeface="Arial" panose="020B0604020202020204" pitchFamily="34" charset="0"/>
              </a:rPr>
              <a:t>Generating ATCO resolution actions for potential conflicts according to demonstrated historical ATCO resolution actions</a:t>
            </a:r>
          </a:p>
        </p:txBody>
      </p:sp>
    </p:spTree>
    <p:extLst>
      <p:ext uri="{BB962C8B-B14F-4D97-AF65-F5344CB8AC3E}">
        <p14:creationId xmlns:p14="http://schemas.microsoft.com/office/powerpoint/2010/main" val="358052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ap&#10;&#10;Description automatically generated">
            <a:extLst>
              <a:ext uri="{FF2B5EF4-FFF2-40B4-BE49-F238E27FC236}">
                <a16:creationId xmlns:a16="http://schemas.microsoft.com/office/drawing/2014/main" id="{B5BBFB58-3EFF-4330-8DAD-F40A84EE993C}"/>
              </a:ext>
            </a:extLst>
          </p:cNvPr>
          <p:cNvPicPr>
            <a:picLocks noGrp="1" noChangeAspect="1"/>
          </p:cNvPicPr>
          <p:nvPr>
            <p:ph sz="half" idx="1"/>
          </p:nvPr>
        </p:nvPicPr>
        <p:blipFill>
          <a:blip r:embed="rId2"/>
          <a:stretch>
            <a:fillRect/>
          </a:stretch>
        </p:blipFill>
        <p:spPr>
          <a:xfrm>
            <a:off x="1365214" y="1981200"/>
            <a:ext cx="4432372" cy="3810000"/>
          </a:xfrm>
        </p:spPr>
      </p:pic>
      <p:sp>
        <p:nvSpPr>
          <p:cNvPr id="2" name="Title 1">
            <a:extLst>
              <a:ext uri="{FF2B5EF4-FFF2-40B4-BE49-F238E27FC236}">
                <a16:creationId xmlns:a16="http://schemas.microsoft.com/office/drawing/2014/main" id="{32DA8ABF-E32E-4B0D-8A14-BFD39D8ECD82}"/>
              </a:ext>
            </a:extLst>
          </p:cNvPr>
          <p:cNvSpPr>
            <a:spLocks noGrp="1"/>
          </p:cNvSpPr>
          <p:nvPr>
            <p:ph type="title"/>
          </p:nvPr>
        </p:nvSpPr>
        <p:spPr>
          <a:xfrm>
            <a:off x="1295400" y="503853"/>
            <a:ext cx="9601200" cy="1142385"/>
          </a:xfrm>
        </p:spPr>
        <p:txBody>
          <a:bodyPr vert="horz" lIns="91440" tIns="45720" rIns="91440" bIns="45720" rtlCol="0" anchor="b">
            <a:normAutofit/>
          </a:bodyPr>
          <a:lstStyle/>
          <a:p>
            <a:r>
              <a:rPr lang="en-US" b="1" kern="1200" dirty="0">
                <a:latin typeface="+mj-lt"/>
                <a:ea typeface="+mj-ea"/>
                <a:cs typeface="+mj-cs"/>
              </a:rPr>
              <a:t>Focus: </a:t>
            </a:r>
            <a:br>
              <a:rPr lang="en-US" b="1" kern="1200" dirty="0">
                <a:latin typeface="+mj-lt"/>
                <a:ea typeface="+mj-ea"/>
                <a:cs typeface="+mj-cs"/>
              </a:rPr>
            </a:br>
            <a:r>
              <a:rPr lang="en-US" b="1" kern="1200" dirty="0">
                <a:latin typeface="+mj-lt"/>
                <a:ea typeface="+mj-ea"/>
                <a:cs typeface="+mj-cs"/>
              </a:rPr>
              <a:t>Modelling ATCO’s reactions</a:t>
            </a:r>
          </a:p>
        </p:txBody>
      </p:sp>
      <p:sp>
        <p:nvSpPr>
          <p:cNvPr id="7" name="TextBox 6">
            <a:extLst>
              <a:ext uri="{FF2B5EF4-FFF2-40B4-BE49-F238E27FC236}">
                <a16:creationId xmlns:a16="http://schemas.microsoft.com/office/drawing/2014/main" id="{403B1D91-7D5F-44A1-8D95-701E62133AFD}"/>
              </a:ext>
            </a:extLst>
          </p:cNvPr>
          <p:cNvSpPr txBox="1"/>
          <p:nvPr/>
        </p:nvSpPr>
        <p:spPr>
          <a:xfrm>
            <a:off x="6324600" y="1981199"/>
            <a:ext cx="4572000" cy="3810001"/>
          </a:xfrm>
          <a:prstGeom prst="rect">
            <a:avLst/>
          </a:prstGeom>
        </p:spPr>
        <p:txBody>
          <a:bodyPr vert="horz" lIns="91440" tIns="45720" rIns="91440" bIns="45720" rtlCol="0">
            <a:normAutofit/>
          </a:bodyPr>
          <a:lstStyle/>
          <a:p>
            <a:pPr>
              <a:lnSpc>
                <a:spcPct val="90000"/>
              </a:lnSpc>
              <a:spcAft>
                <a:spcPts val="600"/>
              </a:spcAft>
              <a:buClr>
                <a:schemeClr val="accent1">
                  <a:lumMod val="75000"/>
                </a:schemeClr>
              </a:buClr>
              <a:buSzPct val="100000"/>
            </a:pPr>
            <a:endParaRPr lang="en-US" sz="1100" dirty="0"/>
          </a:p>
        </p:txBody>
      </p:sp>
      <p:sp>
        <p:nvSpPr>
          <p:cNvPr id="3" name="TextBox 2">
            <a:extLst>
              <a:ext uri="{FF2B5EF4-FFF2-40B4-BE49-F238E27FC236}">
                <a16:creationId xmlns:a16="http://schemas.microsoft.com/office/drawing/2014/main" id="{D21BADC1-7E5C-4889-9B07-7F2810B06EF3}"/>
              </a:ext>
            </a:extLst>
          </p:cNvPr>
          <p:cNvSpPr txBox="1"/>
          <p:nvPr/>
        </p:nvSpPr>
        <p:spPr>
          <a:xfrm>
            <a:off x="6096000" y="1981199"/>
            <a:ext cx="4881530" cy="2800767"/>
          </a:xfrm>
          <a:prstGeom prst="rect">
            <a:avLst/>
          </a:prstGeom>
          <a:noFill/>
        </p:spPr>
        <p:txBody>
          <a:bodyPr wrap="square" rtlCol="0">
            <a:spAutoFit/>
          </a:bodyPr>
          <a:lstStyle/>
          <a:p>
            <a:r>
              <a:rPr lang="en-US" sz="1100" dirty="0"/>
              <a:t>Considering a single agent problem (corresponding to the focal trajectory)</a:t>
            </a:r>
          </a:p>
          <a:p>
            <a:endParaRPr lang="en-US" sz="1100" dirty="0"/>
          </a:p>
          <a:p>
            <a:endParaRPr lang="en-US" sz="1100" dirty="0"/>
          </a:p>
          <a:p>
            <a:r>
              <a:rPr lang="en-US" sz="1100" dirty="0"/>
              <a:t>The focus is on predicting</a:t>
            </a:r>
          </a:p>
          <a:p>
            <a:endParaRPr lang="en-US" sz="1100" dirty="0"/>
          </a:p>
          <a:p>
            <a:pPr marL="228600" indent="-228600">
              <a:buAutoNum type="arabicParenR"/>
            </a:pPr>
            <a:r>
              <a:rPr lang="en-US" sz="1100" b="1" dirty="0">
                <a:latin typeface="Arial" panose="020B0604020202020204" pitchFamily="34" charset="0"/>
              </a:rPr>
              <a:t>when</a:t>
            </a:r>
            <a:r>
              <a:rPr lang="en-US" sz="1100" dirty="0">
                <a:latin typeface="Arial" panose="020B0604020202020204" pitchFamily="34" charset="0"/>
              </a:rPr>
              <a:t> the ATCO would issue a resolution action </a:t>
            </a:r>
          </a:p>
          <a:p>
            <a:pPr lvl="1"/>
            <a:r>
              <a:rPr lang="en-US" sz="1100" dirty="0">
                <a:latin typeface="Arial" panose="020B0604020202020204" pitchFamily="34" charset="0"/>
              </a:rPr>
              <a:t>i.e.,  </a:t>
            </a:r>
            <a:r>
              <a:rPr lang="en-US" sz="1100" dirty="0"/>
              <a:t>determining the exact time point </a:t>
            </a:r>
            <a:r>
              <a:rPr lang="en-US" sz="1100" dirty="0" err="1"/>
              <a:t>t</a:t>
            </a:r>
            <a:r>
              <a:rPr lang="en-US" sz="1100" baseline="-25000" dirty="0" err="1"/>
              <a:t>A</a:t>
            </a:r>
            <a:r>
              <a:rPr lang="en-US" sz="1100" dirty="0"/>
              <a:t>, </a:t>
            </a:r>
            <a:r>
              <a:rPr lang="en-US" sz="1100" dirty="0" err="1"/>
              <a:t>s.t.</a:t>
            </a:r>
            <a:r>
              <a:rPr lang="en-US" sz="1100" dirty="0"/>
              <a:t> t ≤ </a:t>
            </a:r>
            <a:r>
              <a:rPr lang="en-US" sz="1100" dirty="0" err="1"/>
              <a:t>t</a:t>
            </a:r>
            <a:r>
              <a:rPr lang="en-US" sz="1100" baseline="-25000" dirty="0" err="1"/>
              <a:t>A</a:t>
            </a:r>
            <a:r>
              <a:rPr lang="en-US" sz="1100" dirty="0"/>
              <a:t> ≤ </a:t>
            </a:r>
            <a:r>
              <a:rPr lang="en-US" sz="1100" dirty="0" err="1"/>
              <a:t>t</a:t>
            </a:r>
            <a:r>
              <a:rPr lang="en-US" sz="1100" baseline="-25000" dirty="0" err="1"/>
              <a:t>c</a:t>
            </a:r>
            <a:r>
              <a:rPr lang="en-US" sz="1100" dirty="0"/>
              <a:t> , for issuing a resolution action</a:t>
            </a:r>
            <a:r>
              <a:rPr lang="en-US" sz="1100" dirty="0">
                <a:latin typeface="Arial" panose="020B0604020202020204" pitchFamily="34" charset="0"/>
              </a:rPr>
              <a:t> </a:t>
            </a:r>
          </a:p>
          <a:p>
            <a:pPr marL="228600" indent="-228600">
              <a:buAutoNum type="arabicParenR"/>
            </a:pPr>
            <a:endParaRPr lang="en-US" sz="1100" dirty="0">
              <a:latin typeface="Arial" panose="020B0604020202020204" pitchFamily="34" charset="0"/>
            </a:endParaRPr>
          </a:p>
          <a:p>
            <a:r>
              <a:rPr lang="en-US" sz="1100" dirty="0">
                <a:latin typeface="Arial" panose="020B0604020202020204" pitchFamily="34" charset="0"/>
              </a:rPr>
              <a:t>and </a:t>
            </a:r>
          </a:p>
          <a:p>
            <a:endParaRPr lang="en-US" sz="1100" dirty="0">
              <a:latin typeface="Arial" panose="020B0604020202020204" pitchFamily="34" charset="0"/>
            </a:endParaRPr>
          </a:p>
          <a:p>
            <a:r>
              <a:rPr lang="en-US" sz="1100" dirty="0">
                <a:latin typeface="Arial" panose="020B0604020202020204" pitchFamily="34" charset="0"/>
              </a:rPr>
              <a:t>2) </a:t>
            </a:r>
            <a:r>
              <a:rPr lang="en-US" sz="1100" b="1" dirty="0">
                <a:latin typeface="Arial" panose="020B0604020202020204" pitchFamily="34" charset="0"/>
              </a:rPr>
              <a:t>how</a:t>
            </a:r>
            <a:r>
              <a:rPr lang="en-US" sz="1100" dirty="0">
                <a:latin typeface="Arial" panose="020B0604020202020204" pitchFamily="34" charset="0"/>
              </a:rPr>
              <a:t> the ATCO would react (which resolution action the ATCO would issue, if any)</a:t>
            </a:r>
          </a:p>
          <a:p>
            <a:r>
              <a:rPr lang="en-US" sz="1100" dirty="0">
                <a:latin typeface="Arial" panose="020B0604020202020204" pitchFamily="34" charset="0"/>
              </a:rPr>
              <a:t>              i.e., </a:t>
            </a:r>
            <a:r>
              <a:rPr lang="en-US" sz="1100" dirty="0"/>
              <a:t>deciding the resolution action to be applied (if any)</a:t>
            </a:r>
            <a:endParaRPr lang="en-US" sz="1100" dirty="0">
              <a:latin typeface="Arial" panose="020B0604020202020204" pitchFamily="34" charset="0"/>
            </a:endParaRPr>
          </a:p>
          <a:p>
            <a:endParaRPr lang="en-US" sz="1100" dirty="0"/>
          </a:p>
          <a:p>
            <a:endParaRPr lang="en-US" sz="1100" dirty="0"/>
          </a:p>
        </p:txBody>
      </p:sp>
      <p:cxnSp>
        <p:nvCxnSpPr>
          <p:cNvPr id="6" name="Straight Arrow Connector 5">
            <a:extLst>
              <a:ext uri="{FF2B5EF4-FFF2-40B4-BE49-F238E27FC236}">
                <a16:creationId xmlns:a16="http://schemas.microsoft.com/office/drawing/2014/main" id="{F6D12043-9F80-43F7-827D-FA7F98331012}"/>
              </a:ext>
            </a:extLst>
          </p:cNvPr>
          <p:cNvCxnSpPr/>
          <p:nvPr/>
        </p:nvCxnSpPr>
        <p:spPr>
          <a:xfrm flipH="1">
            <a:off x="3505200" y="5280360"/>
            <a:ext cx="99060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A4BAB42-769B-4E33-A0AC-10455CBA529E}"/>
              </a:ext>
            </a:extLst>
          </p:cNvPr>
          <p:cNvSpPr txBox="1"/>
          <p:nvPr/>
        </p:nvSpPr>
        <p:spPr>
          <a:xfrm>
            <a:off x="4616450" y="4972050"/>
            <a:ext cx="1398620" cy="646331"/>
          </a:xfrm>
          <a:prstGeom prst="rect">
            <a:avLst/>
          </a:prstGeom>
          <a:noFill/>
        </p:spPr>
        <p:txBody>
          <a:bodyPr wrap="square" rtlCol="0">
            <a:spAutoFit/>
          </a:bodyPr>
          <a:lstStyle/>
          <a:p>
            <a:r>
              <a:rPr lang="en-US" dirty="0"/>
              <a:t>Focal trajectory</a:t>
            </a:r>
          </a:p>
        </p:txBody>
      </p:sp>
      <p:cxnSp>
        <p:nvCxnSpPr>
          <p:cNvPr id="11" name="Straight Arrow Connector 10">
            <a:extLst>
              <a:ext uri="{FF2B5EF4-FFF2-40B4-BE49-F238E27FC236}">
                <a16:creationId xmlns:a16="http://schemas.microsoft.com/office/drawing/2014/main" id="{7ACEE444-02B1-4693-8A5A-0BD057E67C47}"/>
              </a:ext>
            </a:extLst>
          </p:cNvPr>
          <p:cNvCxnSpPr>
            <a:cxnSpLocks/>
          </p:cNvCxnSpPr>
          <p:nvPr/>
        </p:nvCxnSpPr>
        <p:spPr>
          <a:xfrm>
            <a:off x="2127250" y="3340100"/>
            <a:ext cx="0" cy="546099"/>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E58A7BF-9A96-474C-83C2-E01A2A64241F}"/>
              </a:ext>
            </a:extLst>
          </p:cNvPr>
          <p:cNvSpPr txBox="1"/>
          <p:nvPr/>
        </p:nvSpPr>
        <p:spPr>
          <a:xfrm>
            <a:off x="1928780" y="2007285"/>
            <a:ext cx="1398620" cy="646331"/>
          </a:xfrm>
          <a:prstGeom prst="rect">
            <a:avLst/>
          </a:prstGeom>
          <a:noFill/>
        </p:spPr>
        <p:txBody>
          <a:bodyPr wrap="square" rtlCol="0">
            <a:spAutoFit/>
          </a:bodyPr>
          <a:lstStyle/>
          <a:p>
            <a:r>
              <a:rPr lang="en-US" dirty="0"/>
              <a:t>ATCO res action point</a:t>
            </a:r>
          </a:p>
        </p:txBody>
      </p:sp>
      <p:cxnSp>
        <p:nvCxnSpPr>
          <p:cNvPr id="15" name="Straight Arrow Connector 14">
            <a:extLst>
              <a:ext uri="{FF2B5EF4-FFF2-40B4-BE49-F238E27FC236}">
                <a16:creationId xmlns:a16="http://schemas.microsoft.com/office/drawing/2014/main" id="{8FECE772-6A7E-48B2-A45A-A1B0AA423344}"/>
              </a:ext>
            </a:extLst>
          </p:cNvPr>
          <p:cNvCxnSpPr/>
          <p:nvPr/>
        </p:nvCxnSpPr>
        <p:spPr>
          <a:xfrm>
            <a:off x="3073400" y="2679700"/>
            <a:ext cx="508000" cy="508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B30CF8D-00F5-49F6-AAC4-AE3D0EB636A4}"/>
              </a:ext>
            </a:extLst>
          </p:cNvPr>
          <p:cNvSpPr txBox="1"/>
          <p:nvPr/>
        </p:nvSpPr>
        <p:spPr>
          <a:xfrm>
            <a:off x="1771650" y="3092212"/>
            <a:ext cx="1398620" cy="369332"/>
          </a:xfrm>
          <a:prstGeom prst="rect">
            <a:avLst/>
          </a:prstGeom>
          <a:noFill/>
        </p:spPr>
        <p:txBody>
          <a:bodyPr wrap="square" rtlCol="0">
            <a:spAutoFit/>
          </a:bodyPr>
          <a:lstStyle/>
          <a:p>
            <a:r>
              <a:rPr lang="en-US" dirty="0" err="1"/>
              <a:t>position</a:t>
            </a:r>
            <a:r>
              <a:rPr lang="en-US" baseline="-25000" dirty="0" err="1"/>
              <a:t>t</a:t>
            </a:r>
            <a:endParaRPr lang="en-US" baseline="-25000" dirty="0"/>
          </a:p>
        </p:txBody>
      </p:sp>
      <p:cxnSp>
        <p:nvCxnSpPr>
          <p:cNvPr id="19" name="Straight Arrow Connector 18">
            <a:extLst>
              <a:ext uri="{FF2B5EF4-FFF2-40B4-BE49-F238E27FC236}">
                <a16:creationId xmlns:a16="http://schemas.microsoft.com/office/drawing/2014/main" id="{FF8DA45F-C3F9-434F-9326-2663C4FC23D4}"/>
              </a:ext>
            </a:extLst>
          </p:cNvPr>
          <p:cNvCxnSpPr/>
          <p:nvPr/>
        </p:nvCxnSpPr>
        <p:spPr>
          <a:xfrm flipH="1">
            <a:off x="1648496" y="3953814"/>
            <a:ext cx="412124" cy="11591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0A111BEE-98AA-49E5-87E2-FD22C47C3303}"/>
              </a:ext>
            </a:extLst>
          </p:cNvPr>
          <p:cNvCxnSpPr>
            <a:cxnSpLocks/>
          </p:cNvCxnSpPr>
          <p:nvPr/>
        </p:nvCxnSpPr>
        <p:spPr>
          <a:xfrm flipV="1">
            <a:off x="3458322" y="2599942"/>
            <a:ext cx="0" cy="33375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90A9E191-FF9B-4A11-B82A-ED93597DC2C3}"/>
              </a:ext>
            </a:extLst>
          </p:cNvPr>
          <p:cNvCxnSpPr>
            <a:cxnSpLocks/>
          </p:cNvCxnSpPr>
          <p:nvPr/>
        </p:nvCxnSpPr>
        <p:spPr>
          <a:xfrm flipV="1">
            <a:off x="3702676" y="2599942"/>
            <a:ext cx="65177" cy="33375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0BF63D04-32B7-41A9-8173-F5FB18F28E55}"/>
              </a:ext>
            </a:extLst>
          </p:cNvPr>
          <p:cNvCxnSpPr>
            <a:cxnSpLocks/>
          </p:cNvCxnSpPr>
          <p:nvPr/>
        </p:nvCxnSpPr>
        <p:spPr>
          <a:xfrm flipV="1">
            <a:off x="3910520" y="2456138"/>
            <a:ext cx="65177" cy="33375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D9B169D-FB3E-40EC-A0D2-C89299FA4F64}"/>
              </a:ext>
            </a:extLst>
          </p:cNvPr>
          <p:cNvCxnSpPr>
            <a:cxnSpLocks/>
          </p:cNvCxnSpPr>
          <p:nvPr/>
        </p:nvCxnSpPr>
        <p:spPr>
          <a:xfrm flipV="1">
            <a:off x="4180597" y="2859110"/>
            <a:ext cx="260004" cy="2946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AD2BC81-A2BE-4A3B-9858-F6C2A95B70A1}"/>
              </a:ext>
            </a:extLst>
          </p:cNvPr>
          <p:cNvCxnSpPr>
            <a:cxnSpLocks/>
          </p:cNvCxnSpPr>
          <p:nvPr/>
        </p:nvCxnSpPr>
        <p:spPr>
          <a:xfrm flipV="1">
            <a:off x="3824255" y="3689798"/>
            <a:ext cx="232590" cy="3031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B44B8213-A168-4BFD-A819-CBCFCEE89A83}"/>
              </a:ext>
            </a:extLst>
          </p:cNvPr>
          <p:cNvCxnSpPr>
            <a:cxnSpLocks/>
          </p:cNvCxnSpPr>
          <p:nvPr/>
        </p:nvCxnSpPr>
        <p:spPr>
          <a:xfrm flipV="1">
            <a:off x="2816980" y="4732986"/>
            <a:ext cx="353290" cy="33193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60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AF0F-D63E-4817-AC41-3DC835B3F274}"/>
              </a:ext>
            </a:extLst>
          </p:cNvPr>
          <p:cNvSpPr>
            <a:spLocks noGrp="1"/>
          </p:cNvSpPr>
          <p:nvPr>
            <p:ph type="title"/>
          </p:nvPr>
        </p:nvSpPr>
        <p:spPr/>
        <p:txBody>
          <a:bodyPr/>
          <a:lstStyle/>
          <a:p>
            <a:r>
              <a:rPr lang="en-US" dirty="0"/>
              <a:t>When to react: ATCOs modes</a:t>
            </a:r>
          </a:p>
        </p:txBody>
      </p:sp>
      <p:sp>
        <p:nvSpPr>
          <p:cNvPr id="4" name="Content Placeholder 3">
            <a:extLst>
              <a:ext uri="{FF2B5EF4-FFF2-40B4-BE49-F238E27FC236}">
                <a16:creationId xmlns:a16="http://schemas.microsoft.com/office/drawing/2014/main" id="{41C25016-DBB3-4C3A-B71A-F1A13F71AF2E}"/>
              </a:ext>
            </a:extLst>
          </p:cNvPr>
          <p:cNvSpPr>
            <a:spLocks noGrp="1"/>
          </p:cNvSpPr>
          <p:nvPr>
            <p:ph sz="half" idx="2"/>
          </p:nvPr>
        </p:nvSpPr>
        <p:spPr>
          <a:xfrm>
            <a:off x="1236017" y="1981199"/>
            <a:ext cx="9660583" cy="3810001"/>
          </a:xfrm>
        </p:spPr>
        <p:txBody>
          <a:bodyPr/>
          <a:lstStyle/>
          <a:p>
            <a:pPr marL="0" indent="0">
              <a:buNone/>
            </a:pPr>
            <a:r>
              <a:rPr lang="en-US" dirty="0"/>
              <a:t>At each time point </a:t>
            </a:r>
            <a:r>
              <a:rPr lang="en-US" i="1" dirty="0"/>
              <a:t>t</a:t>
            </a:r>
            <a:r>
              <a:rPr lang="en-US" dirty="0"/>
              <a:t> while the trajectory evolves the ATCO may </a:t>
            </a:r>
            <a:r>
              <a:rPr lang="en-US" b="1" dirty="0"/>
              <a:t>detect a conflict </a:t>
            </a:r>
            <a:r>
              <a:rPr lang="en-US" dirty="0"/>
              <a:t>and decide whether he/she will issue a resolution action.</a:t>
            </a:r>
          </a:p>
          <a:p>
            <a:pPr marL="0" indent="0">
              <a:buNone/>
            </a:pPr>
            <a:r>
              <a:rPr lang="en-US" dirty="0"/>
              <a:t>According to that we consider the following </a:t>
            </a:r>
            <a:r>
              <a:rPr lang="en-US" b="1" dirty="0"/>
              <a:t>modes</a:t>
            </a:r>
            <a:r>
              <a:rPr lang="en-US" dirty="0"/>
              <a:t> </a:t>
            </a:r>
            <a:r>
              <a:rPr lang="en-US" b="1" dirty="0"/>
              <a:t>of ATCO’s behavior </a:t>
            </a:r>
            <a:r>
              <a:rPr lang="en-US" dirty="0"/>
              <a:t>:</a:t>
            </a:r>
          </a:p>
          <a:p>
            <a:pPr marL="285750" indent="-285750">
              <a:buClr>
                <a:schemeClr val="accent1">
                  <a:lumMod val="75000"/>
                </a:schemeClr>
              </a:buClr>
              <a:buFont typeface="Wingdings" panose="05000000000000000000" pitchFamily="2" charset="2"/>
              <a:buChar char="§"/>
            </a:pPr>
            <a:r>
              <a:rPr lang="en-US" sz="2000" dirty="0"/>
              <a:t>C0: No conflict no resolution action</a:t>
            </a:r>
          </a:p>
          <a:p>
            <a:pPr marL="285750" indent="-285750">
              <a:buClr>
                <a:schemeClr val="accent1">
                  <a:lumMod val="75000"/>
                </a:schemeClr>
              </a:buClr>
              <a:buFont typeface="Wingdings" panose="05000000000000000000" pitchFamily="2" charset="2"/>
              <a:buChar char="§"/>
            </a:pPr>
            <a:r>
              <a:rPr lang="en-US" sz="2000" dirty="0"/>
              <a:t>C1: Conflict detected, and resolution action applied</a:t>
            </a:r>
          </a:p>
          <a:p>
            <a:pPr marL="285750" indent="-285750">
              <a:buClr>
                <a:schemeClr val="accent1">
                  <a:lumMod val="75000"/>
                </a:schemeClr>
              </a:buClr>
              <a:buFont typeface="Wingdings" panose="05000000000000000000" pitchFamily="2" charset="2"/>
              <a:buChar char="§"/>
            </a:pPr>
            <a:r>
              <a:rPr lang="en-US" sz="2000" dirty="0"/>
              <a:t>C2: Conflict detected but no resolution action applied at this point</a:t>
            </a:r>
          </a:p>
          <a:p>
            <a:pPr marL="0" indent="0">
              <a:buNone/>
            </a:pPr>
            <a:r>
              <a:rPr lang="en-US" dirty="0"/>
              <a:t>Aiming to predict when a resolution action will be applied, </a:t>
            </a:r>
            <a:r>
              <a:rPr lang="en-US" b="1" dirty="0"/>
              <a:t>we aim to predict the the ATCO mode of behavior at each each time point </a:t>
            </a:r>
            <a:r>
              <a:rPr lang="en-US" b="1" i="1" dirty="0"/>
              <a:t>t</a:t>
            </a:r>
            <a:r>
              <a:rPr lang="en-US" b="1" dirty="0"/>
              <a:t> as the trajectory evolves</a:t>
            </a:r>
            <a:r>
              <a:rPr lang="en-US" dirty="0">
                <a:solidFill>
                  <a:srgbClr val="FF0000"/>
                </a:solidFill>
              </a:rPr>
              <a:t>.</a:t>
            </a:r>
          </a:p>
        </p:txBody>
      </p:sp>
    </p:spTree>
    <p:extLst>
      <p:ext uri="{BB962C8B-B14F-4D97-AF65-F5344CB8AC3E}">
        <p14:creationId xmlns:p14="http://schemas.microsoft.com/office/powerpoint/2010/main" val="150027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1054-4095-4474-984C-6C3F269EDC1D}"/>
              </a:ext>
            </a:extLst>
          </p:cNvPr>
          <p:cNvSpPr>
            <a:spLocks noGrp="1"/>
          </p:cNvSpPr>
          <p:nvPr>
            <p:ph type="title"/>
          </p:nvPr>
        </p:nvSpPr>
        <p:spPr>
          <a:xfrm>
            <a:off x="1295400" y="501658"/>
            <a:ext cx="9601200" cy="1142385"/>
          </a:xfrm>
        </p:spPr>
        <p:txBody>
          <a:bodyPr>
            <a:normAutofit fontScale="90000"/>
          </a:bodyPr>
          <a:lstStyle/>
          <a:p>
            <a:r>
              <a:rPr lang="en-US" dirty="0">
                <a:solidFill>
                  <a:srgbClr val="A43F27"/>
                </a:solidFill>
              </a:rPr>
              <a:t>Predicting ACTO’s Reaction</a:t>
            </a:r>
            <a:br>
              <a:rPr lang="en-US" dirty="0">
                <a:solidFill>
                  <a:srgbClr val="FF0000"/>
                </a:solidFill>
              </a:rPr>
            </a:br>
            <a:r>
              <a:rPr lang="en-US" dirty="0"/>
              <a:t>Computational Approach : </a:t>
            </a:r>
            <a:br>
              <a:rPr lang="en-US" dirty="0"/>
            </a:br>
            <a:r>
              <a:rPr lang="en-US" dirty="0"/>
              <a:t>Variational Auto-Encoder (VAE)</a:t>
            </a:r>
            <a:r>
              <a:rPr lang="en-US" baseline="30000" dirty="0"/>
              <a:t>1</a:t>
            </a:r>
            <a:endParaRPr lang="en-US" dirty="0"/>
          </a:p>
        </p:txBody>
      </p:sp>
      <p:pic>
        <p:nvPicPr>
          <p:cNvPr id="5" name="Picture 4" descr="Diagram&#10;&#10;Description automatically generated">
            <a:extLst>
              <a:ext uri="{FF2B5EF4-FFF2-40B4-BE49-F238E27FC236}">
                <a16:creationId xmlns:a16="http://schemas.microsoft.com/office/drawing/2014/main" id="{BE5C8AEF-9113-4400-9ED0-B4DE9D443CE0}"/>
              </a:ext>
            </a:extLst>
          </p:cNvPr>
          <p:cNvPicPr>
            <a:picLocks noChangeAspect="1"/>
          </p:cNvPicPr>
          <p:nvPr/>
        </p:nvPicPr>
        <p:blipFill>
          <a:blip r:embed="rId2"/>
          <a:stretch>
            <a:fillRect/>
          </a:stretch>
        </p:blipFill>
        <p:spPr>
          <a:xfrm>
            <a:off x="2280591" y="2076891"/>
            <a:ext cx="3024249" cy="2038568"/>
          </a:xfrm>
          <a:prstGeom prst="rect">
            <a:avLst/>
          </a:prstGeom>
        </p:spPr>
      </p:pic>
      <p:sp>
        <p:nvSpPr>
          <p:cNvPr id="16" name="Left Brace 15">
            <a:extLst>
              <a:ext uri="{FF2B5EF4-FFF2-40B4-BE49-F238E27FC236}">
                <a16:creationId xmlns:a16="http://schemas.microsoft.com/office/drawing/2014/main" id="{45CC8458-5F4C-4C7B-B749-DA85FEC6E97D}"/>
              </a:ext>
            </a:extLst>
          </p:cNvPr>
          <p:cNvSpPr/>
          <p:nvPr/>
        </p:nvSpPr>
        <p:spPr>
          <a:xfrm>
            <a:off x="2036259" y="3367733"/>
            <a:ext cx="259572" cy="8073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56686C37-3D96-4A6B-883E-0588D9BCD079}"/>
              </a:ext>
            </a:extLst>
          </p:cNvPr>
          <p:cNvSpPr txBox="1"/>
          <p:nvPr/>
        </p:nvSpPr>
        <p:spPr>
          <a:xfrm>
            <a:off x="1000431" y="3550313"/>
            <a:ext cx="1114978" cy="646331"/>
          </a:xfrm>
          <a:prstGeom prst="rect">
            <a:avLst/>
          </a:prstGeom>
          <a:noFill/>
        </p:spPr>
        <p:txBody>
          <a:bodyPr wrap="square" rtlCol="0">
            <a:spAutoFit/>
          </a:bodyPr>
          <a:lstStyle/>
          <a:p>
            <a:pPr algn="ctr"/>
            <a:r>
              <a:rPr lang="en-US" dirty="0"/>
              <a:t>Encoder</a:t>
            </a:r>
          </a:p>
          <a:p>
            <a:pPr algn="ctr"/>
            <a:r>
              <a:rPr lang="en-US" dirty="0"/>
              <a:t>q </a:t>
            </a:r>
          </a:p>
        </p:txBody>
      </p:sp>
      <p:sp>
        <p:nvSpPr>
          <p:cNvPr id="18" name="TextBox 17">
            <a:extLst>
              <a:ext uri="{FF2B5EF4-FFF2-40B4-BE49-F238E27FC236}">
                <a16:creationId xmlns:a16="http://schemas.microsoft.com/office/drawing/2014/main" id="{9F3F836D-E83E-4373-BAB3-584529DDA8AA}"/>
              </a:ext>
            </a:extLst>
          </p:cNvPr>
          <p:cNvSpPr txBox="1"/>
          <p:nvPr/>
        </p:nvSpPr>
        <p:spPr>
          <a:xfrm>
            <a:off x="985191" y="2339305"/>
            <a:ext cx="1114978" cy="646331"/>
          </a:xfrm>
          <a:prstGeom prst="rect">
            <a:avLst/>
          </a:prstGeom>
          <a:noFill/>
        </p:spPr>
        <p:txBody>
          <a:bodyPr wrap="square" rtlCol="0">
            <a:spAutoFit/>
          </a:bodyPr>
          <a:lstStyle/>
          <a:p>
            <a:pPr algn="ctr"/>
            <a:r>
              <a:rPr lang="en-US" dirty="0"/>
              <a:t>Decoder</a:t>
            </a:r>
          </a:p>
          <a:p>
            <a:pPr algn="ctr"/>
            <a:r>
              <a:rPr lang="el-GR" dirty="0"/>
              <a:t>π</a:t>
            </a:r>
            <a:r>
              <a:rPr lang="en-US" dirty="0"/>
              <a:t> </a:t>
            </a:r>
          </a:p>
        </p:txBody>
      </p:sp>
      <p:sp>
        <p:nvSpPr>
          <p:cNvPr id="19" name="Left Brace 18">
            <a:extLst>
              <a:ext uri="{FF2B5EF4-FFF2-40B4-BE49-F238E27FC236}">
                <a16:creationId xmlns:a16="http://schemas.microsoft.com/office/drawing/2014/main" id="{7C998001-AC88-46C8-8A79-2AF6F470D7A6}"/>
              </a:ext>
            </a:extLst>
          </p:cNvPr>
          <p:cNvSpPr/>
          <p:nvPr/>
        </p:nvSpPr>
        <p:spPr>
          <a:xfrm>
            <a:off x="2036259" y="2231380"/>
            <a:ext cx="259572" cy="8073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A5A003B-9F5B-4861-907C-2C498C18A086}"/>
                  </a:ext>
                </a:extLst>
              </p:cNvPr>
              <p:cNvSpPr txBox="1"/>
              <p:nvPr/>
            </p:nvSpPr>
            <p:spPr>
              <a:xfrm>
                <a:off x="1295400" y="5387405"/>
                <a:ext cx="9013614" cy="5125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𝐿</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𝜋</m:t>
                          </m:r>
                          <m:r>
                            <a:rPr lang="en-US" i="0">
                              <a:latin typeface="Cambria Math" panose="02040503050406030204" pitchFamily="18" charset="0"/>
                            </a:rPr>
                            <m:t>,</m:t>
                          </m:r>
                          <m:r>
                            <a:rPr lang="en-US" i="1">
                              <a:latin typeface="Cambria Math" panose="02040503050406030204" pitchFamily="18" charset="0"/>
                            </a:rPr>
                            <m:t>𝑞</m:t>
                          </m:r>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0">
                              <a:latin typeface="Cambria Math" panose="02040503050406030204" pitchFamily="18" charset="0"/>
                            </a:rPr>
                            <m:t>𝔼</m:t>
                          </m:r>
                        </m:e>
                        <m:sub>
                          <m:sSup>
                            <m:sSupPr>
                              <m:ctrlPr>
                                <a:rPr lang="en-US" i="1">
                                  <a:solidFill>
                                    <a:srgbClr val="836967"/>
                                  </a:solidFill>
                                  <a:latin typeface="Cambria Math" panose="02040503050406030204" pitchFamily="18" charset="0"/>
                                </a:rPr>
                              </m:ctrlPr>
                            </m:sSupPr>
                            <m:e>
                              <m:r>
                                <m:rPr>
                                  <m:sty m:val="p"/>
                                </m:rPr>
                                <a:rPr lang="en-US" i="0">
                                  <a:latin typeface="Cambria Math" panose="02040503050406030204" pitchFamily="18" charset="0"/>
                                </a:rPr>
                                <m:t>c</m:t>
                              </m:r>
                            </m:e>
                            <m:sup>
                              <m:r>
                                <m:rPr>
                                  <m:sty m:val="p"/>
                                </m:rPr>
                                <a:rPr lang="en-US" i="0">
                                  <a:latin typeface="Cambria Math" panose="02040503050406030204" pitchFamily="18" charset="0"/>
                                </a:rPr>
                                <m:t>t</m:t>
                              </m:r>
                            </m:sup>
                          </m:sSup>
                          <m:r>
                            <a:rPr lang="en-US" i="0">
                              <a:latin typeface="Cambria Math" panose="02040503050406030204" pitchFamily="18" charset="0"/>
                            </a:rPr>
                            <m:t>~</m:t>
                          </m:r>
                          <m:r>
                            <a:rPr lang="en-US" i="1">
                              <a:latin typeface="Cambria Math" panose="02040503050406030204" pitchFamily="18" charset="0"/>
                            </a:rPr>
                            <m:t>𝑞</m:t>
                          </m:r>
                          <m:r>
                            <a:rPr lang="en-US" i="0">
                              <a:latin typeface="Cambria Math" panose="02040503050406030204" pitchFamily="18" charset="0"/>
                            </a:rPr>
                            <m:t>,</m:t>
                          </m:r>
                          <m:d>
                            <m:dPr>
                              <m:sepChr m:val=","/>
                              <m:ctrlPr>
                                <a:rPr lang="en-US" i="1">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𝑡</m:t>
                                  </m:r>
                                </m:sup>
                              </m:sSup>
                            </m:e>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𝑡</m:t>
                                  </m:r>
                                </m:sup>
                              </m:sSup>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𝑑𝑎𝑡𝑎</m:t>
                              </m:r>
                            </m:sub>
                          </m:sSub>
                        </m:sub>
                      </m:sSub>
                      <m:d>
                        <m:dPr>
                          <m:begChr m:val="["/>
                          <m:endChr m:val="]"/>
                          <m:ctrlPr>
                            <a:rPr lang="en-US" i="1">
                              <a:solidFill>
                                <a:srgbClr val="836967"/>
                              </a:solidFill>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i="0">
                                  <a:latin typeface="Cambria Math" panose="02040503050406030204" pitchFamily="18" charset="0"/>
                                </a:rPr>
                                <m:t>log</m:t>
                              </m:r>
                            </m:fName>
                            <m:e>
                              <m:r>
                                <m:rPr>
                                  <m:sty m:val="p"/>
                                </m:rPr>
                                <a:rPr lang="en-US" i="0">
                                  <a:latin typeface="Cambria Math" panose="02040503050406030204" pitchFamily="18" charset="0"/>
                                </a:rPr>
                                <m:t>π</m:t>
                              </m:r>
                              <m:d>
                                <m:dPr>
                                  <m:ctrlPr>
                                    <a:rPr lang="en-US" i="1">
                                      <a:solidFill>
                                        <a:srgbClr val="836967"/>
                                      </a:solidFill>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m:rPr>
                                          <m:sty m:val="p"/>
                                        </m:rPr>
                                        <a:rPr lang="en-US" i="0">
                                          <a:latin typeface="Cambria Math" panose="02040503050406030204" pitchFamily="18" charset="0"/>
                                        </a:rPr>
                                        <m:t>a</m:t>
                                      </m:r>
                                    </m:e>
                                    <m:sup>
                                      <m:r>
                                        <m:rPr>
                                          <m:sty m:val="p"/>
                                        </m:rPr>
                                        <a:rPr lang="en-US" i="0">
                                          <a:latin typeface="Cambria Math" panose="02040503050406030204" pitchFamily="18" charset="0"/>
                                        </a:rPr>
                                        <m:t>t</m:t>
                                      </m:r>
                                    </m:sup>
                                  </m:sSup>
                                </m:e>
                                <m:e>
                                  <m:sSup>
                                    <m:sSupPr>
                                      <m:ctrlPr>
                                        <a:rPr lang="en-US" i="1">
                                          <a:solidFill>
                                            <a:srgbClr val="836967"/>
                                          </a:solidFill>
                                          <a:latin typeface="Cambria Math" panose="02040503050406030204" pitchFamily="18" charset="0"/>
                                        </a:rPr>
                                      </m:ctrlPr>
                                    </m:sSupPr>
                                    <m:e>
                                      <m:r>
                                        <m:rPr>
                                          <m:sty m:val="p"/>
                                        </m:rPr>
                                        <a:rPr lang="en-US" i="0">
                                          <a:latin typeface="Cambria Math" panose="02040503050406030204" pitchFamily="18" charset="0"/>
                                        </a:rPr>
                                        <m:t>s</m:t>
                                      </m:r>
                                    </m:e>
                                    <m:sup>
                                      <m:r>
                                        <m:rPr>
                                          <m:sty m:val="p"/>
                                        </m:rPr>
                                        <a:rPr lang="en-US" i="0">
                                          <a:latin typeface="Cambria Math" panose="02040503050406030204" pitchFamily="18" charset="0"/>
                                        </a:rPr>
                                        <m:t>t</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m:rPr>
                                          <m:sty m:val="p"/>
                                        </m:rPr>
                                        <a:rPr lang="en-US" i="0">
                                          <a:latin typeface="Cambria Math" panose="02040503050406030204" pitchFamily="18" charset="0"/>
                                        </a:rPr>
                                        <m:t>c</m:t>
                                      </m:r>
                                    </m:e>
                                    <m:sup>
                                      <m:r>
                                        <m:rPr>
                                          <m:sty m:val="p"/>
                                        </m:rPr>
                                        <a:rPr lang="en-US" i="0">
                                          <a:latin typeface="Cambria Math" panose="02040503050406030204" pitchFamily="18" charset="0"/>
                                        </a:rPr>
                                        <m:t>t</m:t>
                                      </m:r>
                                    </m:sup>
                                  </m:sSup>
                                </m:e>
                              </m:d>
                            </m:e>
                          </m:func>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0">
                              <a:latin typeface="Cambria Math" panose="02040503050406030204" pitchFamily="18" charset="0"/>
                            </a:rPr>
                            <m:t>𝔼</m:t>
                          </m:r>
                        </m:e>
                        <m:sub>
                          <m:d>
                            <m:dPr>
                              <m:sepChr m:val=","/>
                              <m:ctrlPr>
                                <a:rPr lang="en-US" i="1">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𝑡</m:t>
                                  </m:r>
                                </m:sup>
                              </m:sSup>
                            </m:e>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𝑡</m:t>
                                  </m:r>
                                  <m:r>
                                    <a:rPr lang="en-US" i="0">
                                      <a:latin typeface="Cambria Math" panose="02040503050406030204" pitchFamily="18" charset="0"/>
                                    </a:rPr>
                                    <m:t>−1</m:t>
                                  </m:r>
                                </m:sup>
                              </m:sSup>
                            </m:e>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𝑡</m:t>
                                  </m:r>
                                </m:sup>
                              </m:sSup>
                            </m:e>
                          </m:d>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𝑑𝑎𝑡𝑎</m:t>
                              </m:r>
                            </m:sub>
                          </m:sSub>
                        </m:sub>
                      </m:sSub>
                      <m:d>
                        <m:dPr>
                          <m:begChr m:val="["/>
                          <m:endChr m:val="]"/>
                          <m:ctrlPr>
                            <a:rPr lang="en-US" i="1">
                              <a:latin typeface="Cambria Math" panose="02040503050406030204" pitchFamily="18" charset="0"/>
                            </a:rPr>
                          </m:ctrlPr>
                        </m:dPr>
                        <m:e>
                          <m:r>
                            <a:rPr lang="en-US" i="1">
                              <a:latin typeface="Cambria Math" panose="02040503050406030204" pitchFamily="18" charset="0"/>
                            </a:rPr>
                            <m:t>𝑙𝑜𝑔𝑞</m:t>
                          </m:r>
                          <m:d>
                            <m:dPr>
                              <m:ctrlPr>
                                <a:rPr lang="en-US" i="1">
                                  <a:solidFill>
                                    <a:srgbClr val="836967"/>
                                  </a:solidFill>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m:rPr>
                                      <m:sty m:val="p"/>
                                    </m:rPr>
                                    <a:rPr lang="en-US" i="0">
                                      <a:latin typeface="Cambria Math" panose="02040503050406030204" pitchFamily="18" charset="0"/>
                                    </a:rPr>
                                    <m:t>c</m:t>
                                  </m:r>
                                </m:e>
                                <m:sup>
                                  <m:r>
                                    <m:rPr>
                                      <m:sty m:val="p"/>
                                    </m:rPr>
                                    <a:rPr lang="en-US" i="0">
                                      <a:latin typeface="Cambria Math" panose="02040503050406030204" pitchFamily="18" charset="0"/>
                                    </a:rPr>
                                    <m:t>t</m:t>
                                  </m:r>
                                </m:sup>
                              </m:sSup>
                            </m:e>
                            <m:e>
                              <m:sSup>
                                <m:sSupPr>
                                  <m:ctrlPr>
                                    <a:rPr lang="en-US" i="1">
                                      <a:solidFill>
                                        <a:srgbClr val="836967"/>
                                      </a:solidFill>
                                      <a:latin typeface="Cambria Math" panose="02040503050406030204" pitchFamily="18" charset="0"/>
                                    </a:rPr>
                                  </m:ctrlPr>
                                </m:sSupPr>
                                <m:e>
                                  <m:r>
                                    <m:rPr>
                                      <m:sty m:val="p"/>
                                    </m:rPr>
                                    <a:rPr lang="en-US" i="0">
                                      <a:latin typeface="Cambria Math" panose="02040503050406030204" pitchFamily="18" charset="0"/>
                                    </a:rPr>
                                    <m:t>c</m:t>
                                  </m:r>
                                </m:e>
                                <m:sup>
                                  <m:r>
                                    <m:rPr>
                                      <m:sty m:val="p"/>
                                    </m:rPr>
                                    <a:rPr lang="en-US" i="0">
                                      <a:latin typeface="Cambria Math" panose="02040503050406030204" pitchFamily="18" charset="0"/>
                                    </a:rPr>
                                    <m:t>t</m:t>
                                  </m:r>
                                  <m:r>
                                    <a:rPr lang="en-US" i="0">
                                      <a:latin typeface="Cambria Math" panose="02040503050406030204" pitchFamily="18" charset="0"/>
                                    </a:rPr>
                                    <m:t>−1</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m:rPr>
                                      <m:sty m:val="p"/>
                                    </m:rPr>
                                    <a:rPr lang="en-US" i="0">
                                      <a:latin typeface="Cambria Math" panose="02040503050406030204" pitchFamily="18" charset="0"/>
                                    </a:rPr>
                                    <m:t>s</m:t>
                                  </m:r>
                                </m:e>
                                <m:sup>
                                  <m:r>
                                    <m:rPr>
                                      <m:sty m:val="p"/>
                                    </m:rPr>
                                    <a:rPr lang="en-US" i="0">
                                      <a:latin typeface="Cambria Math" panose="02040503050406030204" pitchFamily="18" charset="0"/>
                                    </a:rPr>
                                    <m:t>t</m:t>
                                  </m:r>
                                </m:sup>
                              </m:sSup>
                            </m:e>
                          </m:d>
                        </m:e>
                      </m:d>
                    </m:oMath>
                  </m:oMathPara>
                </a14:m>
                <a:endParaRPr lang="en-US" dirty="0"/>
              </a:p>
            </p:txBody>
          </p:sp>
        </mc:Choice>
        <mc:Fallback xmlns="">
          <p:sp>
            <p:nvSpPr>
              <p:cNvPr id="12" name="TextBox 11">
                <a:extLst>
                  <a:ext uri="{FF2B5EF4-FFF2-40B4-BE49-F238E27FC236}">
                    <a16:creationId xmlns:a16="http://schemas.microsoft.com/office/drawing/2014/main" id="{6A5A003B-9F5B-4861-907C-2C498C18A086}"/>
                  </a:ext>
                </a:extLst>
              </p:cNvPr>
              <p:cNvSpPr txBox="1">
                <a:spLocks noRot="1" noChangeAspect="1" noMove="1" noResize="1" noEditPoints="1" noAdjustHandles="1" noChangeArrowheads="1" noChangeShapeType="1" noTextEdit="1"/>
              </p:cNvSpPr>
              <p:nvPr/>
            </p:nvSpPr>
            <p:spPr>
              <a:xfrm>
                <a:off x="1295400" y="5387405"/>
                <a:ext cx="9013614" cy="512513"/>
              </a:xfrm>
              <a:prstGeom prst="rect">
                <a:avLst/>
              </a:prstGeom>
              <a:blipFill>
                <a:blip r:embed="rId5"/>
                <a:stretch>
                  <a:fillRect/>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88299527-CCAC-46D1-8B6B-EF71F603CE2F}"/>
              </a:ext>
            </a:extLst>
          </p:cNvPr>
          <p:cNvCxnSpPr/>
          <p:nvPr/>
        </p:nvCxnSpPr>
        <p:spPr>
          <a:xfrm>
            <a:off x="2115409" y="4704639"/>
            <a:ext cx="3344934"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28B6755-39F5-4F2F-A6E2-C6B894416D66}"/>
              </a:ext>
            </a:extLst>
          </p:cNvPr>
          <p:cNvSpPr txBox="1"/>
          <p:nvPr/>
        </p:nvSpPr>
        <p:spPr>
          <a:xfrm>
            <a:off x="2386797" y="4178975"/>
            <a:ext cx="401157" cy="369332"/>
          </a:xfrm>
          <a:prstGeom prst="rect">
            <a:avLst/>
          </a:prstGeom>
          <a:noFill/>
        </p:spPr>
        <p:txBody>
          <a:bodyPr wrap="square" rtlCol="0">
            <a:spAutoFit/>
          </a:bodyPr>
          <a:lstStyle/>
          <a:p>
            <a:r>
              <a:rPr lang="en-US" dirty="0"/>
              <a:t>t</a:t>
            </a:r>
            <a:r>
              <a:rPr lang="en-US" baseline="-25000" dirty="0"/>
              <a:t>0</a:t>
            </a:r>
            <a:endParaRPr lang="en-US" dirty="0"/>
          </a:p>
        </p:txBody>
      </p:sp>
      <p:sp>
        <p:nvSpPr>
          <p:cNvPr id="15" name="TextBox 14">
            <a:extLst>
              <a:ext uri="{FF2B5EF4-FFF2-40B4-BE49-F238E27FC236}">
                <a16:creationId xmlns:a16="http://schemas.microsoft.com/office/drawing/2014/main" id="{9CCA0611-0B86-4A6C-ACD6-9BA4614CEBEA}"/>
              </a:ext>
            </a:extLst>
          </p:cNvPr>
          <p:cNvSpPr txBox="1"/>
          <p:nvPr/>
        </p:nvSpPr>
        <p:spPr>
          <a:xfrm>
            <a:off x="3191956" y="4178975"/>
            <a:ext cx="401157" cy="369332"/>
          </a:xfrm>
          <a:prstGeom prst="rect">
            <a:avLst/>
          </a:prstGeom>
          <a:noFill/>
        </p:spPr>
        <p:txBody>
          <a:bodyPr wrap="square" rtlCol="0">
            <a:spAutoFit/>
          </a:bodyPr>
          <a:lstStyle/>
          <a:p>
            <a:r>
              <a:rPr lang="en-US" dirty="0"/>
              <a:t>t</a:t>
            </a:r>
            <a:r>
              <a:rPr lang="en-US" baseline="-25000" dirty="0"/>
              <a:t>1</a:t>
            </a:r>
          </a:p>
        </p:txBody>
      </p:sp>
      <p:cxnSp>
        <p:nvCxnSpPr>
          <p:cNvPr id="7" name="Straight Connector 6">
            <a:extLst>
              <a:ext uri="{FF2B5EF4-FFF2-40B4-BE49-F238E27FC236}">
                <a16:creationId xmlns:a16="http://schemas.microsoft.com/office/drawing/2014/main" id="{67666680-F31D-41E1-892A-6B204FD9D2EE}"/>
              </a:ext>
            </a:extLst>
          </p:cNvPr>
          <p:cNvCxnSpPr>
            <a:stCxn id="6" idx="2"/>
            <a:endCxn id="6" idx="2"/>
          </p:cNvCxnSpPr>
          <p:nvPr/>
        </p:nvCxnSpPr>
        <p:spPr>
          <a:xfrm>
            <a:off x="2587376" y="454830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88702C-49ED-4803-BF9A-88A9B7DAAFEB}"/>
              </a:ext>
            </a:extLst>
          </p:cNvPr>
          <p:cNvCxnSpPr/>
          <p:nvPr/>
        </p:nvCxnSpPr>
        <p:spPr>
          <a:xfrm>
            <a:off x="2587375" y="4597138"/>
            <a:ext cx="0" cy="11359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D0140C4-8CC1-4F23-AB09-FF83A997A0B1}"/>
              </a:ext>
            </a:extLst>
          </p:cNvPr>
          <p:cNvCxnSpPr/>
          <p:nvPr/>
        </p:nvCxnSpPr>
        <p:spPr>
          <a:xfrm>
            <a:off x="3345171" y="4597138"/>
            <a:ext cx="0" cy="11359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EE4FD45-D954-477D-8143-42A268529139}"/>
              </a:ext>
            </a:extLst>
          </p:cNvPr>
          <p:cNvCxnSpPr/>
          <p:nvPr/>
        </p:nvCxnSpPr>
        <p:spPr>
          <a:xfrm>
            <a:off x="4102966" y="4591040"/>
            <a:ext cx="0" cy="113599"/>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C8A8FD8F-15E7-41AC-BCA4-97E2A55F11A7}"/>
              </a:ext>
            </a:extLst>
          </p:cNvPr>
          <p:cNvCxnSpPr/>
          <p:nvPr/>
        </p:nvCxnSpPr>
        <p:spPr>
          <a:xfrm>
            <a:off x="4980579" y="4592256"/>
            <a:ext cx="0" cy="113599"/>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1D5FE23F-E709-4BAE-9672-9FDDAFAFCD98}"/>
              </a:ext>
            </a:extLst>
          </p:cNvPr>
          <p:cNvSpPr txBox="1"/>
          <p:nvPr/>
        </p:nvSpPr>
        <p:spPr>
          <a:xfrm>
            <a:off x="3939668" y="4183173"/>
            <a:ext cx="401157" cy="369332"/>
          </a:xfrm>
          <a:prstGeom prst="rect">
            <a:avLst/>
          </a:prstGeom>
          <a:noFill/>
        </p:spPr>
        <p:txBody>
          <a:bodyPr wrap="square" rtlCol="0">
            <a:spAutoFit/>
          </a:bodyPr>
          <a:lstStyle/>
          <a:p>
            <a:r>
              <a:rPr lang="en-US" dirty="0"/>
              <a:t>t</a:t>
            </a:r>
            <a:r>
              <a:rPr lang="en-US" baseline="-25000" dirty="0"/>
              <a:t>2</a:t>
            </a:r>
          </a:p>
        </p:txBody>
      </p:sp>
      <p:sp>
        <p:nvSpPr>
          <p:cNvPr id="24" name="TextBox 23">
            <a:extLst>
              <a:ext uri="{FF2B5EF4-FFF2-40B4-BE49-F238E27FC236}">
                <a16:creationId xmlns:a16="http://schemas.microsoft.com/office/drawing/2014/main" id="{30931EE4-E76C-4A41-AB18-D6DAA0F40BC9}"/>
              </a:ext>
            </a:extLst>
          </p:cNvPr>
          <p:cNvSpPr txBox="1"/>
          <p:nvPr/>
        </p:nvSpPr>
        <p:spPr>
          <a:xfrm>
            <a:off x="4835018" y="4180166"/>
            <a:ext cx="401157" cy="369332"/>
          </a:xfrm>
          <a:prstGeom prst="rect">
            <a:avLst/>
          </a:prstGeom>
          <a:noFill/>
        </p:spPr>
        <p:txBody>
          <a:bodyPr wrap="square" rtlCol="0">
            <a:spAutoFit/>
          </a:bodyPr>
          <a:lstStyle/>
          <a:p>
            <a:r>
              <a:rPr lang="en-US" dirty="0" err="1"/>
              <a:t>t</a:t>
            </a:r>
            <a:r>
              <a:rPr lang="en-US" baseline="-25000" dirty="0" err="1"/>
              <a:t>T</a:t>
            </a:r>
            <a:endParaRPr lang="en-US" baseline="-25000" dirty="0"/>
          </a:p>
        </p:txBody>
      </p:sp>
      <p:sp>
        <p:nvSpPr>
          <p:cNvPr id="25" name="TextBox 24">
            <a:extLst>
              <a:ext uri="{FF2B5EF4-FFF2-40B4-BE49-F238E27FC236}">
                <a16:creationId xmlns:a16="http://schemas.microsoft.com/office/drawing/2014/main" id="{CA100705-C178-46F9-8F60-E754FD67ED78}"/>
              </a:ext>
            </a:extLst>
          </p:cNvPr>
          <p:cNvSpPr txBox="1"/>
          <p:nvPr/>
        </p:nvSpPr>
        <p:spPr>
          <a:xfrm>
            <a:off x="7876055" y="1925539"/>
            <a:ext cx="3133725" cy="2031325"/>
          </a:xfrm>
          <a:prstGeom prst="rect">
            <a:avLst/>
          </a:prstGeom>
          <a:noFill/>
        </p:spPr>
        <p:txBody>
          <a:bodyPr wrap="square">
            <a:spAutoFit/>
          </a:bodyPr>
          <a:lstStyle/>
          <a:p>
            <a:pPr marL="285750" indent="-285750">
              <a:buClr>
                <a:schemeClr val="accent1">
                  <a:lumMod val="75000"/>
                </a:schemeClr>
              </a:buClr>
              <a:buFont typeface="Wingdings" panose="05000000000000000000" pitchFamily="2" charset="2"/>
              <a:buChar char="§"/>
            </a:pPr>
            <a:r>
              <a:rPr lang="en-US" sz="1800" dirty="0"/>
              <a:t>C0: No conflict no resolution action</a:t>
            </a:r>
          </a:p>
          <a:p>
            <a:pPr marL="285750" indent="-285750">
              <a:buClr>
                <a:schemeClr val="accent1">
                  <a:lumMod val="75000"/>
                </a:schemeClr>
              </a:buClr>
              <a:buFont typeface="Wingdings" panose="05000000000000000000" pitchFamily="2" charset="2"/>
              <a:buChar char="§"/>
            </a:pPr>
            <a:r>
              <a:rPr lang="en-US" sz="1800" dirty="0"/>
              <a:t>C1: Conflict detected, and resolution action applied</a:t>
            </a:r>
          </a:p>
          <a:p>
            <a:pPr marL="285750" indent="-285750">
              <a:buClr>
                <a:schemeClr val="accent1">
                  <a:lumMod val="75000"/>
                </a:schemeClr>
              </a:buClr>
              <a:buFont typeface="Wingdings" panose="05000000000000000000" pitchFamily="2" charset="2"/>
              <a:buChar char="§"/>
            </a:pPr>
            <a:r>
              <a:rPr lang="en-US" sz="1800" dirty="0"/>
              <a:t>C2: Conflict detected but no resolution action applied at this point</a:t>
            </a:r>
          </a:p>
        </p:txBody>
      </p:sp>
      <p:sp>
        <p:nvSpPr>
          <p:cNvPr id="3" name="TextBox 2">
            <a:extLst>
              <a:ext uri="{FF2B5EF4-FFF2-40B4-BE49-F238E27FC236}">
                <a16:creationId xmlns:a16="http://schemas.microsoft.com/office/drawing/2014/main" id="{3B51FB13-4E23-4424-B8E4-7FE698E148D2}"/>
              </a:ext>
            </a:extLst>
          </p:cNvPr>
          <p:cNvSpPr txBox="1"/>
          <p:nvPr/>
        </p:nvSpPr>
        <p:spPr>
          <a:xfrm>
            <a:off x="622300" y="6305550"/>
            <a:ext cx="10579100" cy="230832"/>
          </a:xfrm>
          <a:prstGeom prst="rect">
            <a:avLst/>
          </a:prstGeom>
          <a:noFill/>
        </p:spPr>
        <p:txBody>
          <a:bodyPr wrap="square" rtlCol="0">
            <a:spAutoFit/>
          </a:bodyPr>
          <a:lstStyle/>
          <a:p>
            <a:r>
              <a:rPr lang="en-US" sz="900" dirty="0"/>
              <a:t>1. </a:t>
            </a:r>
            <a:r>
              <a:rPr lang="en-US" sz="900" dirty="0" err="1"/>
              <a:t>Kingma</a:t>
            </a:r>
            <a:r>
              <a:rPr lang="en-US" sz="900" dirty="0"/>
              <a:t>, </a:t>
            </a:r>
            <a:r>
              <a:rPr lang="en-US" sz="900" dirty="0" err="1"/>
              <a:t>Diederik</a:t>
            </a:r>
            <a:r>
              <a:rPr lang="en-US" sz="900" dirty="0"/>
              <a:t> P., and Max Welling. "Auto-encoding variational bayes." </a:t>
            </a:r>
            <a:r>
              <a:rPr lang="en-US" sz="900" i="1" dirty="0" err="1"/>
              <a:t>arXiv</a:t>
            </a:r>
            <a:r>
              <a:rPr lang="en-US" sz="900" i="1" dirty="0"/>
              <a:t> preprint arXiv:1312.6114</a:t>
            </a:r>
            <a:r>
              <a:rPr lang="en-US" sz="900" dirty="0"/>
              <a:t> (2013).</a:t>
            </a:r>
          </a:p>
        </p:txBody>
      </p:sp>
    </p:spTree>
    <p:extLst>
      <p:ext uri="{BB962C8B-B14F-4D97-AF65-F5344CB8AC3E}">
        <p14:creationId xmlns:p14="http://schemas.microsoft.com/office/powerpoint/2010/main" val="426220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0AD9-AECD-4ED1-A5EF-D736B406F0A8}"/>
              </a:ext>
            </a:extLst>
          </p:cNvPr>
          <p:cNvSpPr>
            <a:spLocks noGrp="1"/>
          </p:cNvSpPr>
          <p:nvPr>
            <p:ph type="title"/>
          </p:nvPr>
        </p:nvSpPr>
        <p:spPr/>
        <p:txBody>
          <a:bodyPr/>
          <a:lstStyle/>
          <a:p>
            <a:r>
              <a:rPr lang="en-US" dirty="0"/>
              <a:t>State Observations </a:t>
            </a:r>
            <a:r>
              <a:rPr lang="en-US" dirty="0">
                <a:solidFill>
                  <a:srgbClr val="A43F27"/>
                </a:solidFill>
              </a:rPr>
              <a:t>(per neighboring flight)</a:t>
            </a:r>
          </a:p>
        </p:txBody>
      </p:sp>
      <p:pic>
        <p:nvPicPr>
          <p:cNvPr id="5" name="Picture 4">
            <a:extLst>
              <a:ext uri="{FF2B5EF4-FFF2-40B4-BE49-F238E27FC236}">
                <a16:creationId xmlns:a16="http://schemas.microsoft.com/office/drawing/2014/main" id="{BC4EC1BF-65B7-460B-99DC-040ED0BF2280}"/>
              </a:ext>
            </a:extLst>
          </p:cNvPr>
          <p:cNvPicPr/>
          <p:nvPr/>
        </p:nvPicPr>
        <p:blipFill>
          <a:blip r:embed="rId2">
            <a:extLst>
              <a:ext uri="{28A0092B-C50C-407E-A947-70E740481C1C}">
                <a14:useLocalDpi xmlns:a14="http://schemas.microsoft.com/office/drawing/2010/main" val="0"/>
              </a:ext>
            </a:extLst>
          </a:blip>
          <a:stretch>
            <a:fillRect/>
          </a:stretch>
        </p:blipFill>
        <p:spPr>
          <a:xfrm>
            <a:off x="7230099" y="1988534"/>
            <a:ext cx="3347085" cy="2209800"/>
          </a:xfrm>
          <a:prstGeom prst="rect">
            <a:avLst/>
          </a:prstGeom>
        </p:spPr>
      </p:pic>
      <p:sp>
        <p:nvSpPr>
          <p:cNvPr id="7" name="Footer Placeholder 3">
            <a:extLst>
              <a:ext uri="{FF2B5EF4-FFF2-40B4-BE49-F238E27FC236}">
                <a16:creationId xmlns:a16="http://schemas.microsoft.com/office/drawing/2014/main" id="{11E8AFCB-998F-4840-BB80-91A505DCECC6}"/>
              </a:ext>
            </a:extLst>
          </p:cNvPr>
          <p:cNvSpPr>
            <a:spLocks noGrp="1"/>
          </p:cNvSpPr>
          <p:nvPr>
            <p:ph type="ftr" sz="quarter" idx="11"/>
          </p:nvPr>
        </p:nvSpPr>
        <p:spPr>
          <a:xfrm>
            <a:off x="7675060" y="3951497"/>
            <a:ext cx="4006230" cy="493673"/>
          </a:xfrm>
        </p:spPr>
        <p:txBody>
          <a:bodyPr/>
          <a:lstStyle/>
          <a:p>
            <a:r>
              <a:rPr lang="en-US" dirty="0"/>
              <a:t>1. Dalmau, Ramon, and Eric Allard. "Air Traffic Control Using Message Passing Neural Networks and Multi-Agent Reinforcement Learning."</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CFEB741-235C-4B3B-8969-FB32D9C22383}"/>
                  </a:ext>
                </a:extLst>
              </p:cNvPr>
              <p:cNvSpPr txBox="1"/>
              <p:nvPr/>
            </p:nvSpPr>
            <p:spPr>
              <a:xfrm>
                <a:off x="1151231" y="2083128"/>
                <a:ext cx="1262910" cy="40447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𝑑</m:t>
                              </m:r>
                            </m:e>
                            <m:e>
                              <m:r>
                                <m:rPr>
                                  <m:sty m:val="p"/>
                                </m:rPr>
                                <a:rPr lang="en-US">
                                  <a:latin typeface="Cambria Math" panose="02040503050406030204" pitchFamily="18" charset="0"/>
                                </a:rPr>
                                <m:t>sin</m:t>
                              </m:r>
                              <m:r>
                                <a:rPr lang="en-US" i="1">
                                  <a:latin typeface="Cambria Math" panose="02040503050406030204" pitchFamily="18" charset="0"/>
                                </a:rPr>
                                <m:t>⁡(</m:t>
                              </m:r>
                              <m:r>
                                <a:rPr lang="en-US" b="0" i="1" smtClean="0">
                                  <a:latin typeface="Cambria Math" panose="02040503050406030204" pitchFamily="18" charset="0"/>
                                </a:rPr>
                                <m:t>𝑐</m:t>
                              </m:r>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e>
                            <m:e>
                              <m:r>
                                <m:rPr>
                                  <m:sty m:val="p"/>
                                </m:rPr>
                                <a:rPr lang="en-US" b="0" i="0" smtClean="0">
                                  <a:latin typeface="Cambria Math" panose="02040503050406030204" pitchFamily="18" charset="0"/>
                                </a:rPr>
                                <m:t>cos</m:t>
                              </m:r>
                              <m:r>
                                <a:rPr lang="en-US" i="1">
                                  <a:latin typeface="Cambria Math" panose="02040503050406030204" pitchFamily="18" charset="0"/>
                                </a:rPr>
                                <m:t>(</m:t>
                              </m:r>
                              <m:r>
                                <a:rPr lang="en-US" b="0" i="1" smtClean="0">
                                  <a:latin typeface="Cambria Math" panose="02040503050406030204" pitchFamily="18" charset="0"/>
                                </a:rPr>
                                <m:t>𝑐</m:t>
                              </m:r>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h</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𝑣</m:t>
                                  </m:r>
                                </m:sub>
                              </m:sSub>
                            </m:e>
                            <m:e>
                              <m:r>
                                <a:rPr lang="en-US" b="0" i="1" smtClean="0">
                                  <a:latin typeface="Cambria Math" panose="02040503050406030204" pitchFamily="18" charset="0"/>
                                </a:rPr>
                                <m:t>𝑎𝑙𝑡𝑖𝑡𝑢𝑑𝑒</m:t>
                              </m:r>
                            </m:e>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𝑐𝑝𝑎</m:t>
                                      </m:r>
                                    </m:sub>
                                  </m:sSub>
                                </m:e>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𝑐𝑝𝑎</m:t>
                                      </m:r>
                                    </m:sub>
                                  </m:sSub>
                                </m:e>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𝑐𝑝</m:t>
                                      </m:r>
                                    </m:sub>
                                  </m:sSub>
                                </m:e>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𝑐𝑝</m:t>
                                      </m:r>
                                    </m:sub>
                                  </m:sSub>
                                </m:e>
                                <m:e>
                                  <m:r>
                                    <m:rPr>
                                      <m:sty m:val="p"/>
                                    </m:rPr>
                                    <a:rPr lang="en-US">
                                      <a:latin typeface="Cambria Math" panose="02040503050406030204" pitchFamily="18" charset="0"/>
                                    </a:rPr>
                                    <m:t>sin</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sub>
                                  </m:sSub>
                                  <m:r>
                                    <a:rPr lang="en-US" i="1">
                                      <a:latin typeface="Cambria Math" panose="02040503050406030204" pitchFamily="18" charset="0"/>
                                    </a:rPr>
                                    <m:t>)</m:t>
                                  </m:r>
                                </m:e>
                                <m:e>
                                  <m:r>
                                    <m:rPr>
                                      <m:sty m:val="p"/>
                                    </m:rPr>
                                    <a:rPr lang="en-US">
                                      <a:latin typeface="Cambria Math" panose="02040503050406030204" pitchFamily="18" charset="0"/>
                                    </a:rPr>
                                    <m:t>cos</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sub>
                                  </m:sSub>
                                  <m:r>
                                    <a:rPr lang="en-US" i="1">
                                      <a:latin typeface="Cambria Math" panose="02040503050406030204" pitchFamily="18" charset="0"/>
                                    </a:rPr>
                                    <m:t>)</m:t>
                                  </m:r>
                                </m:e>
                                <m:e>
                                  <m:r>
                                    <m:rPr>
                                      <m:sty m:val="p"/>
                                    </m:rPr>
                                    <a:rPr lang="en-US">
                                      <a:latin typeface="Cambria Math" panose="02040503050406030204" pitchFamily="18" charset="0"/>
                                    </a:rPr>
                                    <m:t>sin</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𝑗</m:t>
                                      </m:r>
                                    </m:sub>
                                  </m:sSub>
                                  <m:r>
                                    <a:rPr lang="en-US" i="1">
                                      <a:latin typeface="Cambria Math" panose="02040503050406030204" pitchFamily="18" charset="0"/>
                                    </a:rPr>
                                    <m:t>)</m:t>
                                  </m:r>
                                </m:e>
                                <m:e>
                                  <m:r>
                                    <m:rPr>
                                      <m:sty m:val="p"/>
                                    </m:rPr>
                                    <a:rPr lang="en-US">
                                      <a:latin typeface="Cambria Math" panose="02040503050406030204" pitchFamily="18" charset="0"/>
                                    </a:rPr>
                                    <m:t>cos</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𝑗</m:t>
                                      </m:r>
                                    </m:sub>
                                  </m:sSub>
                                  <m:r>
                                    <a:rPr lang="en-US" i="1">
                                      <a:latin typeface="Cambria Math" panose="02040503050406030204" pitchFamily="18" charset="0"/>
                                    </a:rPr>
                                    <m:t>)</m:t>
                                  </m:r>
                                </m:e>
                              </m:eqArr>
                            </m:e>
                          </m:eqArr>
                        </m:e>
                      </m:d>
                    </m:oMath>
                  </m:oMathPara>
                </a14:m>
                <a:endParaRPr lang="en-US" dirty="0"/>
              </a:p>
            </p:txBody>
          </p:sp>
        </mc:Choice>
        <mc:Fallback xmlns="">
          <p:sp>
            <p:nvSpPr>
              <p:cNvPr id="10" name="TextBox 9">
                <a:extLst>
                  <a:ext uri="{FF2B5EF4-FFF2-40B4-BE49-F238E27FC236}">
                    <a16:creationId xmlns:a16="http://schemas.microsoft.com/office/drawing/2014/main" id="{9CFEB741-235C-4B3B-8969-FB32D9C22383}"/>
                  </a:ext>
                </a:extLst>
              </p:cNvPr>
              <p:cNvSpPr txBox="1">
                <a:spLocks noRot="1" noChangeAspect="1" noMove="1" noResize="1" noEditPoints="1" noAdjustHandles="1" noChangeArrowheads="1" noChangeShapeType="1" noTextEdit="1"/>
              </p:cNvSpPr>
              <p:nvPr/>
            </p:nvSpPr>
            <p:spPr>
              <a:xfrm>
                <a:off x="1151231" y="2083128"/>
                <a:ext cx="1262910" cy="4044762"/>
              </a:xfrm>
              <a:prstGeom prst="rect">
                <a:avLst/>
              </a:prstGeom>
              <a:blipFill>
                <a:blip r:embed="rId5"/>
                <a:stretch>
                  <a:fillRect/>
                </a:stretch>
              </a:blipFill>
            </p:spPr>
            <p:txBody>
              <a:bodyPr/>
              <a:lstStyle/>
              <a:p>
                <a:r>
                  <a:rPr lang="en-US">
                    <a:noFill/>
                  </a:rPr>
                  <a:t> </a:t>
                </a:r>
              </a:p>
            </p:txBody>
          </p:sp>
        </mc:Fallback>
      </mc:AlternateContent>
      <p:sp>
        <p:nvSpPr>
          <p:cNvPr id="12" name="Right Brace 11">
            <a:extLst>
              <a:ext uri="{FF2B5EF4-FFF2-40B4-BE49-F238E27FC236}">
                <a16:creationId xmlns:a16="http://schemas.microsoft.com/office/drawing/2014/main" id="{0FE2C676-FA61-4087-B7EB-9DAD41F0F6B5}"/>
              </a:ext>
            </a:extLst>
          </p:cNvPr>
          <p:cNvSpPr/>
          <p:nvPr/>
        </p:nvSpPr>
        <p:spPr>
          <a:xfrm>
            <a:off x="2654710" y="2170962"/>
            <a:ext cx="153383" cy="15397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8E79E128-2F33-42AC-86EB-F6EE159AFC8F}"/>
              </a:ext>
            </a:extLst>
          </p:cNvPr>
          <p:cNvSpPr txBox="1"/>
          <p:nvPr/>
        </p:nvSpPr>
        <p:spPr>
          <a:xfrm>
            <a:off x="2909637" y="2210743"/>
            <a:ext cx="3076953" cy="1477328"/>
          </a:xfrm>
          <a:prstGeom prst="rect">
            <a:avLst/>
          </a:prstGeom>
          <a:noFill/>
        </p:spPr>
        <p:txBody>
          <a:bodyPr wrap="square" rtlCol="0">
            <a:spAutoFit/>
          </a:bodyPr>
          <a:lstStyle/>
          <a:p>
            <a:r>
              <a:rPr lang="en-US" dirty="0"/>
              <a:t>distance from fixed point</a:t>
            </a:r>
          </a:p>
          <a:p>
            <a:r>
              <a:rPr lang="en-US" dirty="0"/>
              <a:t>bearing relative to fixpoint </a:t>
            </a:r>
          </a:p>
          <a:p>
            <a:r>
              <a:rPr lang="en-US" dirty="0"/>
              <a:t>horizontal speed</a:t>
            </a:r>
          </a:p>
          <a:p>
            <a:r>
              <a:rPr lang="en-US" dirty="0"/>
              <a:t>vertical speed</a:t>
            </a:r>
          </a:p>
          <a:p>
            <a:r>
              <a:rPr lang="en-US" dirty="0"/>
              <a:t>altitude</a:t>
            </a:r>
          </a:p>
        </p:txBody>
      </p:sp>
      <p:sp>
        <p:nvSpPr>
          <p:cNvPr id="14" name="Right Brace 13">
            <a:extLst>
              <a:ext uri="{FF2B5EF4-FFF2-40B4-BE49-F238E27FC236}">
                <a16:creationId xmlns:a16="http://schemas.microsoft.com/office/drawing/2014/main" id="{01C16115-15AA-4288-A4CE-E610AB0FB518}"/>
              </a:ext>
            </a:extLst>
          </p:cNvPr>
          <p:cNvSpPr/>
          <p:nvPr/>
        </p:nvSpPr>
        <p:spPr>
          <a:xfrm>
            <a:off x="2654708" y="3772914"/>
            <a:ext cx="153383" cy="4254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33232CC2-F8F2-4A98-B0A5-4D8552053E4E}"/>
              </a:ext>
            </a:extLst>
          </p:cNvPr>
          <p:cNvSpPr txBox="1"/>
          <p:nvPr/>
        </p:nvSpPr>
        <p:spPr>
          <a:xfrm>
            <a:off x="3101803" y="3856953"/>
            <a:ext cx="949797" cy="369332"/>
          </a:xfrm>
          <a:prstGeom prst="rect">
            <a:avLst/>
          </a:prstGeom>
          <a:noFill/>
        </p:spPr>
        <p:txBody>
          <a:bodyPr wrap="square" rtlCol="0">
            <a:spAutoFit/>
          </a:bodyPr>
          <a:lstStyle/>
          <a:p>
            <a:r>
              <a:rPr lang="en-US" dirty="0"/>
              <a:t>CPA</a:t>
            </a:r>
          </a:p>
        </p:txBody>
      </p:sp>
      <p:sp>
        <p:nvSpPr>
          <p:cNvPr id="16" name="Right Brace 15">
            <a:extLst>
              <a:ext uri="{FF2B5EF4-FFF2-40B4-BE49-F238E27FC236}">
                <a16:creationId xmlns:a16="http://schemas.microsoft.com/office/drawing/2014/main" id="{889E6526-AC53-4E01-8B15-2F4BCEC6FF77}"/>
              </a:ext>
            </a:extLst>
          </p:cNvPr>
          <p:cNvSpPr/>
          <p:nvPr/>
        </p:nvSpPr>
        <p:spPr>
          <a:xfrm>
            <a:off x="2654709" y="4354559"/>
            <a:ext cx="153383" cy="4254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B7789EB0-E7D8-4C93-BB20-CF7757AB18B2}"/>
              </a:ext>
            </a:extLst>
          </p:cNvPr>
          <p:cNvSpPr txBox="1"/>
          <p:nvPr/>
        </p:nvSpPr>
        <p:spPr>
          <a:xfrm>
            <a:off x="3048660" y="4382602"/>
            <a:ext cx="1693115" cy="369332"/>
          </a:xfrm>
          <a:prstGeom prst="rect">
            <a:avLst/>
          </a:prstGeom>
          <a:noFill/>
        </p:spPr>
        <p:txBody>
          <a:bodyPr wrap="square" rtlCol="0">
            <a:spAutoFit/>
          </a:bodyPr>
          <a:lstStyle/>
          <a:p>
            <a:r>
              <a:rPr lang="en-US" dirty="0"/>
              <a:t>Crossing point</a:t>
            </a:r>
          </a:p>
        </p:txBody>
      </p:sp>
      <p:sp>
        <p:nvSpPr>
          <p:cNvPr id="18" name="Right Brace 17">
            <a:extLst>
              <a:ext uri="{FF2B5EF4-FFF2-40B4-BE49-F238E27FC236}">
                <a16:creationId xmlns:a16="http://schemas.microsoft.com/office/drawing/2014/main" id="{A459F783-F142-45A7-B401-003B2DFD960A}"/>
              </a:ext>
            </a:extLst>
          </p:cNvPr>
          <p:cNvSpPr/>
          <p:nvPr/>
        </p:nvSpPr>
        <p:spPr>
          <a:xfrm>
            <a:off x="2654709" y="4908251"/>
            <a:ext cx="153383" cy="11423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C7420408-8C36-4A2D-8233-2AF72A25DB1C}"/>
              </a:ext>
            </a:extLst>
          </p:cNvPr>
          <p:cNvSpPr txBox="1"/>
          <p:nvPr/>
        </p:nvSpPr>
        <p:spPr>
          <a:xfrm>
            <a:off x="2996872" y="4908251"/>
            <a:ext cx="2161936" cy="923330"/>
          </a:xfrm>
          <a:prstGeom prst="rect">
            <a:avLst/>
          </a:prstGeom>
          <a:noFill/>
        </p:spPr>
        <p:txBody>
          <a:bodyPr wrap="square" rtlCol="0">
            <a:spAutoFit/>
          </a:bodyPr>
          <a:lstStyle/>
          <a:p>
            <a:r>
              <a:rPr lang="en-US" dirty="0"/>
              <a:t>Relative Angles between </a:t>
            </a:r>
            <a:r>
              <a:rPr lang="en-US" dirty="0" err="1"/>
              <a:t>ownship</a:t>
            </a:r>
            <a:r>
              <a:rPr lang="en-US" dirty="0"/>
              <a:t> and neighbor</a:t>
            </a:r>
          </a:p>
        </p:txBody>
      </p:sp>
    </p:spTree>
    <p:extLst>
      <p:ext uri="{BB962C8B-B14F-4D97-AF65-F5344CB8AC3E}">
        <p14:creationId xmlns:p14="http://schemas.microsoft.com/office/powerpoint/2010/main" val="55741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EEA6-AB72-4A18-9D5B-2276187A749B}"/>
              </a:ext>
            </a:extLst>
          </p:cNvPr>
          <p:cNvSpPr>
            <a:spLocks noGrp="1"/>
          </p:cNvSpPr>
          <p:nvPr>
            <p:ph type="title"/>
          </p:nvPr>
        </p:nvSpPr>
        <p:spPr/>
        <p:txBody>
          <a:bodyPr/>
          <a:lstStyle/>
          <a:p>
            <a:r>
              <a:rPr lang="en-US" dirty="0"/>
              <a:t>Actions </a:t>
            </a:r>
            <a:r>
              <a:rPr lang="en-US" dirty="0">
                <a:solidFill>
                  <a:srgbClr val="A43F27"/>
                </a:solidFill>
              </a:rPr>
              <a:t>to be predicted</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42B346C-CFBF-4488-A100-58464927516C}"/>
                  </a:ext>
                </a:extLst>
              </p:cNvPr>
              <p:cNvSpPr txBox="1"/>
              <p:nvPr/>
            </p:nvSpPr>
            <p:spPr>
              <a:xfrm>
                <a:off x="3088584" y="2468657"/>
                <a:ext cx="5216941" cy="252626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𝑁𝑜</m:t>
                              </m:r>
                              <m:r>
                                <a:rPr lang="en-US" b="0" i="1" smtClean="0">
                                  <a:latin typeface="Cambria Math" panose="02040503050406030204" pitchFamily="18" charset="0"/>
                                </a:rPr>
                                <m:t> </m:t>
                              </m:r>
                              <m:r>
                                <a:rPr lang="en-US" b="0" i="1" smtClean="0">
                                  <a:latin typeface="Cambria Math" panose="02040503050406030204" pitchFamily="18" charset="0"/>
                                </a:rPr>
                                <m:t>𝑟𝑒𝑠𝑜𝑙𝑢𝑡𝑖𝑜𝑛</m:t>
                              </m:r>
                              <m:r>
                                <a:rPr lang="en-US" b="0" i="1" smtClean="0">
                                  <a:latin typeface="Cambria Math" panose="02040503050406030204" pitchFamily="18" charset="0"/>
                                </a:rPr>
                                <m:t> </m:t>
                              </m:r>
                              <m:r>
                                <a:rPr lang="en-US" b="0" i="1" smtClean="0">
                                  <a:latin typeface="Cambria Math" panose="02040503050406030204" pitchFamily="18" charset="0"/>
                                </a:rPr>
                                <m:t>𝑎𝑐𝑡𝑖𝑜𝑛</m:t>
                              </m:r>
                            </m:e>
                            <m:e>
                              <m:sSub>
                                <m:sSubPr>
                                  <m:ctrlPr>
                                    <a:rPr lang="en-US" i="1">
                                      <a:latin typeface="Cambria Math" panose="02040503050406030204" pitchFamily="18" charset="0"/>
                                    </a:rPr>
                                  </m:ctrlPr>
                                </m:sSubPr>
                                <m:e>
                                  <m:r>
                                    <a:rPr lang="en-GB" i="1">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𝐷𝑖𝑟𝑒𝑐𝑡</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𝑤𝑎𝑦𝑝𝑜𝑖𝑛𝑡</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𝑆𝑝𝑒𝑒𝑑</m:t>
                              </m:r>
                              <m:r>
                                <a:rPr lang="en-US" b="0" i="1" smtClean="0">
                                  <a:latin typeface="Cambria Math" panose="02040503050406030204" pitchFamily="18" charset="0"/>
                                </a:rPr>
                                <m:t> </m:t>
                              </m:r>
                              <m:r>
                                <a:rPr lang="en-US" b="0" i="1" smtClean="0">
                                  <a:latin typeface="Cambria Math" panose="02040503050406030204" pitchFamily="18" charset="0"/>
                                </a:rPr>
                                <m:t>𝑐h𝑎𝑛𝑔𝑒</m:t>
                              </m:r>
                            </m:e>
                            <m:e/>
                            <m:e>
                              <m:r>
                                <m:rPr>
                                  <m:sty m:val="p"/>
                                </m:rPr>
                                <a:rPr lang="en-GB">
                                  <a:latin typeface="Cambria Math" panose="02040503050406030204" pitchFamily="18" charset="0"/>
                                </a:rPr>
                                <m:t>Δ</m:t>
                              </m:r>
                              <m:r>
                                <a:rPr lang="en-GB" i="1">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𝐶h𝑎𝑛𝑔𝑒</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𝑐𝑜𝑢𝑟𝑠𝑒</m:t>
                              </m:r>
                            </m:e>
                            <m:e>
                              <m:r>
                                <m:rPr>
                                  <m:sty m:val="p"/>
                                </m:rPr>
                                <a:rPr lang="en-GB">
                                  <a:latin typeface="Cambria Math" panose="02040503050406030204" pitchFamily="18" charset="0"/>
                                </a:rPr>
                                <m:t>Δ</m:t>
                              </m:r>
                              <m:sSub>
                                <m:sSubPr>
                                  <m:ctrlPr>
                                    <a:rPr lang="en-US"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h</m:t>
                                  </m:r>
                                </m:sub>
                              </m:sSub>
                              <m:r>
                                <a:rPr lang="en-US" b="0" i="1" smtClean="0">
                                  <a:latin typeface="Cambria Math" panose="02040503050406030204" pitchFamily="18" charset="0"/>
                                </a:rPr>
                                <m:t>:</m:t>
                              </m:r>
                              <m:r>
                                <a:rPr lang="en-US" b="0" i="1" smtClean="0">
                                  <a:latin typeface="Cambria Math" panose="02040503050406030204" pitchFamily="18" charset="0"/>
                                </a:rPr>
                                <m:t>𝐶h𝑎𝑛𝑔𝑒</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h𝑜𝑟𝑖𝑧𝑜𝑛𝑡𝑎𝑙</m:t>
                              </m:r>
                              <m:r>
                                <a:rPr lang="en-US" b="0" i="1" smtClean="0">
                                  <a:latin typeface="Cambria Math" panose="02040503050406030204" pitchFamily="18" charset="0"/>
                                </a:rPr>
                                <m:t> </m:t>
                              </m:r>
                              <m:r>
                                <a:rPr lang="en-US" b="0" i="1" smtClean="0">
                                  <a:latin typeface="Cambria Math" panose="02040503050406030204" pitchFamily="18" charset="0"/>
                                </a:rPr>
                                <m:t>𝑠𝑝𝑒𝑒𝑑</m:t>
                              </m:r>
                            </m:e>
                            <m:e>
                              <m:r>
                                <m:rPr>
                                  <m:sty m:val="p"/>
                                </m:rPr>
                                <a:rPr lang="en-GB">
                                  <a:latin typeface="Cambria Math" panose="02040503050406030204" pitchFamily="18" charset="0"/>
                                </a:rPr>
                                <m:t>Δ</m:t>
                              </m:r>
                              <m:sSub>
                                <m:sSubPr>
                                  <m:ctrlPr>
                                    <a:rPr lang="en-US"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𝑣</m:t>
                                  </m:r>
                                </m:sub>
                              </m:sSub>
                              <m:r>
                                <a:rPr lang="en-US" b="0" i="1" smtClean="0">
                                  <a:latin typeface="Cambria Math" panose="02040503050406030204" pitchFamily="18" charset="0"/>
                                </a:rPr>
                                <m:t>:</m:t>
                              </m:r>
                              <m:r>
                                <a:rPr lang="en-US" b="0" i="1" smtClean="0">
                                  <a:latin typeface="Cambria Math" panose="02040503050406030204" pitchFamily="18" charset="0"/>
                                </a:rPr>
                                <m:t>𝐶h𝑎𝑛𝑔𝑒</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𝑣𝑒𝑟𝑡𝑖𝑐𝑎𝑙</m:t>
                              </m:r>
                              <m:r>
                                <a:rPr lang="en-US" b="0" i="1" smtClean="0">
                                  <a:latin typeface="Cambria Math" panose="02040503050406030204" pitchFamily="18" charset="0"/>
                                </a:rPr>
                                <m:t> </m:t>
                              </m:r>
                              <m:r>
                                <a:rPr lang="en-US" b="0" i="1" smtClean="0">
                                  <a:latin typeface="Cambria Math" panose="02040503050406030204" pitchFamily="18" charset="0"/>
                                </a:rPr>
                                <m:t>𝑠𝑝𝑒𝑒𝑑</m:t>
                              </m:r>
                            </m:e>
                            <m:e/>
                            <m:e>
                              <m:r>
                                <m:rPr>
                                  <m:sty m:val="p"/>
                                </m:rPr>
                                <a:rPr lang="en-GB">
                                  <a:latin typeface="Cambria Math" panose="02040503050406030204" pitchFamily="18" charset="0"/>
                                </a:rPr>
                                <m:t>Δ</m:t>
                              </m:r>
                              <m:r>
                                <a:rPr lang="en-GB" i="1">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𝑇𝑖𝑚𝑒</m:t>
                              </m:r>
                              <m:r>
                                <a:rPr lang="en-US" b="0" i="1" smtClean="0">
                                  <a:latin typeface="Cambria Math" panose="02040503050406030204" pitchFamily="18" charset="0"/>
                                </a:rPr>
                                <m:t> </m:t>
                              </m:r>
                              <m:r>
                                <a:rPr lang="en-US" b="0" i="1" smtClean="0">
                                  <a:latin typeface="Cambria Math" panose="02040503050406030204" pitchFamily="18" charset="0"/>
                                </a:rPr>
                                <m:t>𝑑𝑖𝑓𝑓𝑒𝑟𝑒𝑛𝑐𝑒</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𝑛𝑒𝑥𝑡</m:t>
                              </m:r>
                              <m:r>
                                <a:rPr lang="en-US" b="0" i="1" smtClean="0">
                                  <a:latin typeface="Cambria Math" panose="02040503050406030204" pitchFamily="18" charset="0"/>
                                </a:rPr>
                                <m:t> </m:t>
                              </m:r>
                              <m:r>
                                <a:rPr lang="en-GB" b="0" i="1" smtClean="0">
                                  <a:latin typeface="Cambria Math" panose="02040503050406030204" pitchFamily="18" charset="0"/>
                                </a:rPr>
                                <m:t>𝑡𝑟𝑎𝑗𝑒𝑐𝑡𝑜𝑟𝑦</m:t>
                              </m:r>
                              <m:r>
                                <a:rPr lang="en-GB" b="0" i="1" smtClean="0">
                                  <a:latin typeface="Cambria Math" panose="02040503050406030204" pitchFamily="18" charset="0"/>
                                </a:rPr>
                                <m:t> </m:t>
                              </m:r>
                              <m:r>
                                <a:rPr lang="en-US" b="0" i="1" smtClean="0">
                                  <a:latin typeface="Cambria Math" panose="02040503050406030204" pitchFamily="18" charset="0"/>
                                </a:rPr>
                                <m:t>𝑝𝑜𝑖𝑛𝑡</m:t>
                              </m:r>
                            </m:e>
                          </m:eqArr>
                        </m:e>
                      </m:d>
                    </m:oMath>
                  </m:oMathPara>
                </a14:m>
                <a:endParaRPr lang="en-US" dirty="0"/>
              </a:p>
            </p:txBody>
          </p:sp>
        </mc:Choice>
        <mc:Fallback xmlns="">
          <p:sp>
            <p:nvSpPr>
              <p:cNvPr id="18" name="TextBox 17">
                <a:extLst>
                  <a:ext uri="{FF2B5EF4-FFF2-40B4-BE49-F238E27FC236}">
                    <a16:creationId xmlns:a16="http://schemas.microsoft.com/office/drawing/2014/main" id="{D42B346C-CFBF-4488-A100-58464927516C}"/>
                  </a:ext>
                </a:extLst>
              </p:cNvPr>
              <p:cNvSpPr txBox="1">
                <a:spLocks noRot="1" noChangeAspect="1" noMove="1" noResize="1" noEditPoints="1" noAdjustHandles="1" noChangeArrowheads="1" noChangeShapeType="1" noTextEdit="1"/>
              </p:cNvSpPr>
              <p:nvPr/>
            </p:nvSpPr>
            <p:spPr>
              <a:xfrm>
                <a:off x="3088584" y="2468657"/>
                <a:ext cx="5216941" cy="2526269"/>
              </a:xfrm>
              <a:prstGeom prst="rect">
                <a:avLst/>
              </a:prstGeom>
              <a:blipFill>
                <a:blip r:embed="rId4"/>
                <a:stretch>
                  <a:fillRect t="-1000" b="-3500"/>
                </a:stretch>
              </a:blipFill>
            </p:spPr>
            <p:txBody>
              <a:bodyPr/>
              <a:lstStyle/>
              <a:p>
                <a:r>
                  <a:rPr lang="en-US">
                    <a:noFill/>
                  </a:rPr>
                  <a:t> </a:t>
                </a:r>
              </a:p>
            </p:txBody>
          </p:sp>
        </mc:Fallback>
      </mc:AlternateContent>
    </p:spTree>
    <p:extLst>
      <p:ext uri="{BB962C8B-B14F-4D97-AF65-F5344CB8AC3E}">
        <p14:creationId xmlns:p14="http://schemas.microsoft.com/office/powerpoint/2010/main" val="259976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15BB-2E7B-4826-AC1F-1275F1CE7141}"/>
              </a:ext>
            </a:extLst>
          </p:cNvPr>
          <p:cNvSpPr>
            <a:spLocks noGrp="1"/>
          </p:cNvSpPr>
          <p:nvPr>
            <p:ph type="title"/>
          </p:nvPr>
        </p:nvSpPr>
        <p:spPr/>
        <p:txBody>
          <a:bodyPr/>
          <a:lstStyle/>
          <a:p>
            <a:r>
              <a:rPr lang="en-US" dirty="0"/>
              <a:t>Training the model:</a:t>
            </a:r>
            <a:br>
              <a:rPr lang="en-US" dirty="0"/>
            </a:br>
            <a:r>
              <a:rPr lang="en-US" dirty="0"/>
              <a:t>Dataset’s Inherent limitations</a:t>
            </a:r>
          </a:p>
        </p:txBody>
      </p:sp>
      <p:sp>
        <p:nvSpPr>
          <p:cNvPr id="5" name="TextBox 4">
            <a:extLst>
              <a:ext uri="{FF2B5EF4-FFF2-40B4-BE49-F238E27FC236}">
                <a16:creationId xmlns:a16="http://schemas.microsoft.com/office/drawing/2014/main" id="{068A3A06-FBF8-49DE-888B-9E013D8A4326}"/>
              </a:ext>
            </a:extLst>
          </p:cNvPr>
          <p:cNvSpPr txBox="1"/>
          <p:nvPr/>
        </p:nvSpPr>
        <p:spPr>
          <a:xfrm>
            <a:off x="1198180" y="1980148"/>
            <a:ext cx="9601200" cy="1754326"/>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
            </a:pPr>
            <a:r>
              <a:rPr lang="en-US" dirty="0"/>
              <a:t>The dataset comprises:</a:t>
            </a:r>
          </a:p>
          <a:p>
            <a:pPr marL="742950" lvl="1" indent="-285750">
              <a:buClr>
                <a:schemeClr val="accent1">
                  <a:lumMod val="75000"/>
                </a:schemeClr>
              </a:buClr>
              <a:buFont typeface="Wingdings" panose="05000000000000000000" pitchFamily="2" charset="2"/>
              <a:buChar char="§"/>
            </a:pPr>
            <a:r>
              <a:rPr lang="en-US" dirty="0"/>
              <a:t>Historical flown trajectories</a:t>
            </a:r>
          </a:p>
          <a:p>
            <a:pPr marL="742950" lvl="1" indent="-285750">
              <a:buClr>
                <a:schemeClr val="accent1">
                  <a:lumMod val="75000"/>
                </a:schemeClr>
              </a:buClr>
              <a:buFont typeface="Wingdings" panose="05000000000000000000" pitchFamily="2" charset="2"/>
              <a:buChar char="§"/>
            </a:pPr>
            <a:r>
              <a:rPr lang="en-US" dirty="0"/>
              <a:t>Historical ATCO resolution actions</a:t>
            </a:r>
          </a:p>
          <a:p>
            <a:pPr marL="285750" indent="-285750">
              <a:buClr>
                <a:schemeClr val="accent1">
                  <a:lumMod val="75000"/>
                </a:schemeClr>
              </a:buClr>
              <a:buFont typeface="Wingdings" panose="05000000000000000000" pitchFamily="2" charset="2"/>
              <a:buChar char="§"/>
            </a:pPr>
            <a:r>
              <a:rPr lang="en-US" dirty="0"/>
              <a:t>Dataset inherent limitations</a:t>
            </a:r>
          </a:p>
          <a:p>
            <a:pPr marL="742950" lvl="1" indent="-285750">
              <a:buClr>
                <a:schemeClr val="accent1">
                  <a:lumMod val="75000"/>
                </a:schemeClr>
              </a:buClr>
              <a:buFont typeface="Wingdings" panose="05000000000000000000" pitchFamily="2" charset="2"/>
              <a:buChar char="§"/>
            </a:pPr>
            <a:r>
              <a:rPr lang="en-US" dirty="0"/>
              <a:t>Does not include the features that cause the ATCO reactions</a:t>
            </a:r>
          </a:p>
          <a:p>
            <a:pPr marL="742950" lvl="1" indent="-285750">
              <a:buClr>
                <a:schemeClr val="accent1">
                  <a:lumMod val="75000"/>
                </a:schemeClr>
              </a:buClr>
              <a:buFont typeface="Wingdings" panose="05000000000000000000" pitchFamily="2" charset="2"/>
              <a:buChar char="§"/>
            </a:pPr>
            <a:r>
              <a:rPr lang="en-GB" dirty="0">
                <a:latin typeface="+mj-lt"/>
                <a:cs typeface="Times New Roman" panose="02020603050405020304" pitchFamily="18" charset="0"/>
              </a:rPr>
              <a:t>Dataset imbalance </a:t>
            </a:r>
            <a:r>
              <a:rPr lang="en-GB" dirty="0" err="1">
                <a:latin typeface="+mj-lt"/>
                <a:cs typeface="Times New Roman" panose="02020603050405020304" pitchFamily="18" charset="0"/>
              </a:rPr>
              <a:t>w.r.t.</a:t>
            </a:r>
            <a:r>
              <a:rPr lang="en-GB" dirty="0">
                <a:latin typeface="+mj-lt"/>
                <a:cs typeface="Times New Roman" panose="02020603050405020304" pitchFamily="18" charset="0"/>
              </a:rPr>
              <a:t> modes of ATCO behaviour.</a:t>
            </a:r>
            <a:endParaRPr lang="en-US" dirty="0">
              <a:latin typeface="+mj-lt"/>
            </a:endParaRPr>
          </a:p>
        </p:txBody>
      </p:sp>
      <p:pic>
        <p:nvPicPr>
          <p:cNvPr id="6" name="Audio 2">
            <a:hlinkClick r:id="" action="ppaction://media"/>
            <a:extLst>
              <a:ext uri="{FF2B5EF4-FFF2-40B4-BE49-F238E27FC236}">
                <a16:creationId xmlns:a16="http://schemas.microsoft.com/office/drawing/2014/main" id="{C7389B8B-745B-444E-9943-547EDE6C73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9065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2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EC2B-D31E-4441-95D1-A767D6784B4E}"/>
              </a:ext>
            </a:extLst>
          </p:cNvPr>
          <p:cNvSpPr>
            <a:spLocks noGrp="1"/>
          </p:cNvSpPr>
          <p:nvPr>
            <p:ph type="title"/>
          </p:nvPr>
        </p:nvSpPr>
        <p:spPr>
          <a:xfrm>
            <a:off x="1295400" y="503853"/>
            <a:ext cx="9601200" cy="1142385"/>
          </a:xfrm>
        </p:spPr>
        <p:txBody>
          <a:bodyPr anchor="b">
            <a:normAutofit/>
          </a:bodyPr>
          <a:lstStyle/>
          <a:p>
            <a:r>
              <a:rPr lang="en-US" dirty="0"/>
              <a:t>Resolving dataset’s inherent limitations</a:t>
            </a:r>
          </a:p>
        </p:txBody>
      </p:sp>
      <p:sp>
        <p:nvSpPr>
          <p:cNvPr id="11" name="Content Placeholder 2">
            <a:extLst>
              <a:ext uri="{FF2B5EF4-FFF2-40B4-BE49-F238E27FC236}">
                <a16:creationId xmlns:a16="http://schemas.microsoft.com/office/drawing/2014/main" id="{DA541AF6-D8C0-4768-8E5B-0D5AA7944779}"/>
              </a:ext>
            </a:extLst>
          </p:cNvPr>
          <p:cNvSpPr>
            <a:spLocks noGrp="1"/>
          </p:cNvSpPr>
          <p:nvPr>
            <p:ph idx="1"/>
          </p:nvPr>
        </p:nvSpPr>
        <p:spPr>
          <a:xfrm>
            <a:off x="1295400" y="1981201"/>
            <a:ext cx="9601200" cy="3809999"/>
          </a:xfrm>
        </p:spPr>
        <p:txBody>
          <a:bodyPr>
            <a:normAutofit/>
          </a:bodyPr>
          <a:lstStyle/>
          <a:p>
            <a:r>
              <a:rPr lang="en-US" dirty="0"/>
              <a:t>How to reveal the ATCO observations.</a:t>
            </a:r>
          </a:p>
          <a:p>
            <a:pPr lvl="1"/>
            <a:r>
              <a:rPr lang="en-US" dirty="0"/>
              <a:t>Simulating uncertainty in trajectory evolution</a:t>
            </a:r>
          </a:p>
          <a:p>
            <a:r>
              <a:rPr lang="en-US" dirty="0"/>
              <a:t>How to approach the dataset imbalance issue.</a:t>
            </a:r>
          </a:p>
          <a:p>
            <a:pPr lvl="1"/>
            <a:r>
              <a:rPr lang="en-US" dirty="0"/>
              <a:t>Subsampling for majority classes and data augmentation (introducing new samples) for minority classes of modes.</a:t>
            </a:r>
          </a:p>
        </p:txBody>
      </p:sp>
      <p:pic>
        <p:nvPicPr>
          <p:cNvPr id="4" name="Audio 2">
            <a:hlinkClick r:id="" action="ppaction://media"/>
            <a:extLst>
              <a:ext uri="{FF2B5EF4-FFF2-40B4-BE49-F238E27FC236}">
                <a16:creationId xmlns:a16="http://schemas.microsoft.com/office/drawing/2014/main" id="{601995D0-FE81-4107-AD1D-21CC96F25F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6486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9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5441-A144-4722-AB95-CDE285C1B730}"/>
              </a:ext>
            </a:extLst>
          </p:cNvPr>
          <p:cNvSpPr>
            <a:spLocks noGrp="1"/>
          </p:cNvSpPr>
          <p:nvPr>
            <p:ph type="title"/>
          </p:nvPr>
        </p:nvSpPr>
        <p:spPr/>
        <p:txBody>
          <a:bodyPr/>
          <a:lstStyle/>
          <a:p>
            <a:r>
              <a:rPr lang="en-US" dirty="0"/>
              <a:t>Overall Process</a:t>
            </a:r>
          </a:p>
        </p:txBody>
      </p:sp>
      <p:sp>
        <p:nvSpPr>
          <p:cNvPr id="28" name="Rectangle 27">
            <a:extLst>
              <a:ext uri="{FF2B5EF4-FFF2-40B4-BE49-F238E27FC236}">
                <a16:creationId xmlns:a16="http://schemas.microsoft.com/office/drawing/2014/main" id="{76043733-E2EE-4989-8FB2-5E48D3120C89}"/>
              </a:ext>
            </a:extLst>
          </p:cNvPr>
          <p:cNvSpPr/>
          <p:nvPr/>
        </p:nvSpPr>
        <p:spPr>
          <a:xfrm>
            <a:off x="417687" y="3980328"/>
            <a:ext cx="11543742" cy="1090238"/>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88F3780-DFE7-402D-A160-D96841ACB914}"/>
              </a:ext>
            </a:extLst>
          </p:cNvPr>
          <p:cNvSpPr/>
          <p:nvPr/>
        </p:nvSpPr>
        <p:spPr>
          <a:xfrm>
            <a:off x="417687" y="2877116"/>
            <a:ext cx="11543742" cy="1103768"/>
          </a:xfrm>
          <a:prstGeom prst="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52C6872B-B306-4AE2-9D76-4816C345C830}"/>
              </a:ext>
            </a:extLst>
          </p:cNvPr>
          <p:cNvGrpSpPr/>
          <p:nvPr/>
        </p:nvGrpSpPr>
        <p:grpSpPr>
          <a:xfrm>
            <a:off x="7395316" y="3118695"/>
            <a:ext cx="1863096" cy="1724378"/>
            <a:chOff x="828674" y="1006997"/>
            <a:chExt cx="3801199" cy="1884806"/>
          </a:xfrm>
        </p:grpSpPr>
        <p:sp>
          <p:nvSpPr>
            <p:cNvPr id="31" name="Pentagon 9">
              <a:extLst>
                <a:ext uri="{FF2B5EF4-FFF2-40B4-BE49-F238E27FC236}">
                  <a16:creationId xmlns:a16="http://schemas.microsoft.com/office/drawing/2014/main" id="{0AAB42D7-B50B-4469-A820-82F3867C545A}"/>
                </a:ext>
              </a:extLst>
            </p:cNvPr>
            <p:cNvSpPr/>
            <p:nvPr/>
          </p:nvSpPr>
          <p:spPr>
            <a:xfrm>
              <a:off x="828674" y="2012127"/>
              <a:ext cx="3801199" cy="879676"/>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Pentagon 8">
              <a:extLst>
                <a:ext uri="{FF2B5EF4-FFF2-40B4-BE49-F238E27FC236}">
                  <a16:creationId xmlns:a16="http://schemas.microsoft.com/office/drawing/2014/main" id="{EC3ADD85-D0FC-44FF-A996-75D49F18B9A4}"/>
                </a:ext>
              </a:extLst>
            </p:cNvPr>
            <p:cNvSpPr/>
            <p:nvPr/>
          </p:nvSpPr>
          <p:spPr>
            <a:xfrm>
              <a:off x="828674" y="1006997"/>
              <a:ext cx="3801199" cy="879676"/>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63C8CDB-6745-4A1D-A185-EFE4C6627AD8}"/>
                </a:ext>
              </a:extLst>
            </p:cNvPr>
            <p:cNvSpPr/>
            <p:nvPr/>
          </p:nvSpPr>
          <p:spPr>
            <a:xfrm>
              <a:off x="828677" y="1100138"/>
              <a:ext cx="3172067"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Training Set</a:t>
              </a:r>
            </a:p>
          </p:txBody>
        </p:sp>
        <p:sp>
          <p:nvSpPr>
            <p:cNvPr id="34" name="Rectangle 33">
              <a:extLst>
                <a:ext uri="{FF2B5EF4-FFF2-40B4-BE49-F238E27FC236}">
                  <a16:creationId xmlns:a16="http://schemas.microsoft.com/office/drawing/2014/main" id="{3305B453-AF92-4D1E-8964-97E8F48F9F01}"/>
                </a:ext>
              </a:extLst>
            </p:cNvPr>
            <p:cNvSpPr/>
            <p:nvPr/>
          </p:nvSpPr>
          <p:spPr>
            <a:xfrm>
              <a:off x="828674" y="2109065"/>
              <a:ext cx="3172068"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Test Set</a:t>
              </a:r>
            </a:p>
          </p:txBody>
        </p:sp>
      </p:grpSp>
      <p:sp>
        <p:nvSpPr>
          <p:cNvPr id="35" name="Rectangle 34">
            <a:extLst>
              <a:ext uri="{FF2B5EF4-FFF2-40B4-BE49-F238E27FC236}">
                <a16:creationId xmlns:a16="http://schemas.microsoft.com/office/drawing/2014/main" id="{09137FF1-140B-4917-978F-E8B5D36217BE}"/>
              </a:ext>
            </a:extLst>
          </p:cNvPr>
          <p:cNvSpPr/>
          <p:nvPr/>
        </p:nvSpPr>
        <p:spPr>
          <a:xfrm>
            <a:off x="9562340" y="4117167"/>
            <a:ext cx="2327355"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ATCO Reaction</a:t>
            </a:r>
          </a:p>
        </p:txBody>
      </p:sp>
      <p:grpSp>
        <p:nvGrpSpPr>
          <p:cNvPr id="39" name="Group 38">
            <a:extLst>
              <a:ext uri="{FF2B5EF4-FFF2-40B4-BE49-F238E27FC236}">
                <a16:creationId xmlns:a16="http://schemas.microsoft.com/office/drawing/2014/main" id="{58F705C3-89B7-4C7B-9510-097672E58BFB}"/>
              </a:ext>
            </a:extLst>
          </p:cNvPr>
          <p:cNvGrpSpPr/>
          <p:nvPr/>
        </p:nvGrpSpPr>
        <p:grpSpPr>
          <a:xfrm>
            <a:off x="9528324" y="3069050"/>
            <a:ext cx="2327356" cy="1014474"/>
            <a:chOff x="9687165" y="1098240"/>
            <a:chExt cx="2327356" cy="1014474"/>
          </a:xfrm>
        </p:grpSpPr>
        <p:grpSp>
          <p:nvGrpSpPr>
            <p:cNvPr id="40" name="Group 39">
              <a:extLst>
                <a:ext uri="{FF2B5EF4-FFF2-40B4-BE49-F238E27FC236}">
                  <a16:creationId xmlns:a16="http://schemas.microsoft.com/office/drawing/2014/main" id="{583020C2-5DB4-4B96-89CB-F984863300A8}"/>
                </a:ext>
              </a:extLst>
            </p:cNvPr>
            <p:cNvGrpSpPr/>
            <p:nvPr/>
          </p:nvGrpSpPr>
          <p:grpSpPr>
            <a:xfrm>
              <a:off x="9687165" y="1098240"/>
              <a:ext cx="2327356" cy="1014474"/>
              <a:chOff x="9687165" y="1098240"/>
              <a:chExt cx="2327356" cy="1014474"/>
            </a:xfrm>
          </p:grpSpPr>
          <p:sp>
            <p:nvSpPr>
              <p:cNvPr id="42" name="Rectangle 41">
                <a:extLst>
                  <a:ext uri="{FF2B5EF4-FFF2-40B4-BE49-F238E27FC236}">
                    <a16:creationId xmlns:a16="http://schemas.microsoft.com/office/drawing/2014/main" id="{9F7F450B-1DA4-4635-8613-AAFDB99126C2}"/>
                  </a:ext>
                </a:extLst>
              </p:cNvPr>
              <p:cNvSpPr/>
              <p:nvPr/>
            </p:nvSpPr>
            <p:spPr>
              <a:xfrm>
                <a:off x="9687166" y="1098240"/>
                <a:ext cx="2327355"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VAE (Modelling)</a:t>
                </a:r>
              </a:p>
            </p:txBody>
          </p:sp>
          <p:sp>
            <p:nvSpPr>
              <p:cNvPr id="43" name="Pentagon 12">
                <a:extLst>
                  <a:ext uri="{FF2B5EF4-FFF2-40B4-BE49-F238E27FC236}">
                    <a16:creationId xmlns:a16="http://schemas.microsoft.com/office/drawing/2014/main" id="{7C547AFF-A297-4903-9B83-3BE68D24F817}"/>
                  </a:ext>
                </a:extLst>
              </p:cNvPr>
              <p:cNvSpPr>
                <a:spLocks/>
              </p:cNvSpPr>
              <p:nvPr/>
            </p:nvSpPr>
            <p:spPr>
              <a:xfrm rot="5400000">
                <a:off x="10683732" y="781926"/>
                <a:ext cx="334221" cy="2327356"/>
              </a:xfrm>
              <a:prstGeom prst="homePlate">
                <a:avLst>
                  <a:gd name="adj" fmla="val 56926"/>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1" name="TextBox 40">
              <a:extLst>
                <a:ext uri="{FF2B5EF4-FFF2-40B4-BE49-F238E27FC236}">
                  <a16:creationId xmlns:a16="http://schemas.microsoft.com/office/drawing/2014/main" id="{951CB054-23C0-4B40-A409-C848FA32BE6A}"/>
                </a:ext>
              </a:extLst>
            </p:cNvPr>
            <p:cNvSpPr txBox="1"/>
            <p:nvPr/>
          </p:nvSpPr>
          <p:spPr>
            <a:xfrm>
              <a:off x="10416791" y="1743382"/>
              <a:ext cx="86810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rPr>
                <a:t>Model</a:t>
              </a:r>
            </a:p>
          </p:txBody>
        </p:sp>
      </p:grpSp>
      <p:grpSp>
        <p:nvGrpSpPr>
          <p:cNvPr id="44" name="Group 43">
            <a:extLst>
              <a:ext uri="{FF2B5EF4-FFF2-40B4-BE49-F238E27FC236}">
                <a16:creationId xmlns:a16="http://schemas.microsoft.com/office/drawing/2014/main" id="{ACFCB5D2-BB49-4786-8230-D8C5D54E4504}"/>
              </a:ext>
            </a:extLst>
          </p:cNvPr>
          <p:cNvGrpSpPr/>
          <p:nvPr/>
        </p:nvGrpSpPr>
        <p:grpSpPr>
          <a:xfrm>
            <a:off x="2739723" y="3175653"/>
            <a:ext cx="2109744" cy="1552518"/>
            <a:chOff x="4639505" y="1131556"/>
            <a:chExt cx="1801130" cy="2017145"/>
          </a:xfrm>
        </p:grpSpPr>
        <p:sp>
          <p:nvSpPr>
            <p:cNvPr id="45" name="Pentagon 22">
              <a:extLst>
                <a:ext uri="{FF2B5EF4-FFF2-40B4-BE49-F238E27FC236}">
                  <a16:creationId xmlns:a16="http://schemas.microsoft.com/office/drawing/2014/main" id="{00ABE88E-9040-458A-BF20-9A07082FE21B}"/>
                </a:ext>
              </a:extLst>
            </p:cNvPr>
            <p:cNvSpPr/>
            <p:nvPr/>
          </p:nvSpPr>
          <p:spPr>
            <a:xfrm>
              <a:off x="4639505" y="1131556"/>
              <a:ext cx="1801130" cy="2017145"/>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DA3F676E-1C45-4E10-9510-AD5555D1D7CF}"/>
                </a:ext>
              </a:extLst>
            </p:cNvPr>
            <p:cNvSpPr/>
            <p:nvPr/>
          </p:nvSpPr>
          <p:spPr>
            <a:xfrm>
              <a:off x="4737134" y="1181193"/>
              <a:ext cx="1342664" cy="1884807"/>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Data Augmentation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Subsampling</a:t>
              </a:r>
            </a:p>
          </p:txBody>
        </p:sp>
      </p:grpSp>
      <p:grpSp>
        <p:nvGrpSpPr>
          <p:cNvPr id="47" name="Group 46">
            <a:extLst>
              <a:ext uri="{FF2B5EF4-FFF2-40B4-BE49-F238E27FC236}">
                <a16:creationId xmlns:a16="http://schemas.microsoft.com/office/drawing/2014/main" id="{B3B4944D-8288-47BB-A110-8358AB7A991C}"/>
              </a:ext>
            </a:extLst>
          </p:cNvPr>
          <p:cNvGrpSpPr/>
          <p:nvPr/>
        </p:nvGrpSpPr>
        <p:grpSpPr>
          <a:xfrm>
            <a:off x="5167587" y="2914612"/>
            <a:ext cx="1991835" cy="2084368"/>
            <a:chOff x="7187642" y="915975"/>
            <a:chExt cx="1991835" cy="2084368"/>
          </a:xfrm>
        </p:grpSpPr>
        <p:sp>
          <p:nvSpPr>
            <p:cNvPr id="48" name="Pentagon 14">
              <a:extLst>
                <a:ext uri="{FF2B5EF4-FFF2-40B4-BE49-F238E27FC236}">
                  <a16:creationId xmlns:a16="http://schemas.microsoft.com/office/drawing/2014/main" id="{CCD4559E-3C11-4823-B85B-576B62782F38}"/>
                </a:ext>
              </a:extLst>
            </p:cNvPr>
            <p:cNvSpPr/>
            <p:nvPr/>
          </p:nvSpPr>
          <p:spPr>
            <a:xfrm>
              <a:off x="7187642" y="915975"/>
              <a:ext cx="1991835" cy="2084368"/>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85630E73-EE79-41BC-87AE-B11044FCD279}"/>
                </a:ext>
              </a:extLst>
            </p:cNvPr>
            <p:cNvSpPr/>
            <p:nvPr/>
          </p:nvSpPr>
          <p:spPr>
            <a:xfrm>
              <a:off x="7234335" y="985645"/>
              <a:ext cx="1437458" cy="188480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Identification of neighboring flights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Detection of Conflicts</a:t>
              </a:r>
            </a:p>
          </p:txBody>
        </p:sp>
      </p:grpSp>
      <p:grpSp>
        <p:nvGrpSpPr>
          <p:cNvPr id="78" name="Group 77">
            <a:extLst>
              <a:ext uri="{FF2B5EF4-FFF2-40B4-BE49-F238E27FC236}">
                <a16:creationId xmlns:a16="http://schemas.microsoft.com/office/drawing/2014/main" id="{16ECB439-9CF9-43A1-BBDB-57B7E15CD5C3}"/>
              </a:ext>
            </a:extLst>
          </p:cNvPr>
          <p:cNvGrpSpPr/>
          <p:nvPr/>
        </p:nvGrpSpPr>
        <p:grpSpPr>
          <a:xfrm>
            <a:off x="532169" y="2914612"/>
            <a:ext cx="2013553" cy="2107095"/>
            <a:chOff x="6453919" y="1001026"/>
            <a:chExt cx="1924509" cy="2013915"/>
          </a:xfrm>
        </p:grpSpPr>
        <p:sp>
          <p:nvSpPr>
            <p:cNvPr id="79" name="Pentagon 14">
              <a:extLst>
                <a:ext uri="{FF2B5EF4-FFF2-40B4-BE49-F238E27FC236}">
                  <a16:creationId xmlns:a16="http://schemas.microsoft.com/office/drawing/2014/main" id="{EAAFA1EF-5F00-4126-89DA-A0B29959D6E2}"/>
                </a:ext>
              </a:extLst>
            </p:cNvPr>
            <p:cNvSpPr/>
            <p:nvPr/>
          </p:nvSpPr>
          <p:spPr>
            <a:xfrm>
              <a:off x="6453919" y="1001026"/>
              <a:ext cx="1924509" cy="2013915"/>
            </a:xfrm>
            <a:prstGeom prst="homePlate">
              <a:avLst/>
            </a:prstGeom>
            <a:solidFill>
              <a:sysClr val="window" lastClr="FFFFFF">
                <a:lumMod val="85000"/>
              </a:sys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97953AA7-738C-46A5-82A0-D469A210389C}"/>
                </a:ext>
              </a:extLst>
            </p:cNvPr>
            <p:cNvSpPr/>
            <p:nvPr/>
          </p:nvSpPr>
          <p:spPr>
            <a:xfrm>
              <a:off x="6482242" y="1070145"/>
              <a:ext cx="1342664" cy="1884806"/>
            </a:xfrm>
            <a:prstGeom prst="rect">
              <a:avLst/>
            </a:prstGeom>
            <a:solidFill>
              <a:srgbClr val="4472C4"/>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Simulating Uncertainty in Trajectory Evolution</a:t>
              </a:r>
            </a:p>
          </p:txBody>
        </p:sp>
      </p:grpSp>
    </p:spTree>
    <p:extLst>
      <p:ext uri="{BB962C8B-B14F-4D97-AF65-F5344CB8AC3E}">
        <p14:creationId xmlns:p14="http://schemas.microsoft.com/office/powerpoint/2010/main" val="185878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6CC9-E564-4E51-AA20-8ABB722AB4C4}"/>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34C7794B-496C-4EB9-9268-4EAC97B4D6BD}"/>
              </a:ext>
            </a:extLst>
          </p:cNvPr>
          <p:cNvSpPr>
            <a:spLocks noGrp="1"/>
          </p:cNvSpPr>
          <p:nvPr>
            <p:ph idx="1"/>
          </p:nvPr>
        </p:nvSpPr>
        <p:spPr>
          <a:xfrm>
            <a:off x="1295400" y="1646239"/>
            <a:ext cx="9601200" cy="4144962"/>
          </a:xfrm>
        </p:spPr>
        <p:txBody>
          <a:bodyPr>
            <a:normAutofit fontScale="85000" lnSpcReduction="20000"/>
          </a:bodyPr>
          <a:lstStyle/>
          <a:p>
            <a:r>
              <a:rPr lang="en-US" dirty="0" err="1"/>
              <a:t>Phd</a:t>
            </a:r>
            <a:r>
              <a:rPr lang="en-US" dirty="0"/>
              <a:t> Objective</a:t>
            </a:r>
          </a:p>
          <a:p>
            <a:r>
              <a:rPr lang="en-US" dirty="0"/>
              <a:t>Operational Context</a:t>
            </a:r>
          </a:p>
          <a:p>
            <a:r>
              <a:rPr lang="en-US" dirty="0"/>
              <a:t>Specific objectives – methodology</a:t>
            </a:r>
          </a:p>
          <a:p>
            <a:r>
              <a:rPr lang="en-US" dirty="0"/>
              <a:t>What has been done so far</a:t>
            </a:r>
          </a:p>
          <a:p>
            <a:r>
              <a:rPr lang="en-US" dirty="0"/>
              <a:t>Imitation learning for </a:t>
            </a:r>
            <a:r>
              <a:rPr lang="en-US" dirty="0">
                <a:latin typeface="Arial" panose="020B0604020202020204" pitchFamily="34" charset="0"/>
              </a:rPr>
              <a:t>C</a:t>
            </a:r>
            <a:r>
              <a:rPr lang="en-US" dirty="0">
                <a:effectLst/>
                <a:latin typeface="Arial" panose="020B0604020202020204" pitchFamily="34" charset="0"/>
              </a:rPr>
              <a:t>onflicts Free </a:t>
            </a:r>
            <a:r>
              <a:rPr lang="en-US" dirty="0">
                <a:latin typeface="Arial" panose="020B0604020202020204" pitchFamily="34" charset="0"/>
              </a:rPr>
              <a:t>T</a:t>
            </a:r>
            <a:r>
              <a:rPr lang="en-US" dirty="0">
                <a:effectLst/>
                <a:latin typeface="Arial" panose="020B0604020202020204" pitchFamily="34" charset="0"/>
              </a:rPr>
              <a:t>rajectory </a:t>
            </a:r>
            <a:r>
              <a:rPr lang="en-US" dirty="0">
                <a:latin typeface="Arial" panose="020B0604020202020204" pitchFamily="34" charset="0"/>
              </a:rPr>
              <a:t>P</a:t>
            </a:r>
            <a:r>
              <a:rPr lang="en-US" dirty="0">
                <a:effectLst/>
                <a:latin typeface="Arial" panose="020B0604020202020204" pitchFamily="34" charset="0"/>
              </a:rPr>
              <a:t>lanning</a:t>
            </a:r>
            <a:endParaRPr lang="en-US" dirty="0"/>
          </a:p>
          <a:p>
            <a:pPr lvl="1"/>
            <a:r>
              <a:rPr lang="en-US" dirty="0">
                <a:latin typeface="Arial" panose="020B0604020202020204" pitchFamily="34" charset="0"/>
              </a:rPr>
              <a:t>Problem </a:t>
            </a:r>
            <a:r>
              <a:rPr lang="en-US" dirty="0">
                <a:effectLst/>
                <a:latin typeface="Arial" panose="020B0604020202020204" pitchFamily="34" charset="0"/>
              </a:rPr>
              <a:t>formulation</a:t>
            </a:r>
          </a:p>
          <a:p>
            <a:pPr lvl="1"/>
            <a:r>
              <a:rPr lang="en-US" dirty="0">
                <a:effectLst/>
                <a:latin typeface="Arial" panose="020B0604020202020204" pitchFamily="34" charset="0"/>
              </a:rPr>
              <a:t>Modelling ATCOs reactions</a:t>
            </a:r>
          </a:p>
          <a:p>
            <a:pPr lvl="1"/>
            <a:r>
              <a:rPr lang="en-US" dirty="0"/>
              <a:t>Evaluation</a:t>
            </a:r>
          </a:p>
          <a:p>
            <a:r>
              <a:rPr lang="en-US" dirty="0"/>
              <a:t>Concluding remarks</a:t>
            </a:r>
          </a:p>
          <a:p>
            <a:pPr lvl="1"/>
            <a:r>
              <a:rPr lang="en-US" dirty="0"/>
              <a:t>What has been achieved</a:t>
            </a:r>
          </a:p>
          <a:p>
            <a:pPr lvl="1"/>
            <a:r>
              <a:rPr lang="en-US" dirty="0"/>
              <a:t>Next Steps</a:t>
            </a:r>
          </a:p>
        </p:txBody>
      </p:sp>
    </p:spTree>
    <p:extLst>
      <p:ext uri="{BB962C8B-B14F-4D97-AF65-F5344CB8AC3E}">
        <p14:creationId xmlns:p14="http://schemas.microsoft.com/office/powerpoint/2010/main" val="97246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602D-42C0-4FE9-8AB8-3026C21DBFD7}"/>
              </a:ext>
            </a:extLst>
          </p:cNvPr>
          <p:cNvSpPr>
            <a:spLocks noGrp="1"/>
          </p:cNvSpPr>
          <p:nvPr>
            <p:ph type="title"/>
          </p:nvPr>
        </p:nvSpPr>
        <p:spPr>
          <a:xfrm>
            <a:off x="1295400" y="408603"/>
            <a:ext cx="9601200" cy="1142385"/>
          </a:xfrm>
        </p:spPr>
        <p:txBody>
          <a:bodyPr/>
          <a:lstStyle/>
          <a:p>
            <a:r>
              <a:rPr lang="en-US" dirty="0"/>
              <a:t>Simulating uncertainty in trajectory evolution</a:t>
            </a:r>
          </a:p>
        </p:txBody>
      </p:sp>
      <p:pic>
        <p:nvPicPr>
          <p:cNvPr id="7" name="Picture 6">
            <a:extLst>
              <a:ext uri="{FF2B5EF4-FFF2-40B4-BE49-F238E27FC236}">
                <a16:creationId xmlns:a16="http://schemas.microsoft.com/office/drawing/2014/main" id="{959571BB-D592-445C-B58D-55A145C049FF}"/>
              </a:ext>
            </a:extLst>
          </p:cNvPr>
          <p:cNvPicPr/>
          <p:nvPr/>
        </p:nvPicPr>
        <p:blipFill>
          <a:blip r:embed="rId2">
            <a:extLst>
              <a:ext uri="{28A0092B-C50C-407E-A947-70E740481C1C}">
                <a14:useLocalDpi xmlns:a14="http://schemas.microsoft.com/office/drawing/2010/main" val="0"/>
              </a:ext>
            </a:extLst>
          </a:blip>
          <a:stretch>
            <a:fillRect/>
          </a:stretch>
        </p:blipFill>
        <p:spPr>
          <a:xfrm>
            <a:off x="6391395" y="1453177"/>
            <a:ext cx="3895107" cy="2058386"/>
          </a:xfrm>
          <a:prstGeom prst="rect">
            <a:avLst/>
          </a:prstGeom>
        </p:spPr>
      </p:pic>
      <p:pic>
        <p:nvPicPr>
          <p:cNvPr id="8" name="Picture 7">
            <a:extLst>
              <a:ext uri="{FF2B5EF4-FFF2-40B4-BE49-F238E27FC236}">
                <a16:creationId xmlns:a16="http://schemas.microsoft.com/office/drawing/2014/main" id="{563F7A56-8180-443D-95CD-2D19DE3FBA4A}"/>
              </a:ext>
            </a:extLst>
          </p:cNvPr>
          <p:cNvPicPr/>
          <p:nvPr/>
        </p:nvPicPr>
        <p:blipFill>
          <a:blip r:embed="rId3">
            <a:extLst>
              <a:ext uri="{28A0092B-C50C-407E-A947-70E740481C1C}">
                <a14:useLocalDpi xmlns:a14="http://schemas.microsoft.com/office/drawing/2010/main" val="0"/>
              </a:ext>
            </a:extLst>
          </a:blip>
          <a:stretch>
            <a:fillRect/>
          </a:stretch>
        </p:blipFill>
        <p:spPr>
          <a:xfrm>
            <a:off x="6391395" y="3798332"/>
            <a:ext cx="3895107" cy="1975823"/>
          </a:xfrm>
          <a:prstGeom prst="rect">
            <a:avLst/>
          </a:prstGeom>
        </p:spPr>
      </p:pic>
      <p:sp>
        <p:nvSpPr>
          <p:cNvPr id="10" name="TextBox 9">
            <a:extLst>
              <a:ext uri="{FF2B5EF4-FFF2-40B4-BE49-F238E27FC236}">
                <a16:creationId xmlns:a16="http://schemas.microsoft.com/office/drawing/2014/main" id="{8A591AC8-942B-4F67-88AB-FB0C0356C076}"/>
              </a:ext>
            </a:extLst>
          </p:cNvPr>
          <p:cNvSpPr txBox="1"/>
          <p:nvPr/>
        </p:nvSpPr>
        <p:spPr>
          <a:xfrm>
            <a:off x="6583680" y="3429000"/>
            <a:ext cx="4699700" cy="369332"/>
          </a:xfrm>
          <a:prstGeom prst="rect">
            <a:avLst/>
          </a:prstGeom>
          <a:noFill/>
        </p:spPr>
        <p:txBody>
          <a:bodyPr wrap="square">
            <a:spAutoFit/>
          </a:bodyPr>
          <a:lstStyle/>
          <a:p>
            <a:r>
              <a:rPr lang="en-GB" sz="9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rPr>
              <a:t>Example of the distribution of the difference of the horizontal speed’s magnitude between consecutive trajectory points of the trajectories between LPPT LFPO</a:t>
            </a:r>
            <a:endParaRPr lang="en-US" sz="900" dirty="0"/>
          </a:p>
        </p:txBody>
      </p:sp>
      <p:sp>
        <p:nvSpPr>
          <p:cNvPr id="12" name="TextBox 11">
            <a:extLst>
              <a:ext uri="{FF2B5EF4-FFF2-40B4-BE49-F238E27FC236}">
                <a16:creationId xmlns:a16="http://schemas.microsoft.com/office/drawing/2014/main" id="{5CE1206C-2847-4C11-B547-44653F2C5EA7}"/>
              </a:ext>
            </a:extLst>
          </p:cNvPr>
          <p:cNvSpPr txBox="1"/>
          <p:nvPr/>
        </p:nvSpPr>
        <p:spPr>
          <a:xfrm>
            <a:off x="6583680" y="5774155"/>
            <a:ext cx="4956941" cy="369332"/>
          </a:xfrm>
          <a:prstGeom prst="rect">
            <a:avLst/>
          </a:prstGeom>
          <a:noFill/>
        </p:spPr>
        <p:txBody>
          <a:bodyPr wrap="square">
            <a:spAutoFit/>
          </a:bodyPr>
          <a:lstStyle/>
          <a:p>
            <a:r>
              <a:rPr lang="en-GB" sz="900" dirty="0">
                <a:solidFill>
                  <a:srgbClr val="59666D"/>
                </a:solidFill>
                <a:effectLst/>
                <a:latin typeface="Calibri" panose="020F0502020204030204" pitchFamily="34" charset="0"/>
                <a:ea typeface="Calibri" panose="020F0502020204030204" pitchFamily="34" charset="0"/>
                <a:cs typeface="Times New Roman" panose="02020603050405020304" pitchFamily="18" charset="0"/>
              </a:rPr>
              <a:t>Example of the distribution of the difference of the aircraft’s course between consecutive trajectory points of the trajectories between LPPT LFPO</a:t>
            </a:r>
            <a:endParaRPr lang="en-US" sz="900" dirty="0"/>
          </a:p>
        </p:txBody>
      </p:sp>
      <mc:AlternateContent xmlns:mc="http://schemas.openxmlformats.org/markup-compatibility/2006" xmlns:a14="http://schemas.microsoft.com/office/drawing/2010/main">
        <mc:Choice Requires="a14">
          <p:sp>
            <p:nvSpPr>
              <p:cNvPr id="9" name="Content Placeholder 5">
                <a:extLst>
                  <a:ext uri="{FF2B5EF4-FFF2-40B4-BE49-F238E27FC236}">
                    <a16:creationId xmlns:a16="http://schemas.microsoft.com/office/drawing/2014/main" id="{E3F1A431-27F2-4D47-8792-EE90ED0E0490}"/>
                  </a:ext>
                </a:extLst>
              </p:cNvPr>
              <p:cNvSpPr txBox="1">
                <a:spLocks/>
              </p:cNvSpPr>
              <p:nvPr/>
            </p:nvSpPr>
            <p:spPr>
              <a:xfrm>
                <a:off x="1228215" y="1754261"/>
                <a:ext cx="4699700" cy="31796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800" kern="1200">
                    <a:solidFill>
                      <a:schemeClr val="tx1"/>
                    </a:solidFill>
                    <a:latin typeface="+mn-lt"/>
                    <a:ea typeface="+mn-ea"/>
                    <a:cs typeface="+mn-cs"/>
                  </a:defRPr>
                </a:lvl9pPr>
              </a:lstStyle>
              <a:p>
                <a:pPr marL="0" indent="0">
                  <a:buFont typeface="Arial" pitchFamily="34" charset="0"/>
                  <a:buNone/>
                </a:pPr>
                <a:r>
                  <a:rPr lang="en-US" u="sng" dirty="0"/>
                  <a:t>Problem:</a:t>
                </a:r>
                <a:r>
                  <a:rPr lang="en-US" dirty="0"/>
                  <a:t> At each time point, the future position of the aircraft is uncertain.</a:t>
                </a:r>
              </a:p>
              <a:p>
                <a:pPr marL="0" indent="0">
                  <a:buNone/>
                </a:pPr>
                <a:r>
                  <a:rPr lang="en-US" u="sng" dirty="0"/>
                  <a:t>Approach:</a:t>
                </a:r>
                <a:r>
                  <a:rPr lang="en-US" dirty="0"/>
                  <a:t> At each time point, we project the position of the aircraft into the future using the current </a:t>
                </a:r>
                <a:r>
                  <a:rPr lang="en-US" b="1" dirty="0"/>
                  <a:t>horizontal</a:t>
                </a:r>
                <a:r>
                  <a:rPr lang="en-US" dirty="0"/>
                  <a:t> </a:t>
                </a:r>
                <a:r>
                  <a:rPr lang="en-US" b="1" dirty="0"/>
                  <a:t>speed</a:t>
                </a:r>
                <a:r>
                  <a:rPr lang="en-US" dirty="0"/>
                  <a:t> and </a:t>
                </a:r>
                <a:r>
                  <a:rPr lang="en-US" b="1" dirty="0"/>
                  <a:t>direction </a:t>
                </a:r>
                <a:r>
                  <a:rPr lang="en-US" dirty="0"/>
                  <a:t>(as computed between the current and previous trajectory points) using statistics of:</a:t>
                </a:r>
              </a:p>
              <a:p>
                <a:pPr marL="514350" lvl="1" indent="-285750"/>
                <a14:m>
                  <m:oMath xmlns:m="http://schemas.openxmlformats.org/officeDocument/2006/math">
                    <m:r>
                      <m:rPr>
                        <m:sty m:val="p"/>
                      </m:rPr>
                      <a:rPr lang="en-US" sz="1600">
                        <a:latin typeface="Cambria Math" panose="02040503050406030204" pitchFamily="18" charset="0"/>
                        <a:ea typeface="Calibri" panose="020F0502020204030204" pitchFamily="34" charset="0"/>
                        <a:cs typeface="Times New Roman" panose="02020603050405020304" pitchFamily="18" charset="0"/>
                      </a:rPr>
                      <m:t>Δ</m:t>
                    </m:r>
                    <m:r>
                      <a:rPr lang="en-US" sz="1600" i="1">
                        <a:latin typeface="Cambria Math" panose="02040503050406030204" pitchFamily="18" charset="0"/>
                        <a:ea typeface="Calibri" panose="020F0502020204030204" pitchFamily="34" charset="0"/>
                        <a:cs typeface="Times New Roman" panose="02020603050405020304" pitchFamily="18" charset="0"/>
                      </a:rPr>
                      <m:t>𝑠</m:t>
                    </m:r>
                    <m:r>
                      <a:rPr lang="en-US" sz="1600" b="0" i="1" smtClean="0">
                        <a:latin typeface="Cambria Math" panose="02040503050406030204" pitchFamily="18" charset="0"/>
                        <a:ea typeface="Calibri" panose="020F0502020204030204" pitchFamily="34" charset="0"/>
                        <a:cs typeface="Times New Roman" panose="02020603050405020304" pitchFamily="18" charset="0"/>
                      </a:rPr>
                      <m:t>𝑝𝑒𝑒𝑑</m:t>
                    </m:r>
                    <m:r>
                      <a:rPr lang="en-US" sz="1600" b="0" i="1" smtClean="0">
                        <a:latin typeface="Cambria Math" panose="02040503050406030204" pitchFamily="18" charset="0"/>
                        <a:ea typeface="Calibri" panose="020F0502020204030204" pitchFamily="34" charset="0"/>
                        <a:cs typeface="Times New Roman" panose="02020603050405020304" pitchFamily="18" charset="0"/>
                      </a:rPr>
                      <m:t> </m:t>
                    </m:r>
                    <m:d>
                      <m:dPr>
                        <m:ctrlPr>
                          <a:rPr lang="en-US" sz="1600" b="0" i="1" smtClean="0">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600" b="0" i="0" smtClean="0">
                            <a:latin typeface="Cambria Math" panose="02040503050406030204" pitchFamily="18" charset="0"/>
                            <a:ea typeface="Calibri" panose="020F0502020204030204" pitchFamily="34" charset="0"/>
                            <a:cs typeface="Times New Roman" panose="02020603050405020304" pitchFamily="18" charset="0"/>
                          </a:rPr>
                          <m:t>Δ</m:t>
                        </m:r>
                        <m:r>
                          <a:rPr lang="en-US" sz="1600" b="0" i="1" smtClean="0">
                            <a:latin typeface="Cambria Math" panose="02040503050406030204" pitchFamily="18" charset="0"/>
                            <a:ea typeface="Calibri" panose="020F0502020204030204" pitchFamily="34" charset="0"/>
                            <a:cs typeface="Times New Roman" panose="02020603050405020304" pitchFamily="18" charset="0"/>
                          </a:rPr>
                          <m:t>𝑠</m:t>
                        </m:r>
                      </m:e>
                    </m:d>
                  </m:oMath>
                </a14:m>
                <a:endParaRPr lang="en-US" sz="1600" b="0" dirty="0">
                  <a:latin typeface="Calibri" panose="020F0502020204030204" pitchFamily="34" charset="0"/>
                  <a:ea typeface="Calibri" panose="020F0502020204030204" pitchFamily="34" charset="0"/>
                  <a:cs typeface="Times New Roman" panose="02020603050405020304" pitchFamily="18" charset="0"/>
                </a:endParaRPr>
              </a:p>
              <a:p>
                <a:pPr marL="514350" lvl="1" indent="-285750"/>
                <a14:m>
                  <m:oMath xmlns:m="http://schemas.openxmlformats.org/officeDocument/2006/math">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𝑜𝑢𝑟𝑠𝑒</m:t>
                    </m:r>
                    <m:r>
                      <a:rPr lang="en-US"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6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Δc</m:t>
                    </m:r>
                    <m:r>
                      <a:rPr lang="en-US" sz="16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b="0" dirty="0">
                  <a:latin typeface="Calibri" panose="020F0502020204030204" pitchFamily="34" charset="0"/>
                  <a:ea typeface="Calibri" panose="020F0502020204030204" pitchFamily="34" charset="0"/>
                  <a:cs typeface="Times New Roman" panose="02020603050405020304" pitchFamily="18" charset="0"/>
                </a:endParaRPr>
              </a:p>
              <a:p>
                <a:pPr marL="228600" lvl="1" indent="0">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Content Placeholder 5">
                <a:extLst>
                  <a:ext uri="{FF2B5EF4-FFF2-40B4-BE49-F238E27FC236}">
                    <a16:creationId xmlns:a16="http://schemas.microsoft.com/office/drawing/2014/main" id="{E3F1A431-27F2-4D47-8792-EE90ED0E0490}"/>
                  </a:ext>
                </a:extLst>
              </p:cNvPr>
              <p:cNvSpPr txBox="1">
                <a:spLocks noRot="1" noChangeAspect="1" noMove="1" noResize="1" noEditPoints="1" noAdjustHandles="1" noChangeArrowheads="1" noChangeShapeType="1" noTextEdit="1"/>
              </p:cNvSpPr>
              <p:nvPr/>
            </p:nvSpPr>
            <p:spPr>
              <a:xfrm>
                <a:off x="1228215" y="1754261"/>
                <a:ext cx="4699700" cy="3179689"/>
              </a:xfrm>
              <a:prstGeom prst="rect">
                <a:avLst/>
              </a:prstGeom>
              <a:blipFill>
                <a:blip r:embed="rId6"/>
                <a:stretch>
                  <a:fillRect l="-1297" t="-287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95F5102D-5AB3-482A-8E4F-0CC520595D9F}"/>
              </a:ext>
            </a:extLst>
          </p:cNvPr>
          <p:cNvSpPr/>
          <p:nvPr/>
        </p:nvSpPr>
        <p:spPr>
          <a:xfrm>
            <a:off x="8211065" y="3354859"/>
            <a:ext cx="568411" cy="123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2A8759-1E26-42E2-8994-0E2B11686C04}"/>
              </a:ext>
            </a:extLst>
          </p:cNvPr>
          <p:cNvSpPr/>
          <p:nvPr/>
        </p:nvSpPr>
        <p:spPr>
          <a:xfrm>
            <a:off x="8270789" y="5614560"/>
            <a:ext cx="568411" cy="123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35C0F79-6091-42B5-8F9C-FDD6977C45F7}"/>
              </a:ext>
            </a:extLst>
          </p:cNvPr>
          <p:cNvSpPr txBox="1"/>
          <p:nvPr/>
        </p:nvSpPr>
        <p:spPr>
          <a:xfrm>
            <a:off x="8211065" y="3298745"/>
            <a:ext cx="469557" cy="230832"/>
          </a:xfrm>
          <a:prstGeom prst="rect">
            <a:avLst/>
          </a:prstGeom>
          <a:noFill/>
        </p:spPr>
        <p:txBody>
          <a:bodyPr wrap="square" rtlCol="0">
            <a:spAutoFit/>
          </a:bodyPr>
          <a:lstStyle/>
          <a:p>
            <a:r>
              <a:rPr lang="el-GR" sz="900" dirty="0"/>
              <a:t>Δ</a:t>
            </a:r>
            <a:r>
              <a:rPr lang="en-US" sz="900" dirty="0"/>
              <a:t>s</a:t>
            </a:r>
          </a:p>
        </p:txBody>
      </p:sp>
      <p:sp>
        <p:nvSpPr>
          <p:cNvPr id="13" name="TextBox 12">
            <a:extLst>
              <a:ext uri="{FF2B5EF4-FFF2-40B4-BE49-F238E27FC236}">
                <a16:creationId xmlns:a16="http://schemas.microsoft.com/office/drawing/2014/main" id="{0A879846-C6EB-4E4B-B5CE-64D13AF52565}"/>
              </a:ext>
            </a:extLst>
          </p:cNvPr>
          <p:cNvSpPr txBox="1"/>
          <p:nvPr/>
        </p:nvSpPr>
        <p:spPr>
          <a:xfrm>
            <a:off x="8371951" y="5606395"/>
            <a:ext cx="469557" cy="230832"/>
          </a:xfrm>
          <a:prstGeom prst="rect">
            <a:avLst/>
          </a:prstGeom>
          <a:noFill/>
        </p:spPr>
        <p:txBody>
          <a:bodyPr wrap="square" rtlCol="0">
            <a:spAutoFit/>
          </a:bodyPr>
          <a:lstStyle/>
          <a:p>
            <a:r>
              <a:rPr lang="el-GR" sz="900" dirty="0"/>
              <a:t>Δ</a:t>
            </a:r>
            <a:r>
              <a:rPr lang="en-US" sz="900" dirty="0"/>
              <a:t>c</a:t>
            </a:r>
          </a:p>
        </p:txBody>
      </p:sp>
    </p:spTree>
    <p:extLst>
      <p:ext uri="{BB962C8B-B14F-4D97-AF65-F5344CB8AC3E}">
        <p14:creationId xmlns:p14="http://schemas.microsoft.com/office/powerpoint/2010/main" val="14454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BE9D-8A7E-47C4-A341-3FA65710A077}"/>
              </a:ext>
            </a:extLst>
          </p:cNvPr>
          <p:cNvSpPr>
            <a:spLocks noGrp="1"/>
          </p:cNvSpPr>
          <p:nvPr>
            <p:ph type="title"/>
          </p:nvPr>
        </p:nvSpPr>
        <p:spPr/>
        <p:txBody>
          <a:bodyPr/>
          <a:lstStyle/>
          <a:p>
            <a:r>
              <a:rPr lang="en-US" dirty="0"/>
              <a:t>Simulating uncertainty in trajectory evolution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428E27C-7E7D-49E2-92FE-056EA01B5E7C}"/>
                  </a:ext>
                </a:extLst>
              </p:cNvPr>
              <p:cNvSpPr>
                <a:spLocks noGrp="1"/>
              </p:cNvSpPr>
              <p:nvPr>
                <p:ph sz="half" idx="2"/>
              </p:nvPr>
            </p:nvSpPr>
            <p:spPr>
              <a:xfrm>
                <a:off x="1043151" y="1747539"/>
                <a:ext cx="5408098" cy="4148434"/>
              </a:xfrm>
            </p:spPr>
            <p:txBody>
              <a:bodyPr>
                <a:normAutofit fontScale="85000" lnSpcReduction="10000"/>
              </a:bodyPr>
              <a:lstStyle/>
              <a:p>
                <a:pPr marL="342900" indent="-342900">
                  <a:buFont typeface="+mj-lt"/>
                  <a:buAutoNum type="arabicPeriod"/>
                </a:pP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Divide values of </a:t>
                </a:r>
                <a14:m>
                  <m:oMath xmlns:m="http://schemas.openxmlformats.org/officeDocument/2006/math">
                    <m:r>
                      <m:rPr>
                        <m:sty m:val="p"/>
                      </m:rPr>
                      <a:rPr lang="en-GB"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GB"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a:t>
                </a:r>
                <a14:m>
                  <m:oMath xmlns:m="http://schemas.openxmlformats.org/officeDocument/2006/math">
                    <m:r>
                      <m:rPr>
                        <m:sty m:val="p"/>
                      </m:rPr>
                      <a:rPr lang="en-GB" sz="1800">
                        <a:latin typeface="Cambria Math" panose="02040503050406030204" pitchFamily="18" charset="0"/>
                        <a:ea typeface="Calibri" panose="020F0502020204030204" pitchFamily="34" charset="0"/>
                        <a:cs typeface="Times New Roman" panose="02020603050405020304" pitchFamily="18" charset="0"/>
                      </a:rPr>
                      <m:t>Δ</m:t>
                    </m:r>
                    <m:r>
                      <m:rPr>
                        <m:sty m:val="p"/>
                      </m:rPr>
                      <a:rPr lang="en-US" sz="1800" b="0" i="0" smtClean="0">
                        <a:latin typeface="Cambria Math" panose="02040503050406030204" pitchFamily="18" charset="0"/>
                        <a:ea typeface="Calibri" panose="020F0502020204030204" pitchFamily="34" charset="0"/>
                        <a:cs typeface="Times New Roman" panose="02020603050405020304" pitchFamily="18" charset="0"/>
                      </a:rPr>
                      <m:t>s</m:t>
                    </m:r>
                  </m:oMath>
                </a14:m>
                <a:r>
                  <a:rPr lang="en-US" sz="1800" dirty="0">
                    <a:latin typeface="Calibri" panose="020F0502020204030204" pitchFamily="34" charset="0"/>
                    <a:ea typeface="Calibri" panose="020F0502020204030204" pitchFamily="34" charset="0"/>
                    <a:cs typeface="Times New Roman" panose="02020603050405020304" pitchFamily="18" charset="0"/>
                  </a:rPr>
                  <a:t> in 20 </a:t>
                </a:r>
                <a:r>
                  <a:rPr lang="en-US" sz="1800" dirty="0" err="1">
                    <a:latin typeface="Calibri" panose="020F0502020204030204" pitchFamily="34" charset="0"/>
                    <a:ea typeface="Calibri" panose="020F0502020204030204" pitchFamily="34" charset="0"/>
                    <a:cs typeface="Times New Roman" panose="02020603050405020304" pitchFamily="18" charset="0"/>
                  </a:rPr>
                  <a:t>equi</a:t>
                </a:r>
                <a:r>
                  <a:rPr lang="en-US" sz="1800" dirty="0">
                    <a:latin typeface="Calibri" panose="020F0502020204030204" pitchFamily="34" charset="0"/>
                    <a:ea typeface="Calibri" panose="020F0502020204030204" pitchFamily="34" charset="0"/>
                    <a:cs typeface="Times New Roman" panose="02020603050405020304" pitchFamily="18" charset="0"/>
                  </a:rPr>
                  <a:t>-height bins</a:t>
                </a:r>
              </a:p>
              <a:p>
                <a:pPr marL="342900" indent="-342900">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Use median value of each bin as the bin’s </a:t>
                </a:r>
                <a:r>
                  <a:rPr lang="en-US" sz="1800" i="1" dirty="0">
                    <a:latin typeface="Calibri" panose="020F0502020204030204" pitchFamily="34" charset="0"/>
                    <a:ea typeface="Calibri" panose="020F0502020204030204" pitchFamily="34" charset="0"/>
                    <a:cs typeface="Times New Roman" panose="02020603050405020304" pitchFamily="18" charset="0"/>
                  </a:rPr>
                  <a:t>representative</a:t>
                </a:r>
                <a:r>
                  <a:rPr lang="en-US" sz="1800" dirty="0">
                    <a:latin typeface="Calibri" panose="020F0502020204030204" pitchFamily="34" charset="0"/>
                    <a:ea typeface="Calibri" panose="020F0502020204030204" pitchFamily="34" charset="0"/>
                    <a:cs typeface="Times New Roman" panose="02020603050405020304" pitchFamily="18" charset="0"/>
                  </a:rPr>
                  <a:t> value</a:t>
                </a:r>
              </a:p>
              <a:p>
                <a:pPr marL="342900" indent="-342900">
                  <a:buFont typeface="+mj-lt"/>
                  <a:buAutoNum type="arabicPeriod"/>
                </a:pP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Add each </a:t>
                </a:r>
                <a:r>
                  <a:rPr lang="en-US" sz="18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representative</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value to the current velocity of the aircraft resulting to 21x21 different velocities</a:t>
                </a:r>
              </a:p>
              <a:p>
                <a:pPr marL="0"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At this point we have 21x21 potential trajectory evolutions and we have to consider for potential conflicts for any of these</a:t>
                </a:r>
              </a:p>
              <a:p>
                <a:pPr marL="342900" indent="-342900">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Compute the CPA </a:t>
                </a:r>
                <a:r>
                  <a:rPr lang="en-GB" sz="1800" dirty="0">
                    <a:latin typeface="Calibri" panose="020F0502020204030204" pitchFamily="34" charset="0"/>
                    <a:ea typeface="Calibri" panose="020F0502020204030204" pitchFamily="34" charset="0"/>
                    <a:cs typeface="Times New Roman" panose="02020603050405020304" pitchFamily="18" charset="0"/>
                  </a:rPr>
                  <a:t>between the aircraft and </a:t>
                </a:r>
                <a:r>
                  <a:rPr lang="en-GB" sz="1800" dirty="0" err="1">
                    <a:latin typeface="Calibri" panose="020F0502020204030204" pitchFamily="34" charset="0"/>
                    <a:ea typeface="Calibri" panose="020F0502020204030204" pitchFamily="34" charset="0"/>
                    <a:cs typeface="Times New Roman" panose="02020603050405020304" pitchFamily="18" charset="0"/>
                  </a:rPr>
                  <a:t>neighboring</a:t>
                </a:r>
                <a:r>
                  <a:rPr lang="en-GB" sz="1800" dirty="0">
                    <a:latin typeface="Calibri" panose="020F0502020204030204" pitchFamily="34" charset="0"/>
                    <a:ea typeface="Calibri" panose="020F0502020204030204" pitchFamily="34" charset="0"/>
                    <a:cs typeface="Times New Roman" panose="02020603050405020304" pitchFamily="18" charset="0"/>
                  </a:rPr>
                  <a:t> flights according to  each one of these trajectory evolutions.</a:t>
                </a:r>
              </a:p>
              <a:p>
                <a:pPr marL="342900" indent="-342900">
                  <a:buFont typeface="+mj-lt"/>
                  <a:buAutoNum type="arabicPeriod"/>
                </a:pPr>
                <a:r>
                  <a:rPr lang="en-GB" sz="1800" dirty="0">
                    <a:latin typeface="Calibri" panose="020F0502020204030204" pitchFamily="34" charset="0"/>
                    <a:ea typeface="Calibri" panose="020F0502020204030204" pitchFamily="34" charset="0"/>
                    <a:cs typeface="Times New Roman" panose="02020603050405020304" pitchFamily="18" charset="0"/>
                  </a:rPr>
                  <a:t>Consider the potential trajectory which results to the minimum distance at the CPA.</a:t>
                </a:r>
              </a:p>
              <a:p>
                <a:pPr marL="342900" indent="-342900">
                  <a:buFont typeface="+mj-lt"/>
                  <a:buAutoNum type="arabicPeriod"/>
                </a:pPr>
                <a:r>
                  <a:rPr lang="en-GB" sz="1800" dirty="0">
                    <a:latin typeface="Calibri" panose="020F0502020204030204" pitchFamily="34" charset="0"/>
                    <a:ea typeface="Calibri" panose="020F0502020204030204" pitchFamily="34" charset="0"/>
                    <a:cs typeface="Times New Roman" panose="02020603050405020304" pitchFamily="18" charset="0"/>
                  </a:rPr>
                  <a:t>Compute the state observations </a:t>
                </a:r>
                <a:r>
                  <a:rPr lang="en-GB" sz="1800" dirty="0" err="1">
                    <a:latin typeface="Calibri" panose="020F0502020204030204" pitchFamily="34" charset="0"/>
                    <a:ea typeface="Calibri" panose="020F0502020204030204" pitchFamily="34" charset="0"/>
                    <a:cs typeface="Times New Roman" panose="02020603050405020304" pitchFamily="18" charset="0"/>
                  </a:rPr>
                  <a:t>w.r.t.</a:t>
                </a:r>
                <a:r>
                  <a:rPr lang="en-GB" sz="1800" dirty="0">
                    <a:latin typeface="Calibri" panose="020F0502020204030204" pitchFamily="34" charset="0"/>
                    <a:ea typeface="Calibri" panose="020F0502020204030204" pitchFamily="34" charset="0"/>
                    <a:cs typeface="Times New Roman" panose="02020603050405020304" pitchFamily="18" charset="0"/>
                  </a:rPr>
                  <a:t> the considered trajectory evolution .</a:t>
                </a:r>
                <a:endParaRPr lang="el-GR" sz="1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ontent Placeholder 3">
                <a:extLst>
                  <a:ext uri="{FF2B5EF4-FFF2-40B4-BE49-F238E27FC236}">
                    <a16:creationId xmlns:a16="http://schemas.microsoft.com/office/drawing/2014/main" id="{E428E27C-7E7D-49E2-92FE-056EA01B5E7C}"/>
                  </a:ext>
                </a:extLst>
              </p:cNvPr>
              <p:cNvSpPr>
                <a:spLocks noGrp="1" noRot="1" noChangeAspect="1" noMove="1" noResize="1" noEditPoints="1" noAdjustHandles="1" noChangeArrowheads="1" noChangeShapeType="1" noTextEdit="1"/>
              </p:cNvSpPr>
              <p:nvPr>
                <p:ph sz="half" idx="2"/>
              </p:nvPr>
            </p:nvSpPr>
            <p:spPr>
              <a:xfrm>
                <a:off x="1043151" y="1747539"/>
                <a:ext cx="5408098" cy="4148434"/>
              </a:xfrm>
              <a:blipFill>
                <a:blip r:embed="rId5"/>
                <a:stretch>
                  <a:fillRect l="-451" t="-1471" r="-1240"/>
                </a:stretch>
              </a:blipFill>
            </p:spPr>
            <p:txBody>
              <a:bodyPr/>
              <a:lstStyle/>
              <a:p>
                <a:r>
                  <a:rPr lang="en-US">
                    <a:noFill/>
                  </a:rPr>
                  <a:t> </a:t>
                </a:r>
              </a:p>
            </p:txBody>
          </p:sp>
        </mc:Fallback>
      </mc:AlternateContent>
      <p:pic>
        <p:nvPicPr>
          <p:cNvPr id="6" name="Picture 5" descr="Chart, histogram&#10;&#10;Description automatically generated">
            <a:extLst>
              <a:ext uri="{FF2B5EF4-FFF2-40B4-BE49-F238E27FC236}">
                <a16:creationId xmlns:a16="http://schemas.microsoft.com/office/drawing/2014/main" id="{A0991D77-65FB-49B3-A9CB-9E19FC80B923}"/>
              </a:ext>
            </a:extLst>
          </p:cNvPr>
          <p:cNvPicPr>
            <a:picLocks noChangeAspect="1"/>
          </p:cNvPicPr>
          <p:nvPr/>
        </p:nvPicPr>
        <p:blipFill>
          <a:blip r:embed="rId6"/>
          <a:stretch>
            <a:fillRect/>
          </a:stretch>
        </p:blipFill>
        <p:spPr>
          <a:xfrm>
            <a:off x="7637299" y="3856213"/>
            <a:ext cx="4127878" cy="2192718"/>
          </a:xfrm>
          <a:prstGeom prst="rect">
            <a:avLst/>
          </a:prstGeom>
        </p:spPr>
      </p:pic>
      <p:pic>
        <p:nvPicPr>
          <p:cNvPr id="11" name="Picture 10" descr="Chart, histogram&#10;&#10;Description automatically generated">
            <a:extLst>
              <a:ext uri="{FF2B5EF4-FFF2-40B4-BE49-F238E27FC236}">
                <a16:creationId xmlns:a16="http://schemas.microsoft.com/office/drawing/2014/main" id="{7B1558D7-6A5F-43FA-949C-93D8C41FCCDB}"/>
              </a:ext>
            </a:extLst>
          </p:cNvPr>
          <p:cNvPicPr>
            <a:picLocks noChangeAspect="1"/>
          </p:cNvPicPr>
          <p:nvPr/>
        </p:nvPicPr>
        <p:blipFill>
          <a:blip r:embed="rId7"/>
          <a:stretch>
            <a:fillRect/>
          </a:stretch>
        </p:blipFill>
        <p:spPr>
          <a:xfrm>
            <a:off x="7637299" y="1618429"/>
            <a:ext cx="4139483" cy="2192719"/>
          </a:xfrm>
          <a:prstGeom prst="rect">
            <a:avLst/>
          </a:prstGeom>
        </p:spPr>
      </p:pic>
      <p:pic>
        <p:nvPicPr>
          <p:cNvPr id="5" name="Picture 4" descr="Map&#10;&#10;Description automatically generated">
            <a:extLst>
              <a:ext uri="{FF2B5EF4-FFF2-40B4-BE49-F238E27FC236}">
                <a16:creationId xmlns:a16="http://schemas.microsoft.com/office/drawing/2014/main" id="{14604B14-005B-4A29-A407-79F724D7DB4D}"/>
              </a:ext>
            </a:extLst>
          </p:cNvPr>
          <p:cNvPicPr>
            <a:picLocks noChangeAspect="1"/>
          </p:cNvPicPr>
          <p:nvPr/>
        </p:nvPicPr>
        <p:blipFill>
          <a:blip r:embed="rId8"/>
          <a:stretch>
            <a:fillRect/>
          </a:stretch>
        </p:blipFill>
        <p:spPr>
          <a:xfrm>
            <a:off x="8662586" y="1691303"/>
            <a:ext cx="2234014" cy="4074044"/>
          </a:xfrm>
          <a:prstGeom prst="rect">
            <a:avLst/>
          </a:prstGeom>
        </p:spPr>
      </p:pic>
    </p:spTree>
    <p:custDataLst>
      <p:tags r:id="rId1"/>
    </p:custDataLst>
    <p:extLst>
      <p:ext uri="{BB962C8B-B14F-4D97-AF65-F5344CB8AC3E}">
        <p14:creationId xmlns:p14="http://schemas.microsoft.com/office/powerpoint/2010/main" val="382742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E1DA-7FF9-4F90-8CD3-3963FEB5D5DD}"/>
              </a:ext>
            </a:extLst>
          </p:cNvPr>
          <p:cNvSpPr>
            <a:spLocks noGrp="1"/>
          </p:cNvSpPr>
          <p:nvPr>
            <p:ph type="title"/>
          </p:nvPr>
        </p:nvSpPr>
        <p:spPr/>
        <p:txBody>
          <a:bodyPr/>
          <a:lstStyle/>
          <a:p>
            <a:r>
              <a:rPr lang="en-US" dirty="0"/>
              <a:t>Overall Process</a:t>
            </a:r>
          </a:p>
        </p:txBody>
      </p:sp>
      <p:sp>
        <p:nvSpPr>
          <p:cNvPr id="5" name="Rectangle 4">
            <a:extLst>
              <a:ext uri="{FF2B5EF4-FFF2-40B4-BE49-F238E27FC236}">
                <a16:creationId xmlns:a16="http://schemas.microsoft.com/office/drawing/2014/main" id="{3EEC0B99-45F6-4920-BCAB-4FEEAD45AA4D}"/>
              </a:ext>
            </a:extLst>
          </p:cNvPr>
          <p:cNvSpPr/>
          <p:nvPr/>
        </p:nvSpPr>
        <p:spPr>
          <a:xfrm>
            <a:off x="417687" y="3980328"/>
            <a:ext cx="11543742" cy="1090238"/>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51803DC-E717-46C7-A8EA-F22F1C21D4EA}"/>
              </a:ext>
            </a:extLst>
          </p:cNvPr>
          <p:cNvSpPr/>
          <p:nvPr/>
        </p:nvSpPr>
        <p:spPr>
          <a:xfrm>
            <a:off x="417687" y="2877116"/>
            <a:ext cx="11543742" cy="1103768"/>
          </a:xfrm>
          <a:prstGeom prst="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A138D565-1F44-4764-8964-BD0AE4202F4E}"/>
              </a:ext>
            </a:extLst>
          </p:cNvPr>
          <p:cNvGrpSpPr/>
          <p:nvPr/>
        </p:nvGrpSpPr>
        <p:grpSpPr>
          <a:xfrm>
            <a:off x="7395316" y="3118695"/>
            <a:ext cx="1863096" cy="1724378"/>
            <a:chOff x="828674" y="1006997"/>
            <a:chExt cx="3801199" cy="1884806"/>
          </a:xfrm>
        </p:grpSpPr>
        <p:sp>
          <p:nvSpPr>
            <p:cNvPr id="8" name="Pentagon 9">
              <a:extLst>
                <a:ext uri="{FF2B5EF4-FFF2-40B4-BE49-F238E27FC236}">
                  <a16:creationId xmlns:a16="http://schemas.microsoft.com/office/drawing/2014/main" id="{D2FBD63D-CD0F-4A1E-870D-82D809C240B2}"/>
                </a:ext>
              </a:extLst>
            </p:cNvPr>
            <p:cNvSpPr/>
            <p:nvPr/>
          </p:nvSpPr>
          <p:spPr>
            <a:xfrm>
              <a:off x="828674" y="2012127"/>
              <a:ext cx="3801199" cy="879676"/>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Pentagon 8">
              <a:extLst>
                <a:ext uri="{FF2B5EF4-FFF2-40B4-BE49-F238E27FC236}">
                  <a16:creationId xmlns:a16="http://schemas.microsoft.com/office/drawing/2014/main" id="{184D912A-19FE-4113-9C88-CBB1598E6C79}"/>
                </a:ext>
              </a:extLst>
            </p:cNvPr>
            <p:cNvSpPr/>
            <p:nvPr/>
          </p:nvSpPr>
          <p:spPr>
            <a:xfrm>
              <a:off x="828674" y="1006997"/>
              <a:ext cx="3801199" cy="879676"/>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E90BDC1-47A7-4A72-9EF1-AA8474A1F24C}"/>
                </a:ext>
              </a:extLst>
            </p:cNvPr>
            <p:cNvSpPr/>
            <p:nvPr/>
          </p:nvSpPr>
          <p:spPr>
            <a:xfrm>
              <a:off x="828677" y="1100138"/>
              <a:ext cx="3172067"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Training Set</a:t>
              </a:r>
            </a:p>
          </p:txBody>
        </p:sp>
        <p:sp>
          <p:nvSpPr>
            <p:cNvPr id="11" name="Rectangle 10">
              <a:extLst>
                <a:ext uri="{FF2B5EF4-FFF2-40B4-BE49-F238E27FC236}">
                  <a16:creationId xmlns:a16="http://schemas.microsoft.com/office/drawing/2014/main" id="{2B502A8E-A2E9-4AC7-B935-75B6E64F714A}"/>
                </a:ext>
              </a:extLst>
            </p:cNvPr>
            <p:cNvSpPr/>
            <p:nvPr/>
          </p:nvSpPr>
          <p:spPr>
            <a:xfrm>
              <a:off x="828674" y="2109065"/>
              <a:ext cx="3172068"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Test Set</a:t>
              </a:r>
            </a:p>
          </p:txBody>
        </p:sp>
      </p:grpSp>
      <p:sp>
        <p:nvSpPr>
          <p:cNvPr id="12" name="Rectangle 11">
            <a:extLst>
              <a:ext uri="{FF2B5EF4-FFF2-40B4-BE49-F238E27FC236}">
                <a16:creationId xmlns:a16="http://schemas.microsoft.com/office/drawing/2014/main" id="{98B2AA4F-E51C-4464-BE95-852E54DEEEDC}"/>
              </a:ext>
            </a:extLst>
          </p:cNvPr>
          <p:cNvSpPr/>
          <p:nvPr/>
        </p:nvSpPr>
        <p:spPr>
          <a:xfrm>
            <a:off x="9562340" y="4117167"/>
            <a:ext cx="2327355"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ATCO Reaction</a:t>
            </a:r>
          </a:p>
        </p:txBody>
      </p:sp>
      <p:grpSp>
        <p:nvGrpSpPr>
          <p:cNvPr id="13" name="Group 12">
            <a:extLst>
              <a:ext uri="{FF2B5EF4-FFF2-40B4-BE49-F238E27FC236}">
                <a16:creationId xmlns:a16="http://schemas.microsoft.com/office/drawing/2014/main" id="{29B9586D-C0D4-4B53-B147-1A753FC0B0EB}"/>
              </a:ext>
            </a:extLst>
          </p:cNvPr>
          <p:cNvGrpSpPr/>
          <p:nvPr/>
        </p:nvGrpSpPr>
        <p:grpSpPr>
          <a:xfrm>
            <a:off x="497710" y="2903248"/>
            <a:ext cx="2013553" cy="2107095"/>
            <a:chOff x="6453919" y="1001026"/>
            <a:chExt cx="1924509" cy="2013915"/>
          </a:xfrm>
        </p:grpSpPr>
        <p:sp>
          <p:nvSpPr>
            <p:cNvPr id="14" name="Pentagon 14">
              <a:extLst>
                <a:ext uri="{FF2B5EF4-FFF2-40B4-BE49-F238E27FC236}">
                  <a16:creationId xmlns:a16="http://schemas.microsoft.com/office/drawing/2014/main" id="{C98253D5-96A1-4312-B37A-03605F5C56E0}"/>
                </a:ext>
              </a:extLst>
            </p:cNvPr>
            <p:cNvSpPr/>
            <p:nvPr/>
          </p:nvSpPr>
          <p:spPr>
            <a:xfrm>
              <a:off x="6453919" y="1001026"/>
              <a:ext cx="1924509" cy="2013915"/>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0DD6F1E-760C-408A-B950-629307A8005A}"/>
                </a:ext>
              </a:extLst>
            </p:cNvPr>
            <p:cNvSpPr/>
            <p:nvPr/>
          </p:nvSpPr>
          <p:spPr>
            <a:xfrm>
              <a:off x="6482242" y="1070145"/>
              <a:ext cx="1342664" cy="188480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Simulating Uncertainty in Trajectory Evolution</a:t>
              </a:r>
            </a:p>
          </p:txBody>
        </p:sp>
      </p:grpSp>
      <p:grpSp>
        <p:nvGrpSpPr>
          <p:cNvPr id="16" name="Group 15">
            <a:extLst>
              <a:ext uri="{FF2B5EF4-FFF2-40B4-BE49-F238E27FC236}">
                <a16:creationId xmlns:a16="http://schemas.microsoft.com/office/drawing/2014/main" id="{FA1FE720-CA0A-438B-BA49-646319E29C00}"/>
              </a:ext>
            </a:extLst>
          </p:cNvPr>
          <p:cNvGrpSpPr/>
          <p:nvPr/>
        </p:nvGrpSpPr>
        <p:grpSpPr>
          <a:xfrm>
            <a:off x="9528324" y="3069050"/>
            <a:ext cx="2327356" cy="1014474"/>
            <a:chOff x="9687165" y="1098240"/>
            <a:chExt cx="2327356" cy="1014474"/>
          </a:xfrm>
        </p:grpSpPr>
        <p:grpSp>
          <p:nvGrpSpPr>
            <p:cNvPr id="17" name="Group 16">
              <a:extLst>
                <a:ext uri="{FF2B5EF4-FFF2-40B4-BE49-F238E27FC236}">
                  <a16:creationId xmlns:a16="http://schemas.microsoft.com/office/drawing/2014/main" id="{3F86B895-D93C-4237-ABCC-01061B226D0F}"/>
                </a:ext>
              </a:extLst>
            </p:cNvPr>
            <p:cNvGrpSpPr/>
            <p:nvPr/>
          </p:nvGrpSpPr>
          <p:grpSpPr>
            <a:xfrm>
              <a:off x="9687165" y="1098240"/>
              <a:ext cx="2327356" cy="1014474"/>
              <a:chOff x="9687165" y="1098240"/>
              <a:chExt cx="2327356" cy="1014474"/>
            </a:xfrm>
          </p:grpSpPr>
          <p:sp>
            <p:nvSpPr>
              <p:cNvPr id="19" name="Rectangle 18">
                <a:extLst>
                  <a:ext uri="{FF2B5EF4-FFF2-40B4-BE49-F238E27FC236}">
                    <a16:creationId xmlns:a16="http://schemas.microsoft.com/office/drawing/2014/main" id="{569E80A5-1DB9-41F6-9AE6-939A86B8FC7F}"/>
                  </a:ext>
                </a:extLst>
              </p:cNvPr>
              <p:cNvSpPr/>
              <p:nvPr/>
            </p:nvSpPr>
            <p:spPr>
              <a:xfrm>
                <a:off x="9687166" y="1098240"/>
                <a:ext cx="2327355"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VAE (Modelling)</a:t>
                </a:r>
              </a:p>
            </p:txBody>
          </p:sp>
          <p:sp>
            <p:nvSpPr>
              <p:cNvPr id="20" name="Pentagon 12">
                <a:extLst>
                  <a:ext uri="{FF2B5EF4-FFF2-40B4-BE49-F238E27FC236}">
                    <a16:creationId xmlns:a16="http://schemas.microsoft.com/office/drawing/2014/main" id="{F086F398-A8BA-4D6A-8660-0B522F604ACF}"/>
                  </a:ext>
                </a:extLst>
              </p:cNvPr>
              <p:cNvSpPr>
                <a:spLocks/>
              </p:cNvSpPr>
              <p:nvPr/>
            </p:nvSpPr>
            <p:spPr>
              <a:xfrm rot="5400000">
                <a:off x="10683732" y="781926"/>
                <a:ext cx="334221" cy="2327356"/>
              </a:xfrm>
              <a:prstGeom prst="homePlate">
                <a:avLst>
                  <a:gd name="adj" fmla="val 56926"/>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E017E892-28C9-4974-AB3C-76EB994FD09C}"/>
                </a:ext>
              </a:extLst>
            </p:cNvPr>
            <p:cNvSpPr txBox="1"/>
            <p:nvPr/>
          </p:nvSpPr>
          <p:spPr>
            <a:xfrm>
              <a:off x="10416791" y="1743382"/>
              <a:ext cx="86810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rPr>
                <a:t>Model</a:t>
              </a:r>
            </a:p>
          </p:txBody>
        </p:sp>
      </p:grpSp>
      <p:grpSp>
        <p:nvGrpSpPr>
          <p:cNvPr id="21" name="Group 20">
            <a:extLst>
              <a:ext uri="{FF2B5EF4-FFF2-40B4-BE49-F238E27FC236}">
                <a16:creationId xmlns:a16="http://schemas.microsoft.com/office/drawing/2014/main" id="{D35FFAA0-E093-49CA-9DC2-C3A7F2F74E94}"/>
              </a:ext>
            </a:extLst>
          </p:cNvPr>
          <p:cNvGrpSpPr/>
          <p:nvPr/>
        </p:nvGrpSpPr>
        <p:grpSpPr>
          <a:xfrm>
            <a:off x="2739723" y="3175653"/>
            <a:ext cx="2109744" cy="1552518"/>
            <a:chOff x="4639505" y="1131556"/>
            <a:chExt cx="1801130" cy="2017145"/>
          </a:xfrm>
        </p:grpSpPr>
        <p:sp>
          <p:nvSpPr>
            <p:cNvPr id="22" name="Pentagon 22">
              <a:extLst>
                <a:ext uri="{FF2B5EF4-FFF2-40B4-BE49-F238E27FC236}">
                  <a16:creationId xmlns:a16="http://schemas.microsoft.com/office/drawing/2014/main" id="{75DA5DB8-354A-4BF9-9DCE-63C0B47F1165}"/>
                </a:ext>
              </a:extLst>
            </p:cNvPr>
            <p:cNvSpPr/>
            <p:nvPr/>
          </p:nvSpPr>
          <p:spPr>
            <a:xfrm>
              <a:off x="4639505" y="1131556"/>
              <a:ext cx="1801130" cy="2017145"/>
            </a:xfrm>
            <a:prstGeom prst="homePlate">
              <a:avLst/>
            </a:prstGeom>
            <a:solidFill>
              <a:sysClr val="window" lastClr="FFFFFF">
                <a:lumMod val="85000"/>
              </a:sys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C01331C-D857-4199-8C5D-CEFAE539B3E7}"/>
                </a:ext>
              </a:extLst>
            </p:cNvPr>
            <p:cNvSpPr/>
            <p:nvPr/>
          </p:nvSpPr>
          <p:spPr>
            <a:xfrm>
              <a:off x="4737134" y="1181193"/>
              <a:ext cx="1342664" cy="1884807"/>
            </a:xfrm>
            <a:prstGeom prst="rect">
              <a:avLst/>
            </a:prstGeom>
            <a:solidFill>
              <a:srgbClr val="4472C4"/>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Data Augmentation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Subsampling</a:t>
              </a:r>
            </a:p>
          </p:txBody>
        </p:sp>
      </p:grpSp>
      <p:grpSp>
        <p:nvGrpSpPr>
          <p:cNvPr id="24" name="Group 23">
            <a:extLst>
              <a:ext uri="{FF2B5EF4-FFF2-40B4-BE49-F238E27FC236}">
                <a16:creationId xmlns:a16="http://schemas.microsoft.com/office/drawing/2014/main" id="{5F4544FD-C448-46BC-BC99-193A22CB61B8}"/>
              </a:ext>
            </a:extLst>
          </p:cNvPr>
          <p:cNvGrpSpPr/>
          <p:nvPr/>
        </p:nvGrpSpPr>
        <p:grpSpPr>
          <a:xfrm>
            <a:off x="5167587" y="2914612"/>
            <a:ext cx="1991835" cy="2084368"/>
            <a:chOff x="7187642" y="915975"/>
            <a:chExt cx="1991835" cy="2084368"/>
          </a:xfrm>
        </p:grpSpPr>
        <p:sp>
          <p:nvSpPr>
            <p:cNvPr id="25" name="Pentagon 14">
              <a:extLst>
                <a:ext uri="{FF2B5EF4-FFF2-40B4-BE49-F238E27FC236}">
                  <a16:creationId xmlns:a16="http://schemas.microsoft.com/office/drawing/2014/main" id="{26CD9D26-7BA0-4A72-8371-07955C37D7AA}"/>
                </a:ext>
              </a:extLst>
            </p:cNvPr>
            <p:cNvSpPr/>
            <p:nvPr/>
          </p:nvSpPr>
          <p:spPr>
            <a:xfrm>
              <a:off x="7187642" y="915975"/>
              <a:ext cx="1991835" cy="2084368"/>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D2AF1F4-AD05-47C2-80E8-A39A1FDDA861}"/>
                </a:ext>
              </a:extLst>
            </p:cNvPr>
            <p:cNvSpPr/>
            <p:nvPr/>
          </p:nvSpPr>
          <p:spPr>
            <a:xfrm>
              <a:off x="7234335" y="985645"/>
              <a:ext cx="1437458" cy="188480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Identification of neighbors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Detection of Conflicts</a:t>
              </a:r>
            </a:p>
          </p:txBody>
        </p:sp>
      </p:grpSp>
    </p:spTree>
    <p:extLst>
      <p:ext uri="{BB962C8B-B14F-4D97-AF65-F5344CB8AC3E}">
        <p14:creationId xmlns:p14="http://schemas.microsoft.com/office/powerpoint/2010/main" val="307408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6E4D-9B12-4C3F-B731-094BB04354E0}"/>
              </a:ext>
            </a:extLst>
          </p:cNvPr>
          <p:cNvSpPr>
            <a:spLocks noGrp="1"/>
          </p:cNvSpPr>
          <p:nvPr>
            <p:ph type="title"/>
          </p:nvPr>
        </p:nvSpPr>
        <p:spPr/>
        <p:txBody>
          <a:bodyPr/>
          <a:lstStyle/>
          <a:p>
            <a:r>
              <a:rPr lang="en-US" dirty="0"/>
              <a:t>Dataset Preprocessing-Dataset imbalance</a:t>
            </a:r>
          </a:p>
        </p:txBody>
      </p:sp>
      <p:sp>
        <p:nvSpPr>
          <p:cNvPr id="6" name="TextBox 5">
            <a:extLst>
              <a:ext uri="{FF2B5EF4-FFF2-40B4-BE49-F238E27FC236}">
                <a16:creationId xmlns:a16="http://schemas.microsoft.com/office/drawing/2014/main" id="{97488D13-35E0-4F16-98A6-0A3E28466E8B}"/>
              </a:ext>
            </a:extLst>
          </p:cNvPr>
          <p:cNvSpPr txBox="1"/>
          <p:nvPr/>
        </p:nvSpPr>
        <p:spPr>
          <a:xfrm>
            <a:off x="1054101" y="1591643"/>
            <a:ext cx="4818666" cy="2862322"/>
          </a:xfrm>
          <a:prstGeom prst="rect">
            <a:avLst/>
          </a:prstGeom>
          <a:noFill/>
        </p:spPr>
        <p:txBody>
          <a:bodyPr wrap="square">
            <a:spAutoFit/>
          </a:bodyPr>
          <a:lstStyle/>
          <a:p>
            <a:r>
              <a:rPr lang="en-GB" sz="1800" u="sng" dirty="0">
                <a:effectLst/>
                <a:latin typeface="Calibri" panose="020F0502020204030204" pitchFamily="34" charset="0"/>
                <a:ea typeface="Calibri" panose="020F0502020204030204" pitchFamily="34" charset="0"/>
                <a:cs typeface="Times New Roman" panose="02020603050405020304" pitchFamily="18" charset="0"/>
              </a:rPr>
              <a:t>Problem</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dataset is imbalanced considering the trajectory points with different modes and the ATCO reactions. The typical case is to have one resolution action point for a trajectory consisting of 700 point. So, modes are imbalanced.</a:t>
            </a:r>
            <a:endParaRPr lang="en-GB" dirty="0">
              <a:latin typeface="Calibri" panose="020F0502020204030204" pitchFamily="34" charset="0"/>
              <a:cs typeface="Times New Roman" panose="02020603050405020304" pitchFamily="18" charset="0"/>
            </a:endParaRPr>
          </a:p>
          <a:p>
            <a:r>
              <a:rPr lang="en-GB" u="sng" dirty="0">
                <a:latin typeface="Calibri" panose="020F0502020204030204" pitchFamily="34" charset="0"/>
                <a:cs typeface="Times New Roman" panose="02020603050405020304" pitchFamily="18" charset="0"/>
              </a:rPr>
              <a:t>Approach</a:t>
            </a:r>
            <a:r>
              <a:rPr lang="en-GB" dirty="0">
                <a:latin typeface="Calibri" panose="020F0502020204030204" pitchFamily="34" charset="0"/>
                <a:cs typeface="Times New Roman" panose="02020603050405020304" pitchFamily="18" charset="0"/>
              </a:rPr>
              <a:t>: Subsampling-Resampling (introducing new samples) also incorporating </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uncertainty of ATCO’s decision about the time to issue a resolution action when detecting a conflict.</a:t>
            </a:r>
            <a:endParaRPr lang="en-US" dirty="0"/>
          </a:p>
        </p:txBody>
      </p:sp>
      <p:pic>
        <p:nvPicPr>
          <p:cNvPr id="4" name="Picture 3" descr="Map&#10;&#10;Description automatically generated">
            <a:extLst>
              <a:ext uri="{FF2B5EF4-FFF2-40B4-BE49-F238E27FC236}">
                <a16:creationId xmlns:a16="http://schemas.microsoft.com/office/drawing/2014/main" id="{97CA07A5-4BB8-4594-A69A-07C5F5F377C9}"/>
              </a:ext>
            </a:extLst>
          </p:cNvPr>
          <p:cNvPicPr>
            <a:picLocks noChangeAspect="1"/>
          </p:cNvPicPr>
          <p:nvPr/>
        </p:nvPicPr>
        <p:blipFill>
          <a:blip r:embed="rId2"/>
          <a:stretch>
            <a:fillRect/>
          </a:stretch>
        </p:blipFill>
        <p:spPr>
          <a:xfrm>
            <a:off x="6420118" y="1594758"/>
            <a:ext cx="2940332" cy="4573372"/>
          </a:xfrm>
          <a:prstGeom prst="rect">
            <a:avLst/>
          </a:prstGeom>
        </p:spPr>
      </p:pic>
      <p:sp>
        <p:nvSpPr>
          <p:cNvPr id="9" name="Rectangle 8">
            <a:extLst>
              <a:ext uri="{FF2B5EF4-FFF2-40B4-BE49-F238E27FC236}">
                <a16:creationId xmlns:a16="http://schemas.microsoft.com/office/drawing/2014/main" id="{21ECA659-29E7-4CDC-B7BB-60D924BA7338}"/>
              </a:ext>
            </a:extLst>
          </p:cNvPr>
          <p:cNvSpPr/>
          <p:nvPr/>
        </p:nvSpPr>
        <p:spPr>
          <a:xfrm>
            <a:off x="7768123" y="4575865"/>
            <a:ext cx="296392" cy="6873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ap&#10;&#10;Description automatically generated">
            <a:extLst>
              <a:ext uri="{FF2B5EF4-FFF2-40B4-BE49-F238E27FC236}">
                <a16:creationId xmlns:a16="http://schemas.microsoft.com/office/drawing/2014/main" id="{7A3781C3-E903-4B3A-9E7F-CFDDEA054DBF}"/>
              </a:ext>
            </a:extLst>
          </p:cNvPr>
          <p:cNvPicPr>
            <a:picLocks noChangeAspect="1"/>
          </p:cNvPicPr>
          <p:nvPr/>
        </p:nvPicPr>
        <p:blipFill>
          <a:blip r:embed="rId3"/>
          <a:stretch>
            <a:fillRect/>
          </a:stretch>
        </p:blipFill>
        <p:spPr>
          <a:xfrm>
            <a:off x="9360450" y="1569967"/>
            <a:ext cx="2454231" cy="4598163"/>
          </a:xfrm>
          <a:prstGeom prst="rect">
            <a:avLst/>
          </a:prstGeom>
          <a:ln>
            <a:solidFill>
              <a:schemeClr val="tx1"/>
            </a:solidFill>
          </a:ln>
        </p:spPr>
      </p:pic>
      <p:grpSp>
        <p:nvGrpSpPr>
          <p:cNvPr id="19" name="Group 18">
            <a:extLst>
              <a:ext uri="{FF2B5EF4-FFF2-40B4-BE49-F238E27FC236}">
                <a16:creationId xmlns:a16="http://schemas.microsoft.com/office/drawing/2014/main" id="{7160C789-02CD-40A7-97C5-45EC34010C19}"/>
              </a:ext>
            </a:extLst>
          </p:cNvPr>
          <p:cNvGrpSpPr/>
          <p:nvPr/>
        </p:nvGrpSpPr>
        <p:grpSpPr>
          <a:xfrm>
            <a:off x="1275465" y="4575865"/>
            <a:ext cx="4920266" cy="1136403"/>
            <a:chOff x="1442434" y="4277864"/>
            <a:chExt cx="4920266" cy="1136403"/>
          </a:xfrm>
        </p:grpSpPr>
        <p:sp>
          <p:nvSpPr>
            <p:cNvPr id="11" name="Oval 10">
              <a:extLst>
                <a:ext uri="{FF2B5EF4-FFF2-40B4-BE49-F238E27FC236}">
                  <a16:creationId xmlns:a16="http://schemas.microsoft.com/office/drawing/2014/main" id="{AD34B972-E835-401F-BDAC-28CAF7AB56A9}"/>
                </a:ext>
              </a:extLst>
            </p:cNvPr>
            <p:cNvSpPr/>
            <p:nvPr/>
          </p:nvSpPr>
          <p:spPr>
            <a:xfrm>
              <a:off x="1442434" y="4462530"/>
              <a:ext cx="83712" cy="83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5694225-4B41-4C68-BD63-923DBAEEB4B9}"/>
                </a:ext>
              </a:extLst>
            </p:cNvPr>
            <p:cNvSpPr/>
            <p:nvPr/>
          </p:nvSpPr>
          <p:spPr>
            <a:xfrm>
              <a:off x="1442434" y="4694528"/>
              <a:ext cx="83712" cy="83712"/>
            </a:xfrm>
            <a:prstGeom prst="ellipse">
              <a:avLst/>
            </a:prstGeom>
            <a:solidFill>
              <a:srgbClr val="E29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C4EA4F-4BD9-45BD-91EB-4B298B51F0E1}"/>
                </a:ext>
              </a:extLst>
            </p:cNvPr>
            <p:cNvSpPr/>
            <p:nvPr/>
          </p:nvSpPr>
          <p:spPr>
            <a:xfrm>
              <a:off x="1442434" y="4926526"/>
              <a:ext cx="83712" cy="83712"/>
            </a:xfrm>
            <a:prstGeom prst="ellipse">
              <a:avLst/>
            </a:prstGeom>
            <a:solidFill>
              <a:srgbClr val="207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1AB04E9-835E-496E-8F77-25371C5387B9}"/>
                </a:ext>
              </a:extLst>
            </p:cNvPr>
            <p:cNvSpPr/>
            <p:nvPr/>
          </p:nvSpPr>
          <p:spPr>
            <a:xfrm>
              <a:off x="1442434" y="5158524"/>
              <a:ext cx="83712" cy="83712"/>
            </a:xfrm>
            <a:prstGeom prst="ellipse">
              <a:avLst/>
            </a:prstGeom>
            <a:solidFill>
              <a:srgbClr val="32C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481CA19-22C2-4E8F-BA9E-42E703CC2C88}"/>
                </a:ext>
              </a:extLst>
            </p:cNvPr>
            <p:cNvSpPr txBox="1"/>
            <p:nvPr/>
          </p:nvSpPr>
          <p:spPr>
            <a:xfrm>
              <a:off x="1609232" y="4277864"/>
              <a:ext cx="1974850" cy="369332"/>
            </a:xfrm>
            <a:prstGeom prst="rect">
              <a:avLst/>
            </a:prstGeom>
            <a:noFill/>
          </p:spPr>
          <p:txBody>
            <a:bodyPr wrap="square" rtlCol="0">
              <a:spAutoFit/>
            </a:bodyPr>
            <a:lstStyle/>
            <a:p>
              <a:r>
                <a:rPr lang="en-US" dirty="0"/>
                <a:t>Resolution action</a:t>
              </a:r>
            </a:p>
          </p:txBody>
        </p:sp>
        <p:sp>
          <p:nvSpPr>
            <p:cNvPr id="16" name="TextBox 15">
              <a:extLst>
                <a:ext uri="{FF2B5EF4-FFF2-40B4-BE49-F238E27FC236}">
                  <a16:creationId xmlns:a16="http://schemas.microsoft.com/office/drawing/2014/main" id="{80F6907C-7C46-4FC6-A1B0-DBAC89695663}"/>
                </a:ext>
              </a:extLst>
            </p:cNvPr>
            <p:cNvSpPr txBox="1"/>
            <p:nvPr/>
          </p:nvSpPr>
          <p:spPr>
            <a:xfrm>
              <a:off x="1609231" y="4546242"/>
              <a:ext cx="4753469" cy="369332"/>
            </a:xfrm>
            <a:prstGeom prst="rect">
              <a:avLst/>
            </a:prstGeom>
            <a:noFill/>
          </p:spPr>
          <p:txBody>
            <a:bodyPr wrap="square" rtlCol="0">
              <a:spAutoFit/>
            </a:bodyPr>
            <a:lstStyle/>
            <a:p>
              <a:r>
                <a:rPr lang="en-US" dirty="0"/>
                <a:t>Conflict and Resolution action annotation</a:t>
              </a:r>
            </a:p>
          </p:txBody>
        </p:sp>
        <p:sp>
          <p:nvSpPr>
            <p:cNvPr id="17" name="TextBox 16">
              <a:extLst>
                <a:ext uri="{FF2B5EF4-FFF2-40B4-BE49-F238E27FC236}">
                  <a16:creationId xmlns:a16="http://schemas.microsoft.com/office/drawing/2014/main" id="{7716012E-9C13-48B6-9478-012430ECC1CC}"/>
                </a:ext>
              </a:extLst>
            </p:cNvPr>
            <p:cNvSpPr txBox="1"/>
            <p:nvPr/>
          </p:nvSpPr>
          <p:spPr>
            <a:xfrm>
              <a:off x="1609231" y="4789192"/>
              <a:ext cx="4753469" cy="369332"/>
            </a:xfrm>
            <a:prstGeom prst="rect">
              <a:avLst/>
            </a:prstGeom>
            <a:noFill/>
          </p:spPr>
          <p:txBody>
            <a:bodyPr wrap="square" rtlCol="0">
              <a:spAutoFit/>
            </a:bodyPr>
            <a:lstStyle/>
            <a:p>
              <a:r>
                <a:rPr lang="en-US" dirty="0"/>
                <a:t>Conflict no resolution action annotation</a:t>
              </a:r>
            </a:p>
          </p:txBody>
        </p:sp>
        <p:sp>
          <p:nvSpPr>
            <p:cNvPr id="18" name="TextBox 17">
              <a:extLst>
                <a:ext uri="{FF2B5EF4-FFF2-40B4-BE49-F238E27FC236}">
                  <a16:creationId xmlns:a16="http://schemas.microsoft.com/office/drawing/2014/main" id="{106AF971-21DA-42FA-B035-001D2FE0B610}"/>
                </a:ext>
              </a:extLst>
            </p:cNvPr>
            <p:cNvSpPr txBox="1"/>
            <p:nvPr/>
          </p:nvSpPr>
          <p:spPr>
            <a:xfrm>
              <a:off x="1609231" y="5044935"/>
              <a:ext cx="4753469" cy="369332"/>
            </a:xfrm>
            <a:prstGeom prst="rect">
              <a:avLst/>
            </a:prstGeom>
            <a:noFill/>
          </p:spPr>
          <p:txBody>
            <a:bodyPr wrap="square" rtlCol="0">
              <a:spAutoFit/>
            </a:bodyPr>
            <a:lstStyle/>
            <a:p>
              <a:r>
                <a:rPr lang="en-US" dirty="0"/>
                <a:t>No Conflict no resolution action annotation</a:t>
              </a:r>
            </a:p>
          </p:txBody>
        </p:sp>
      </p:grpSp>
    </p:spTree>
    <p:extLst>
      <p:ext uri="{BB962C8B-B14F-4D97-AF65-F5344CB8AC3E}">
        <p14:creationId xmlns:p14="http://schemas.microsoft.com/office/powerpoint/2010/main" val="111953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E1DA-7FF9-4F90-8CD3-3963FEB5D5DD}"/>
              </a:ext>
            </a:extLst>
          </p:cNvPr>
          <p:cNvSpPr>
            <a:spLocks noGrp="1"/>
          </p:cNvSpPr>
          <p:nvPr>
            <p:ph type="title"/>
          </p:nvPr>
        </p:nvSpPr>
        <p:spPr/>
        <p:txBody>
          <a:bodyPr/>
          <a:lstStyle/>
          <a:p>
            <a:r>
              <a:rPr lang="en-US" dirty="0"/>
              <a:t>Overall Process</a:t>
            </a:r>
          </a:p>
        </p:txBody>
      </p:sp>
      <p:sp>
        <p:nvSpPr>
          <p:cNvPr id="5" name="Rectangle 4">
            <a:extLst>
              <a:ext uri="{FF2B5EF4-FFF2-40B4-BE49-F238E27FC236}">
                <a16:creationId xmlns:a16="http://schemas.microsoft.com/office/drawing/2014/main" id="{3EEC0B99-45F6-4920-BCAB-4FEEAD45AA4D}"/>
              </a:ext>
            </a:extLst>
          </p:cNvPr>
          <p:cNvSpPr/>
          <p:nvPr/>
        </p:nvSpPr>
        <p:spPr>
          <a:xfrm>
            <a:off x="417687" y="3980328"/>
            <a:ext cx="11543742" cy="1090238"/>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51803DC-E717-46C7-A8EA-F22F1C21D4EA}"/>
              </a:ext>
            </a:extLst>
          </p:cNvPr>
          <p:cNvSpPr/>
          <p:nvPr/>
        </p:nvSpPr>
        <p:spPr>
          <a:xfrm>
            <a:off x="417687" y="2877116"/>
            <a:ext cx="11543742" cy="1103768"/>
          </a:xfrm>
          <a:prstGeom prst="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A138D565-1F44-4764-8964-BD0AE4202F4E}"/>
              </a:ext>
            </a:extLst>
          </p:cNvPr>
          <p:cNvGrpSpPr/>
          <p:nvPr/>
        </p:nvGrpSpPr>
        <p:grpSpPr>
          <a:xfrm>
            <a:off x="7395316" y="3118695"/>
            <a:ext cx="1863096" cy="1724378"/>
            <a:chOff x="828674" y="1006997"/>
            <a:chExt cx="3801199" cy="1884806"/>
          </a:xfrm>
        </p:grpSpPr>
        <p:sp>
          <p:nvSpPr>
            <p:cNvPr id="8" name="Pentagon 9">
              <a:extLst>
                <a:ext uri="{FF2B5EF4-FFF2-40B4-BE49-F238E27FC236}">
                  <a16:creationId xmlns:a16="http://schemas.microsoft.com/office/drawing/2014/main" id="{D2FBD63D-CD0F-4A1E-870D-82D809C240B2}"/>
                </a:ext>
              </a:extLst>
            </p:cNvPr>
            <p:cNvSpPr/>
            <p:nvPr/>
          </p:nvSpPr>
          <p:spPr>
            <a:xfrm>
              <a:off x="828674" y="2012127"/>
              <a:ext cx="3801199" cy="879676"/>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Pentagon 8">
              <a:extLst>
                <a:ext uri="{FF2B5EF4-FFF2-40B4-BE49-F238E27FC236}">
                  <a16:creationId xmlns:a16="http://schemas.microsoft.com/office/drawing/2014/main" id="{184D912A-19FE-4113-9C88-CBB1598E6C79}"/>
                </a:ext>
              </a:extLst>
            </p:cNvPr>
            <p:cNvSpPr/>
            <p:nvPr/>
          </p:nvSpPr>
          <p:spPr>
            <a:xfrm>
              <a:off x="828674" y="1006997"/>
              <a:ext cx="3801199" cy="879676"/>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E90BDC1-47A7-4A72-9EF1-AA8474A1F24C}"/>
                </a:ext>
              </a:extLst>
            </p:cNvPr>
            <p:cNvSpPr/>
            <p:nvPr/>
          </p:nvSpPr>
          <p:spPr>
            <a:xfrm>
              <a:off x="828677" y="1100138"/>
              <a:ext cx="3172067"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Training Set</a:t>
              </a:r>
            </a:p>
          </p:txBody>
        </p:sp>
        <p:sp>
          <p:nvSpPr>
            <p:cNvPr id="11" name="Rectangle 10">
              <a:extLst>
                <a:ext uri="{FF2B5EF4-FFF2-40B4-BE49-F238E27FC236}">
                  <a16:creationId xmlns:a16="http://schemas.microsoft.com/office/drawing/2014/main" id="{2B502A8E-A2E9-4AC7-B935-75B6E64F714A}"/>
                </a:ext>
              </a:extLst>
            </p:cNvPr>
            <p:cNvSpPr/>
            <p:nvPr/>
          </p:nvSpPr>
          <p:spPr>
            <a:xfrm>
              <a:off x="828674" y="2109065"/>
              <a:ext cx="3172068"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Test Set</a:t>
              </a:r>
            </a:p>
          </p:txBody>
        </p:sp>
      </p:grpSp>
      <p:sp>
        <p:nvSpPr>
          <p:cNvPr id="12" name="Rectangle 11">
            <a:extLst>
              <a:ext uri="{FF2B5EF4-FFF2-40B4-BE49-F238E27FC236}">
                <a16:creationId xmlns:a16="http://schemas.microsoft.com/office/drawing/2014/main" id="{98B2AA4F-E51C-4464-BE95-852E54DEEEDC}"/>
              </a:ext>
            </a:extLst>
          </p:cNvPr>
          <p:cNvSpPr/>
          <p:nvPr/>
        </p:nvSpPr>
        <p:spPr>
          <a:xfrm>
            <a:off x="9562340" y="4117167"/>
            <a:ext cx="2327355"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ATCO Reaction</a:t>
            </a:r>
          </a:p>
        </p:txBody>
      </p:sp>
      <p:grpSp>
        <p:nvGrpSpPr>
          <p:cNvPr id="13" name="Group 12">
            <a:extLst>
              <a:ext uri="{FF2B5EF4-FFF2-40B4-BE49-F238E27FC236}">
                <a16:creationId xmlns:a16="http://schemas.microsoft.com/office/drawing/2014/main" id="{29B9586D-C0D4-4B53-B147-1A753FC0B0EB}"/>
              </a:ext>
            </a:extLst>
          </p:cNvPr>
          <p:cNvGrpSpPr/>
          <p:nvPr/>
        </p:nvGrpSpPr>
        <p:grpSpPr>
          <a:xfrm>
            <a:off x="497710" y="2903248"/>
            <a:ext cx="2013553" cy="2107095"/>
            <a:chOff x="6453919" y="1001026"/>
            <a:chExt cx="1924509" cy="2013915"/>
          </a:xfrm>
        </p:grpSpPr>
        <p:sp>
          <p:nvSpPr>
            <p:cNvPr id="14" name="Pentagon 14">
              <a:extLst>
                <a:ext uri="{FF2B5EF4-FFF2-40B4-BE49-F238E27FC236}">
                  <a16:creationId xmlns:a16="http://schemas.microsoft.com/office/drawing/2014/main" id="{C98253D5-96A1-4312-B37A-03605F5C56E0}"/>
                </a:ext>
              </a:extLst>
            </p:cNvPr>
            <p:cNvSpPr/>
            <p:nvPr/>
          </p:nvSpPr>
          <p:spPr>
            <a:xfrm>
              <a:off x="6453919" y="1001026"/>
              <a:ext cx="1924509" cy="2013915"/>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0DD6F1E-760C-408A-B950-629307A8005A}"/>
                </a:ext>
              </a:extLst>
            </p:cNvPr>
            <p:cNvSpPr/>
            <p:nvPr/>
          </p:nvSpPr>
          <p:spPr>
            <a:xfrm>
              <a:off x="6482242" y="1070145"/>
              <a:ext cx="1342664" cy="188480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Simulating Uncertainty in Trajectory Evolution</a:t>
              </a:r>
            </a:p>
          </p:txBody>
        </p:sp>
      </p:grpSp>
      <p:grpSp>
        <p:nvGrpSpPr>
          <p:cNvPr id="16" name="Group 15">
            <a:extLst>
              <a:ext uri="{FF2B5EF4-FFF2-40B4-BE49-F238E27FC236}">
                <a16:creationId xmlns:a16="http://schemas.microsoft.com/office/drawing/2014/main" id="{FA1FE720-CA0A-438B-BA49-646319E29C00}"/>
              </a:ext>
            </a:extLst>
          </p:cNvPr>
          <p:cNvGrpSpPr/>
          <p:nvPr/>
        </p:nvGrpSpPr>
        <p:grpSpPr>
          <a:xfrm>
            <a:off x="9528324" y="3069050"/>
            <a:ext cx="2327356" cy="1014474"/>
            <a:chOff x="9687165" y="1098240"/>
            <a:chExt cx="2327356" cy="1014474"/>
          </a:xfrm>
        </p:grpSpPr>
        <p:grpSp>
          <p:nvGrpSpPr>
            <p:cNvPr id="17" name="Group 16">
              <a:extLst>
                <a:ext uri="{FF2B5EF4-FFF2-40B4-BE49-F238E27FC236}">
                  <a16:creationId xmlns:a16="http://schemas.microsoft.com/office/drawing/2014/main" id="{3F86B895-D93C-4237-ABCC-01061B226D0F}"/>
                </a:ext>
              </a:extLst>
            </p:cNvPr>
            <p:cNvGrpSpPr/>
            <p:nvPr/>
          </p:nvGrpSpPr>
          <p:grpSpPr>
            <a:xfrm>
              <a:off x="9687165" y="1098240"/>
              <a:ext cx="2327356" cy="1014474"/>
              <a:chOff x="9687165" y="1098240"/>
              <a:chExt cx="2327356" cy="1014474"/>
            </a:xfrm>
          </p:grpSpPr>
          <p:sp>
            <p:nvSpPr>
              <p:cNvPr id="19" name="Rectangle 18">
                <a:extLst>
                  <a:ext uri="{FF2B5EF4-FFF2-40B4-BE49-F238E27FC236}">
                    <a16:creationId xmlns:a16="http://schemas.microsoft.com/office/drawing/2014/main" id="{569E80A5-1DB9-41F6-9AE6-939A86B8FC7F}"/>
                  </a:ext>
                </a:extLst>
              </p:cNvPr>
              <p:cNvSpPr/>
              <p:nvPr/>
            </p:nvSpPr>
            <p:spPr>
              <a:xfrm>
                <a:off x="9687166" y="1098240"/>
                <a:ext cx="2327355"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VAE (Modelling)</a:t>
                </a:r>
              </a:p>
            </p:txBody>
          </p:sp>
          <p:sp>
            <p:nvSpPr>
              <p:cNvPr id="20" name="Pentagon 12">
                <a:extLst>
                  <a:ext uri="{FF2B5EF4-FFF2-40B4-BE49-F238E27FC236}">
                    <a16:creationId xmlns:a16="http://schemas.microsoft.com/office/drawing/2014/main" id="{F086F398-A8BA-4D6A-8660-0B522F604ACF}"/>
                  </a:ext>
                </a:extLst>
              </p:cNvPr>
              <p:cNvSpPr>
                <a:spLocks/>
              </p:cNvSpPr>
              <p:nvPr/>
            </p:nvSpPr>
            <p:spPr>
              <a:xfrm rot="5400000">
                <a:off x="10683732" y="781926"/>
                <a:ext cx="334221" cy="2327356"/>
              </a:xfrm>
              <a:prstGeom prst="homePlate">
                <a:avLst>
                  <a:gd name="adj" fmla="val 56926"/>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E017E892-28C9-4974-AB3C-76EB994FD09C}"/>
                </a:ext>
              </a:extLst>
            </p:cNvPr>
            <p:cNvSpPr txBox="1"/>
            <p:nvPr/>
          </p:nvSpPr>
          <p:spPr>
            <a:xfrm>
              <a:off x="10416791" y="1743382"/>
              <a:ext cx="86810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rPr>
                <a:t>Model</a:t>
              </a:r>
            </a:p>
          </p:txBody>
        </p:sp>
      </p:grpSp>
      <p:grpSp>
        <p:nvGrpSpPr>
          <p:cNvPr id="21" name="Group 20">
            <a:extLst>
              <a:ext uri="{FF2B5EF4-FFF2-40B4-BE49-F238E27FC236}">
                <a16:creationId xmlns:a16="http://schemas.microsoft.com/office/drawing/2014/main" id="{D35FFAA0-E093-49CA-9DC2-C3A7F2F74E94}"/>
              </a:ext>
            </a:extLst>
          </p:cNvPr>
          <p:cNvGrpSpPr/>
          <p:nvPr/>
        </p:nvGrpSpPr>
        <p:grpSpPr>
          <a:xfrm>
            <a:off x="2739723" y="3175653"/>
            <a:ext cx="2109744" cy="1552518"/>
            <a:chOff x="4639505" y="1131556"/>
            <a:chExt cx="1801130" cy="2017145"/>
          </a:xfrm>
        </p:grpSpPr>
        <p:sp>
          <p:nvSpPr>
            <p:cNvPr id="22" name="Pentagon 22">
              <a:extLst>
                <a:ext uri="{FF2B5EF4-FFF2-40B4-BE49-F238E27FC236}">
                  <a16:creationId xmlns:a16="http://schemas.microsoft.com/office/drawing/2014/main" id="{75DA5DB8-354A-4BF9-9DCE-63C0B47F1165}"/>
                </a:ext>
              </a:extLst>
            </p:cNvPr>
            <p:cNvSpPr/>
            <p:nvPr/>
          </p:nvSpPr>
          <p:spPr>
            <a:xfrm>
              <a:off x="4639505" y="1131556"/>
              <a:ext cx="1801130" cy="2017145"/>
            </a:xfrm>
            <a:prstGeom prst="homePlate">
              <a:avLst/>
            </a:prstGeom>
            <a:solidFill>
              <a:sysClr val="window" lastClr="FFFFFF">
                <a:lumMod val="85000"/>
              </a:sys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C01331C-D857-4199-8C5D-CEFAE539B3E7}"/>
                </a:ext>
              </a:extLst>
            </p:cNvPr>
            <p:cNvSpPr/>
            <p:nvPr/>
          </p:nvSpPr>
          <p:spPr>
            <a:xfrm>
              <a:off x="4737134" y="1181193"/>
              <a:ext cx="1342664" cy="1884807"/>
            </a:xfrm>
            <a:prstGeom prst="rect">
              <a:avLst/>
            </a:prstGeom>
            <a:solidFill>
              <a:srgbClr val="4472C4"/>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Data Augmentation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Subsampling</a:t>
              </a:r>
            </a:p>
          </p:txBody>
        </p:sp>
      </p:grpSp>
      <p:grpSp>
        <p:nvGrpSpPr>
          <p:cNvPr id="24" name="Group 23">
            <a:extLst>
              <a:ext uri="{FF2B5EF4-FFF2-40B4-BE49-F238E27FC236}">
                <a16:creationId xmlns:a16="http://schemas.microsoft.com/office/drawing/2014/main" id="{5F4544FD-C448-46BC-BC99-193A22CB61B8}"/>
              </a:ext>
            </a:extLst>
          </p:cNvPr>
          <p:cNvGrpSpPr/>
          <p:nvPr/>
        </p:nvGrpSpPr>
        <p:grpSpPr>
          <a:xfrm>
            <a:off x="5167587" y="2914612"/>
            <a:ext cx="1991835" cy="2084368"/>
            <a:chOff x="7187642" y="915975"/>
            <a:chExt cx="1991835" cy="2084368"/>
          </a:xfrm>
        </p:grpSpPr>
        <p:sp>
          <p:nvSpPr>
            <p:cNvPr id="25" name="Pentagon 14">
              <a:extLst>
                <a:ext uri="{FF2B5EF4-FFF2-40B4-BE49-F238E27FC236}">
                  <a16:creationId xmlns:a16="http://schemas.microsoft.com/office/drawing/2014/main" id="{26CD9D26-7BA0-4A72-8371-07955C37D7AA}"/>
                </a:ext>
              </a:extLst>
            </p:cNvPr>
            <p:cNvSpPr/>
            <p:nvPr/>
          </p:nvSpPr>
          <p:spPr>
            <a:xfrm>
              <a:off x="7187642" y="915975"/>
              <a:ext cx="1991835" cy="2084368"/>
            </a:xfrm>
            <a:prstGeom prst="homePlate">
              <a:avLst/>
            </a:prstGeom>
            <a:solidFill>
              <a:sysClr val="window" lastClr="FFFFFF">
                <a:lumMod val="85000"/>
              </a:sys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D2AF1F4-AD05-47C2-80E8-A39A1FDDA861}"/>
                </a:ext>
              </a:extLst>
            </p:cNvPr>
            <p:cNvSpPr/>
            <p:nvPr/>
          </p:nvSpPr>
          <p:spPr>
            <a:xfrm>
              <a:off x="7234335" y="985645"/>
              <a:ext cx="1437458" cy="1884806"/>
            </a:xfrm>
            <a:prstGeom prst="rect">
              <a:avLst/>
            </a:prstGeom>
            <a:solidFill>
              <a:srgbClr val="4472C4"/>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Identification of neighboring flights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Detection of Conflicts</a:t>
              </a:r>
            </a:p>
          </p:txBody>
        </p:sp>
      </p:grpSp>
    </p:spTree>
    <p:extLst>
      <p:ext uri="{BB962C8B-B14F-4D97-AF65-F5344CB8AC3E}">
        <p14:creationId xmlns:p14="http://schemas.microsoft.com/office/powerpoint/2010/main" val="362641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EAF4-74BF-40FC-8FB5-BA57F4147218}"/>
              </a:ext>
            </a:extLst>
          </p:cNvPr>
          <p:cNvSpPr>
            <a:spLocks noGrp="1"/>
          </p:cNvSpPr>
          <p:nvPr>
            <p:ph type="title"/>
          </p:nvPr>
        </p:nvSpPr>
        <p:spPr/>
        <p:txBody>
          <a:bodyPr/>
          <a:lstStyle/>
          <a:p>
            <a:r>
              <a:rPr lang="en-US" b="1" kern="1200" dirty="0">
                <a:latin typeface="+mj-lt"/>
                <a:ea typeface="+mj-ea"/>
                <a:cs typeface="+mj-cs"/>
              </a:rPr>
              <a:t>Neighbors and Conflicts </a:t>
            </a:r>
            <a:endParaRPr lang="en-US" dirty="0"/>
          </a:p>
        </p:txBody>
      </p:sp>
      <p:sp>
        <p:nvSpPr>
          <p:cNvPr id="3" name="Content Placeholder 2">
            <a:extLst>
              <a:ext uri="{FF2B5EF4-FFF2-40B4-BE49-F238E27FC236}">
                <a16:creationId xmlns:a16="http://schemas.microsoft.com/office/drawing/2014/main" id="{F0802AA6-18BD-4185-B976-E26071F9C1A4}"/>
              </a:ext>
            </a:extLst>
          </p:cNvPr>
          <p:cNvSpPr>
            <a:spLocks noGrp="1"/>
          </p:cNvSpPr>
          <p:nvPr>
            <p:ph idx="1"/>
          </p:nvPr>
        </p:nvSpPr>
        <p:spPr>
          <a:xfrm>
            <a:off x="6686988" y="1728269"/>
            <a:ext cx="4632653" cy="4299597"/>
          </a:xfrm>
        </p:spPr>
        <p:txBody>
          <a:bodyPr>
            <a:normAutofit fontScale="92500" lnSpcReduction="20000"/>
          </a:bodyPr>
          <a:lstStyle/>
          <a:p>
            <a:pPr marL="0" indent="0">
              <a:buNone/>
            </a:pPr>
            <a:r>
              <a:rPr lang="en-US" sz="1800" dirty="0">
                <a:solidFill>
                  <a:srgbClr val="000000"/>
                </a:solidFill>
                <a:latin typeface="Arial" panose="020B0604020202020204" pitchFamily="34" charset="0"/>
              </a:rPr>
              <a:t>Two evaluation settings</a:t>
            </a:r>
          </a:p>
          <a:p>
            <a:r>
              <a:rPr lang="en-US" sz="1800" dirty="0">
                <a:solidFill>
                  <a:srgbClr val="000000"/>
                </a:solidFill>
                <a:latin typeface="Arial" panose="020B0604020202020204" pitchFamily="34" charset="0"/>
              </a:rPr>
              <a:t>Sector related</a:t>
            </a:r>
          </a:p>
          <a:p>
            <a:r>
              <a:rPr lang="en-US" sz="1800" dirty="0">
                <a:solidFill>
                  <a:srgbClr val="000000"/>
                </a:solidFill>
                <a:latin typeface="Arial" panose="020B0604020202020204" pitchFamily="34" charset="0"/>
              </a:rPr>
              <a:t>Sector ignorant (</a:t>
            </a:r>
            <a:r>
              <a:rPr lang="en-US" sz="1800" dirty="0"/>
              <a:t>Free Route CDR)</a:t>
            </a:r>
            <a:endParaRPr lang="en-US" sz="1800" dirty="0">
              <a:solidFill>
                <a:srgbClr val="000000"/>
              </a:solidFill>
              <a:latin typeface="Arial" panose="020B0604020202020204" pitchFamily="34" charset="0"/>
            </a:endParaRPr>
          </a:p>
          <a:p>
            <a:pPr marL="0" indent="0">
              <a:buNone/>
            </a:pPr>
            <a:r>
              <a:rPr lang="en-US" sz="1800" u="sng" dirty="0">
                <a:solidFill>
                  <a:srgbClr val="000000"/>
                </a:solidFill>
                <a:latin typeface="Arial" panose="020B0604020202020204" pitchFamily="34" charset="0"/>
              </a:rPr>
              <a:t>Crossing and CPA rules:</a:t>
            </a:r>
            <a:r>
              <a:rPr lang="en-US" sz="1800" dirty="0">
                <a:solidFill>
                  <a:srgbClr val="000000"/>
                </a:solidFill>
                <a:latin typeface="Arial" panose="020B0604020202020204" pitchFamily="34" charset="0"/>
              </a:rPr>
              <a:t> In either case the models consider the subset of neighboring flights that:</a:t>
            </a:r>
          </a:p>
          <a:p>
            <a:r>
              <a:rPr lang="en-US" sz="1800" dirty="0">
                <a:solidFill>
                  <a:srgbClr val="000000"/>
                </a:solidFill>
                <a:latin typeface="Arial" panose="020B0604020202020204" pitchFamily="34" charset="0"/>
              </a:rPr>
              <a:t>Crosses paths with the </a:t>
            </a:r>
            <a:r>
              <a:rPr lang="en-US" sz="1800" dirty="0" err="1">
                <a:solidFill>
                  <a:srgbClr val="000000"/>
                </a:solidFill>
                <a:latin typeface="Arial" panose="020B0604020202020204" pitchFamily="34" charset="0"/>
              </a:rPr>
              <a:t>ownship</a:t>
            </a:r>
            <a:r>
              <a:rPr lang="en-US" sz="1800" dirty="0">
                <a:solidFill>
                  <a:srgbClr val="000000"/>
                </a:solidFill>
                <a:latin typeface="Arial" panose="020B0604020202020204" pitchFamily="34" charset="0"/>
              </a:rPr>
              <a:t> in &lt;= 20 minutes</a:t>
            </a:r>
          </a:p>
          <a:p>
            <a:r>
              <a:rPr lang="en-US" sz="1800" dirty="0">
                <a:solidFill>
                  <a:srgbClr val="000000"/>
                </a:solidFill>
                <a:latin typeface="Arial" panose="020B0604020202020204" pitchFamily="34" charset="0"/>
              </a:rPr>
              <a:t>The closest point of approach is &lt;= 15 NM</a:t>
            </a:r>
          </a:p>
          <a:p>
            <a:r>
              <a:rPr lang="en-US" sz="1800" dirty="0">
                <a:solidFill>
                  <a:srgbClr val="000000"/>
                </a:solidFill>
                <a:latin typeface="Arial" panose="020B0604020202020204" pitchFamily="34" charset="0"/>
              </a:rPr>
              <a:t>Time to CPA is &lt;= 30 minutes</a:t>
            </a:r>
          </a:p>
          <a:p>
            <a:r>
              <a:rPr lang="en-US" sz="1800" dirty="0">
                <a:solidFill>
                  <a:srgbClr val="000000"/>
                </a:solidFill>
                <a:latin typeface="Arial" panose="020B0604020202020204" pitchFamily="34" charset="0"/>
              </a:rPr>
              <a:t>Have an altitude difference w.r.t to the </a:t>
            </a:r>
            <a:r>
              <a:rPr lang="en-US" sz="1800" dirty="0" err="1">
                <a:solidFill>
                  <a:srgbClr val="000000"/>
                </a:solidFill>
                <a:latin typeface="Arial" panose="020B0604020202020204" pitchFamily="34" charset="0"/>
              </a:rPr>
              <a:t>ownship</a:t>
            </a:r>
            <a:r>
              <a:rPr lang="en-US" sz="1800" dirty="0">
                <a:solidFill>
                  <a:srgbClr val="000000"/>
                </a:solidFill>
                <a:latin typeface="Arial" panose="020B0604020202020204" pitchFamily="34" charset="0"/>
              </a:rPr>
              <a:t> &lt; separation minimum</a:t>
            </a:r>
          </a:p>
          <a:p>
            <a:r>
              <a:rPr lang="en-US" sz="1800" dirty="0">
                <a:solidFill>
                  <a:srgbClr val="000000"/>
                </a:solidFill>
                <a:latin typeface="Arial" panose="020B0604020202020204" pitchFamily="34" charset="0"/>
              </a:rPr>
              <a:t>Have not crossed the crossing point</a:t>
            </a:r>
          </a:p>
        </p:txBody>
      </p:sp>
      <p:pic>
        <p:nvPicPr>
          <p:cNvPr id="7" name="Picture 6" descr="Chart&#10;&#10;Description automatically generated">
            <a:extLst>
              <a:ext uri="{FF2B5EF4-FFF2-40B4-BE49-F238E27FC236}">
                <a16:creationId xmlns:a16="http://schemas.microsoft.com/office/drawing/2014/main" id="{D7295361-40F7-4BA1-843F-407D557E06FC}"/>
              </a:ext>
            </a:extLst>
          </p:cNvPr>
          <p:cNvPicPr>
            <a:picLocks noChangeAspect="1"/>
          </p:cNvPicPr>
          <p:nvPr/>
        </p:nvPicPr>
        <p:blipFill>
          <a:blip r:embed="rId2"/>
          <a:stretch>
            <a:fillRect/>
          </a:stretch>
        </p:blipFill>
        <p:spPr>
          <a:xfrm>
            <a:off x="1474028" y="1728269"/>
            <a:ext cx="4090011" cy="4228812"/>
          </a:xfrm>
          <a:prstGeom prst="rect">
            <a:avLst/>
          </a:prstGeom>
        </p:spPr>
      </p:pic>
    </p:spTree>
    <p:extLst>
      <p:ext uri="{BB962C8B-B14F-4D97-AF65-F5344CB8AC3E}">
        <p14:creationId xmlns:p14="http://schemas.microsoft.com/office/powerpoint/2010/main" val="42073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E1DA-7FF9-4F90-8CD3-3963FEB5D5DD}"/>
              </a:ext>
            </a:extLst>
          </p:cNvPr>
          <p:cNvSpPr>
            <a:spLocks noGrp="1"/>
          </p:cNvSpPr>
          <p:nvPr>
            <p:ph type="title"/>
          </p:nvPr>
        </p:nvSpPr>
        <p:spPr/>
        <p:txBody>
          <a:bodyPr/>
          <a:lstStyle/>
          <a:p>
            <a:r>
              <a:rPr lang="en-US" dirty="0"/>
              <a:t>Overall Process</a:t>
            </a:r>
          </a:p>
        </p:txBody>
      </p:sp>
      <p:sp>
        <p:nvSpPr>
          <p:cNvPr id="5" name="Rectangle 4">
            <a:extLst>
              <a:ext uri="{FF2B5EF4-FFF2-40B4-BE49-F238E27FC236}">
                <a16:creationId xmlns:a16="http://schemas.microsoft.com/office/drawing/2014/main" id="{3EEC0B99-45F6-4920-BCAB-4FEEAD45AA4D}"/>
              </a:ext>
            </a:extLst>
          </p:cNvPr>
          <p:cNvSpPr/>
          <p:nvPr/>
        </p:nvSpPr>
        <p:spPr>
          <a:xfrm>
            <a:off x="417687" y="3980328"/>
            <a:ext cx="11543742" cy="1090238"/>
          </a:xfrm>
          <a:prstGeom prst="rect">
            <a:avLst/>
          </a:prstGeom>
          <a:solidFill>
            <a:srgbClr val="70AD47">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51803DC-E717-46C7-A8EA-F22F1C21D4EA}"/>
              </a:ext>
            </a:extLst>
          </p:cNvPr>
          <p:cNvSpPr/>
          <p:nvPr/>
        </p:nvSpPr>
        <p:spPr>
          <a:xfrm>
            <a:off x="417687" y="2877116"/>
            <a:ext cx="11543742" cy="1103768"/>
          </a:xfrm>
          <a:prstGeom prst="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A138D565-1F44-4764-8964-BD0AE4202F4E}"/>
              </a:ext>
            </a:extLst>
          </p:cNvPr>
          <p:cNvGrpSpPr/>
          <p:nvPr/>
        </p:nvGrpSpPr>
        <p:grpSpPr>
          <a:xfrm>
            <a:off x="7395316" y="3118695"/>
            <a:ext cx="1863096" cy="1724378"/>
            <a:chOff x="828674" y="1006997"/>
            <a:chExt cx="3801199" cy="1884806"/>
          </a:xfrm>
        </p:grpSpPr>
        <p:sp>
          <p:nvSpPr>
            <p:cNvPr id="8" name="Pentagon 9">
              <a:extLst>
                <a:ext uri="{FF2B5EF4-FFF2-40B4-BE49-F238E27FC236}">
                  <a16:creationId xmlns:a16="http://schemas.microsoft.com/office/drawing/2014/main" id="{D2FBD63D-CD0F-4A1E-870D-82D809C240B2}"/>
                </a:ext>
              </a:extLst>
            </p:cNvPr>
            <p:cNvSpPr/>
            <p:nvPr/>
          </p:nvSpPr>
          <p:spPr>
            <a:xfrm>
              <a:off x="828674" y="2012127"/>
              <a:ext cx="3801199" cy="879676"/>
            </a:xfrm>
            <a:prstGeom prst="homePlate">
              <a:avLst/>
            </a:prstGeom>
            <a:solidFill>
              <a:sysClr val="window" lastClr="FFFFFF">
                <a:lumMod val="85000"/>
              </a:sys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Pentagon 8">
              <a:extLst>
                <a:ext uri="{FF2B5EF4-FFF2-40B4-BE49-F238E27FC236}">
                  <a16:creationId xmlns:a16="http://schemas.microsoft.com/office/drawing/2014/main" id="{184D912A-19FE-4113-9C88-CBB1598E6C79}"/>
                </a:ext>
              </a:extLst>
            </p:cNvPr>
            <p:cNvSpPr/>
            <p:nvPr/>
          </p:nvSpPr>
          <p:spPr>
            <a:xfrm>
              <a:off x="828674" y="1006997"/>
              <a:ext cx="3801199" cy="879676"/>
            </a:xfrm>
            <a:prstGeom prst="homePlate">
              <a:avLst/>
            </a:prstGeom>
            <a:solidFill>
              <a:sysClr val="window" lastClr="FFFFFF">
                <a:lumMod val="85000"/>
              </a:sysClr>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E90BDC1-47A7-4A72-9EF1-AA8474A1F24C}"/>
                </a:ext>
              </a:extLst>
            </p:cNvPr>
            <p:cNvSpPr/>
            <p:nvPr/>
          </p:nvSpPr>
          <p:spPr>
            <a:xfrm>
              <a:off x="828677" y="1100138"/>
              <a:ext cx="3172067" cy="685800"/>
            </a:xfrm>
            <a:prstGeom prst="rect">
              <a:avLst/>
            </a:prstGeom>
            <a:solidFill>
              <a:srgbClr val="4472C4"/>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Training Set</a:t>
              </a:r>
            </a:p>
          </p:txBody>
        </p:sp>
        <p:sp>
          <p:nvSpPr>
            <p:cNvPr id="11" name="Rectangle 10">
              <a:extLst>
                <a:ext uri="{FF2B5EF4-FFF2-40B4-BE49-F238E27FC236}">
                  <a16:creationId xmlns:a16="http://schemas.microsoft.com/office/drawing/2014/main" id="{2B502A8E-A2E9-4AC7-B935-75B6E64F714A}"/>
                </a:ext>
              </a:extLst>
            </p:cNvPr>
            <p:cNvSpPr/>
            <p:nvPr/>
          </p:nvSpPr>
          <p:spPr>
            <a:xfrm>
              <a:off x="828674" y="2109065"/>
              <a:ext cx="3172068" cy="685800"/>
            </a:xfrm>
            <a:prstGeom prst="rect">
              <a:avLst/>
            </a:prstGeom>
            <a:solidFill>
              <a:srgbClr val="4472C4"/>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Test Set</a:t>
              </a:r>
            </a:p>
          </p:txBody>
        </p:sp>
      </p:grpSp>
      <p:sp>
        <p:nvSpPr>
          <p:cNvPr id="12" name="Rectangle 11">
            <a:extLst>
              <a:ext uri="{FF2B5EF4-FFF2-40B4-BE49-F238E27FC236}">
                <a16:creationId xmlns:a16="http://schemas.microsoft.com/office/drawing/2014/main" id="{98B2AA4F-E51C-4464-BE95-852E54DEEEDC}"/>
              </a:ext>
            </a:extLst>
          </p:cNvPr>
          <p:cNvSpPr/>
          <p:nvPr/>
        </p:nvSpPr>
        <p:spPr>
          <a:xfrm>
            <a:off x="9562340" y="4117167"/>
            <a:ext cx="2327355" cy="685800"/>
          </a:xfrm>
          <a:prstGeom prst="rect">
            <a:avLst/>
          </a:prstGeom>
          <a:solidFill>
            <a:srgbClr val="4472C4"/>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ATCO Reaction</a:t>
            </a:r>
          </a:p>
        </p:txBody>
      </p:sp>
      <p:grpSp>
        <p:nvGrpSpPr>
          <p:cNvPr id="13" name="Group 12">
            <a:extLst>
              <a:ext uri="{FF2B5EF4-FFF2-40B4-BE49-F238E27FC236}">
                <a16:creationId xmlns:a16="http://schemas.microsoft.com/office/drawing/2014/main" id="{29B9586D-C0D4-4B53-B147-1A753FC0B0EB}"/>
              </a:ext>
            </a:extLst>
          </p:cNvPr>
          <p:cNvGrpSpPr/>
          <p:nvPr/>
        </p:nvGrpSpPr>
        <p:grpSpPr>
          <a:xfrm>
            <a:off x="497710" y="2903248"/>
            <a:ext cx="2013553" cy="2107095"/>
            <a:chOff x="6453919" y="1001026"/>
            <a:chExt cx="1924509" cy="2013915"/>
          </a:xfrm>
        </p:grpSpPr>
        <p:sp>
          <p:nvSpPr>
            <p:cNvPr id="14" name="Pentagon 14">
              <a:extLst>
                <a:ext uri="{FF2B5EF4-FFF2-40B4-BE49-F238E27FC236}">
                  <a16:creationId xmlns:a16="http://schemas.microsoft.com/office/drawing/2014/main" id="{C98253D5-96A1-4312-B37A-03605F5C56E0}"/>
                </a:ext>
              </a:extLst>
            </p:cNvPr>
            <p:cNvSpPr/>
            <p:nvPr/>
          </p:nvSpPr>
          <p:spPr>
            <a:xfrm>
              <a:off x="6453919" y="1001026"/>
              <a:ext cx="1924509" cy="2013915"/>
            </a:xfrm>
            <a:prstGeom prst="homePlat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0DD6F1E-760C-408A-B950-629307A8005A}"/>
                </a:ext>
              </a:extLst>
            </p:cNvPr>
            <p:cNvSpPr/>
            <p:nvPr/>
          </p:nvSpPr>
          <p:spPr>
            <a:xfrm>
              <a:off x="6482242" y="1070145"/>
              <a:ext cx="1342664" cy="1884806"/>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Simulating Uncertainty in Trajectory Evolution</a:t>
              </a:r>
            </a:p>
          </p:txBody>
        </p:sp>
      </p:grpSp>
      <p:grpSp>
        <p:nvGrpSpPr>
          <p:cNvPr id="16" name="Group 15">
            <a:extLst>
              <a:ext uri="{FF2B5EF4-FFF2-40B4-BE49-F238E27FC236}">
                <a16:creationId xmlns:a16="http://schemas.microsoft.com/office/drawing/2014/main" id="{FA1FE720-CA0A-438B-BA49-646319E29C00}"/>
              </a:ext>
            </a:extLst>
          </p:cNvPr>
          <p:cNvGrpSpPr/>
          <p:nvPr/>
        </p:nvGrpSpPr>
        <p:grpSpPr>
          <a:xfrm>
            <a:off x="9528324" y="3069050"/>
            <a:ext cx="2327356" cy="1014474"/>
            <a:chOff x="9687165" y="1098240"/>
            <a:chExt cx="2327356" cy="1014474"/>
          </a:xfrm>
        </p:grpSpPr>
        <p:grpSp>
          <p:nvGrpSpPr>
            <p:cNvPr id="17" name="Group 16">
              <a:extLst>
                <a:ext uri="{FF2B5EF4-FFF2-40B4-BE49-F238E27FC236}">
                  <a16:creationId xmlns:a16="http://schemas.microsoft.com/office/drawing/2014/main" id="{3F86B895-D93C-4237-ABCC-01061B226D0F}"/>
                </a:ext>
              </a:extLst>
            </p:cNvPr>
            <p:cNvGrpSpPr/>
            <p:nvPr/>
          </p:nvGrpSpPr>
          <p:grpSpPr>
            <a:xfrm>
              <a:off x="9687165" y="1098240"/>
              <a:ext cx="2327356" cy="1014474"/>
              <a:chOff x="9687165" y="1098240"/>
              <a:chExt cx="2327356" cy="1014474"/>
            </a:xfrm>
          </p:grpSpPr>
          <p:sp>
            <p:nvSpPr>
              <p:cNvPr id="19" name="Rectangle 18">
                <a:extLst>
                  <a:ext uri="{FF2B5EF4-FFF2-40B4-BE49-F238E27FC236}">
                    <a16:creationId xmlns:a16="http://schemas.microsoft.com/office/drawing/2014/main" id="{569E80A5-1DB9-41F6-9AE6-939A86B8FC7F}"/>
                  </a:ext>
                </a:extLst>
              </p:cNvPr>
              <p:cNvSpPr/>
              <p:nvPr/>
            </p:nvSpPr>
            <p:spPr>
              <a:xfrm>
                <a:off x="9687166" y="1098240"/>
                <a:ext cx="2327355" cy="68580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VAE (Modelling)</a:t>
                </a:r>
              </a:p>
            </p:txBody>
          </p:sp>
          <p:sp>
            <p:nvSpPr>
              <p:cNvPr id="20" name="Pentagon 12">
                <a:extLst>
                  <a:ext uri="{FF2B5EF4-FFF2-40B4-BE49-F238E27FC236}">
                    <a16:creationId xmlns:a16="http://schemas.microsoft.com/office/drawing/2014/main" id="{F086F398-A8BA-4D6A-8660-0B522F604ACF}"/>
                  </a:ext>
                </a:extLst>
              </p:cNvPr>
              <p:cNvSpPr>
                <a:spLocks/>
              </p:cNvSpPr>
              <p:nvPr/>
            </p:nvSpPr>
            <p:spPr>
              <a:xfrm rot="5400000">
                <a:off x="10683732" y="781926"/>
                <a:ext cx="334221" cy="2327356"/>
              </a:xfrm>
              <a:prstGeom prst="homePlate">
                <a:avLst>
                  <a:gd name="adj" fmla="val 56926"/>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E017E892-28C9-4974-AB3C-76EB994FD09C}"/>
                </a:ext>
              </a:extLst>
            </p:cNvPr>
            <p:cNvSpPr txBox="1"/>
            <p:nvPr/>
          </p:nvSpPr>
          <p:spPr>
            <a:xfrm>
              <a:off x="10416791" y="1743382"/>
              <a:ext cx="86810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rPr>
                <a:t>Model</a:t>
              </a:r>
            </a:p>
          </p:txBody>
        </p:sp>
      </p:grpSp>
      <p:grpSp>
        <p:nvGrpSpPr>
          <p:cNvPr id="21" name="Group 20">
            <a:extLst>
              <a:ext uri="{FF2B5EF4-FFF2-40B4-BE49-F238E27FC236}">
                <a16:creationId xmlns:a16="http://schemas.microsoft.com/office/drawing/2014/main" id="{D35FFAA0-E093-49CA-9DC2-C3A7F2F74E94}"/>
              </a:ext>
            </a:extLst>
          </p:cNvPr>
          <p:cNvGrpSpPr/>
          <p:nvPr/>
        </p:nvGrpSpPr>
        <p:grpSpPr>
          <a:xfrm>
            <a:off x="2739723" y="3175653"/>
            <a:ext cx="2109744" cy="1552518"/>
            <a:chOff x="4639505" y="1131556"/>
            <a:chExt cx="1801130" cy="2017145"/>
          </a:xfrm>
        </p:grpSpPr>
        <p:sp>
          <p:nvSpPr>
            <p:cNvPr id="22" name="Pentagon 22">
              <a:extLst>
                <a:ext uri="{FF2B5EF4-FFF2-40B4-BE49-F238E27FC236}">
                  <a16:creationId xmlns:a16="http://schemas.microsoft.com/office/drawing/2014/main" id="{75DA5DB8-354A-4BF9-9DCE-63C0B47F1165}"/>
                </a:ext>
              </a:extLst>
            </p:cNvPr>
            <p:cNvSpPr/>
            <p:nvPr/>
          </p:nvSpPr>
          <p:spPr>
            <a:xfrm>
              <a:off x="4639505" y="1131556"/>
              <a:ext cx="1801130" cy="2017145"/>
            </a:xfrm>
            <a:prstGeom prst="homePlate">
              <a:avLst/>
            </a:prstGeom>
            <a:solidFill>
              <a:sysClr val="window" lastClr="FFFFFF">
                <a:lumMod val="85000"/>
              </a:sys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C01331C-D857-4199-8C5D-CEFAE539B3E7}"/>
                </a:ext>
              </a:extLst>
            </p:cNvPr>
            <p:cNvSpPr/>
            <p:nvPr/>
          </p:nvSpPr>
          <p:spPr>
            <a:xfrm>
              <a:off x="4737134" y="1181193"/>
              <a:ext cx="1342664" cy="1884807"/>
            </a:xfrm>
            <a:prstGeom prst="rect">
              <a:avLst/>
            </a:prstGeom>
            <a:solidFill>
              <a:srgbClr val="4472C4"/>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Data Augmentation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Subsampling</a:t>
              </a:r>
            </a:p>
          </p:txBody>
        </p:sp>
      </p:grpSp>
      <p:grpSp>
        <p:nvGrpSpPr>
          <p:cNvPr id="24" name="Group 23">
            <a:extLst>
              <a:ext uri="{FF2B5EF4-FFF2-40B4-BE49-F238E27FC236}">
                <a16:creationId xmlns:a16="http://schemas.microsoft.com/office/drawing/2014/main" id="{5F4544FD-C448-46BC-BC99-193A22CB61B8}"/>
              </a:ext>
            </a:extLst>
          </p:cNvPr>
          <p:cNvGrpSpPr/>
          <p:nvPr/>
        </p:nvGrpSpPr>
        <p:grpSpPr>
          <a:xfrm>
            <a:off x="5167587" y="2914612"/>
            <a:ext cx="1991835" cy="2084368"/>
            <a:chOff x="7187642" y="915975"/>
            <a:chExt cx="1991835" cy="2084368"/>
          </a:xfrm>
        </p:grpSpPr>
        <p:sp>
          <p:nvSpPr>
            <p:cNvPr id="25" name="Pentagon 14">
              <a:extLst>
                <a:ext uri="{FF2B5EF4-FFF2-40B4-BE49-F238E27FC236}">
                  <a16:creationId xmlns:a16="http://schemas.microsoft.com/office/drawing/2014/main" id="{26CD9D26-7BA0-4A72-8371-07955C37D7AA}"/>
                </a:ext>
              </a:extLst>
            </p:cNvPr>
            <p:cNvSpPr/>
            <p:nvPr/>
          </p:nvSpPr>
          <p:spPr>
            <a:xfrm>
              <a:off x="7187642" y="915975"/>
              <a:ext cx="1991835" cy="2084368"/>
            </a:xfrm>
            <a:prstGeom prst="homePlate">
              <a:avLst/>
            </a:prstGeom>
            <a:solidFill>
              <a:sysClr val="window" lastClr="FFFFFF">
                <a:lumMod val="85000"/>
              </a:sys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D2AF1F4-AD05-47C2-80E8-A39A1FDDA861}"/>
                </a:ext>
              </a:extLst>
            </p:cNvPr>
            <p:cNvSpPr/>
            <p:nvPr/>
          </p:nvSpPr>
          <p:spPr>
            <a:xfrm>
              <a:off x="7234335" y="985645"/>
              <a:ext cx="1437458" cy="1884806"/>
            </a:xfrm>
            <a:prstGeom prst="rect">
              <a:avLst/>
            </a:prstGeom>
            <a:solidFill>
              <a:srgbClr val="4472C4"/>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Identification of neighbors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Detection of Conflicts</a:t>
              </a:r>
            </a:p>
          </p:txBody>
        </p:sp>
      </p:grpSp>
    </p:spTree>
    <p:extLst>
      <p:ext uri="{BB962C8B-B14F-4D97-AF65-F5344CB8AC3E}">
        <p14:creationId xmlns:p14="http://schemas.microsoft.com/office/powerpoint/2010/main" val="362901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3B7E-E83E-4AAB-A6FC-36C83FC93A40}"/>
              </a:ext>
            </a:extLst>
          </p:cNvPr>
          <p:cNvSpPr>
            <a:spLocks noGrp="1"/>
          </p:cNvSpPr>
          <p:nvPr>
            <p:ph type="title"/>
          </p:nvPr>
        </p:nvSpPr>
        <p:spPr/>
        <p:txBody>
          <a:bodyPr/>
          <a:lstStyle/>
          <a:p>
            <a:r>
              <a:rPr lang="en-US" dirty="0"/>
              <a:t>Evaluation: Training &amp; Testing sets</a:t>
            </a:r>
          </a:p>
        </p:txBody>
      </p:sp>
      <p:sp>
        <p:nvSpPr>
          <p:cNvPr id="3" name="Content Placeholder 2">
            <a:extLst>
              <a:ext uri="{FF2B5EF4-FFF2-40B4-BE49-F238E27FC236}">
                <a16:creationId xmlns:a16="http://schemas.microsoft.com/office/drawing/2014/main" id="{F7F6BDE7-F6C4-4490-AE19-905E76B1B31C}"/>
              </a:ext>
            </a:extLst>
          </p:cNvPr>
          <p:cNvSpPr>
            <a:spLocks noGrp="1"/>
          </p:cNvSpPr>
          <p:nvPr>
            <p:ph sz="half" idx="1"/>
          </p:nvPr>
        </p:nvSpPr>
        <p:spPr>
          <a:xfrm>
            <a:off x="1295400" y="1981199"/>
            <a:ext cx="10629900" cy="3810001"/>
          </a:xfrm>
        </p:spPr>
        <p:txBody>
          <a:bodyPr>
            <a:normAutofit/>
          </a:bodyPr>
          <a:lstStyle/>
          <a:p>
            <a:r>
              <a:rPr lang="en-US" dirty="0"/>
              <a:t>Split the dataset to training and test sets and fit the model</a:t>
            </a:r>
          </a:p>
          <a:p>
            <a:pPr lvl="1"/>
            <a:r>
              <a:rPr lang="en-US" dirty="0"/>
              <a:t>80% training, 20% test using 5-fold cross validation</a:t>
            </a:r>
          </a:p>
          <a:p>
            <a:r>
              <a:rPr lang="en-US" dirty="0"/>
              <a:t>How to measure accuracy in prediction of ATCOs behavior:</a:t>
            </a:r>
          </a:p>
          <a:p>
            <a:pPr marL="742950" lvl="2" indent="-285750">
              <a:spcAft>
                <a:spcPts val="600"/>
              </a:spcAft>
            </a:pPr>
            <a:r>
              <a:rPr lang="en-US" dirty="0"/>
              <a:t>Precision, Recall and F1-Score</a:t>
            </a:r>
          </a:p>
          <a:p>
            <a:pPr marL="742950" lvl="2" indent="-285750">
              <a:spcAft>
                <a:spcPts val="600"/>
              </a:spcAft>
            </a:pPr>
            <a:r>
              <a:rPr lang="en-US" dirty="0"/>
              <a:t>We further propose: Weighted precision, weighted recall, weighted f1 score</a:t>
            </a:r>
          </a:p>
        </p:txBody>
      </p:sp>
    </p:spTree>
    <p:extLst>
      <p:ext uri="{BB962C8B-B14F-4D97-AF65-F5344CB8AC3E}">
        <p14:creationId xmlns:p14="http://schemas.microsoft.com/office/powerpoint/2010/main" val="355590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11BF-EA75-4681-A95F-3A3E05992DDF}"/>
              </a:ext>
            </a:extLst>
          </p:cNvPr>
          <p:cNvSpPr>
            <a:spLocks noGrp="1"/>
          </p:cNvSpPr>
          <p:nvPr>
            <p:ph type="title"/>
          </p:nvPr>
        </p:nvSpPr>
        <p:spPr>
          <a:xfrm>
            <a:off x="1295400" y="503853"/>
            <a:ext cx="9601200" cy="1142385"/>
          </a:xfrm>
        </p:spPr>
        <p:txBody>
          <a:bodyPr vert="horz" lIns="91440" tIns="45720" rIns="91440" bIns="45720" rtlCol="0" anchor="b">
            <a:normAutofit/>
          </a:bodyPr>
          <a:lstStyle/>
          <a:p>
            <a:r>
              <a:rPr lang="en-US" b="1" kern="1200" dirty="0">
                <a:latin typeface="+mj-lt"/>
                <a:ea typeface="+mj-ea"/>
                <a:cs typeface="+mj-cs"/>
              </a:rPr>
              <a:t>Experimental Evaluation-Evaluation methodology</a:t>
            </a:r>
          </a:p>
        </p:txBody>
      </p:sp>
      <p:sp>
        <p:nvSpPr>
          <p:cNvPr id="5" name="TextBox 4">
            <a:extLst>
              <a:ext uri="{FF2B5EF4-FFF2-40B4-BE49-F238E27FC236}">
                <a16:creationId xmlns:a16="http://schemas.microsoft.com/office/drawing/2014/main" id="{B850B290-40CA-42D8-A50A-DE25C3D9268B}"/>
              </a:ext>
            </a:extLst>
          </p:cNvPr>
          <p:cNvSpPr txBox="1"/>
          <p:nvPr/>
        </p:nvSpPr>
        <p:spPr>
          <a:xfrm>
            <a:off x="939800" y="1981201"/>
            <a:ext cx="9956800" cy="2019299"/>
          </a:xfrm>
          <a:prstGeom prst="rect">
            <a:avLst/>
          </a:prstGeom>
        </p:spPr>
        <p:txBody>
          <a:bodyPr vert="horz" lIns="91440" tIns="45720" rIns="91440" bIns="45720" rtlCol="0">
            <a:normAutofit/>
          </a:bodyPr>
          <a:lstStyle/>
          <a:p>
            <a:pPr marL="285750" indent="-285750">
              <a:lnSpc>
                <a:spcPct val="90000"/>
              </a:lnSpc>
              <a:spcAft>
                <a:spcPts val="600"/>
              </a:spcAft>
              <a:buClr>
                <a:schemeClr val="accent1">
                  <a:lumMod val="75000"/>
                </a:schemeClr>
              </a:buClr>
              <a:buSzPct val="100000"/>
              <a:buFont typeface="Arial" pitchFamily="34" charset="0"/>
              <a:buChar char="▪"/>
            </a:pPr>
            <a:r>
              <a:rPr lang="en-US" sz="2000" dirty="0"/>
              <a:t>Weight errors according to the temporal distance from points with a resolution action to account for the uncertainty of ATCO’s decision about the time to issue a resolution action</a:t>
            </a:r>
          </a:p>
          <a:p>
            <a:pPr marL="742950" lvl="1" indent="-285750">
              <a:lnSpc>
                <a:spcPct val="90000"/>
              </a:lnSpc>
              <a:spcAft>
                <a:spcPts val="600"/>
              </a:spcAft>
              <a:buClr>
                <a:schemeClr val="accent1">
                  <a:lumMod val="75000"/>
                </a:schemeClr>
              </a:buClr>
              <a:buSzPct val="100000"/>
              <a:buFont typeface="Arial" pitchFamily="34" charset="0"/>
              <a:buChar char="▪"/>
            </a:pPr>
            <a:r>
              <a:rPr lang="en-US" sz="2000" dirty="0"/>
              <a:t>Example: Predicting a resolution action 5 seconds later than the assigned resolution should not be penalized as heavily as predicting a resolution action 5 minutes later.</a:t>
            </a:r>
          </a:p>
          <a:p>
            <a:pPr marL="742950" lvl="1" indent="-285750">
              <a:lnSpc>
                <a:spcPct val="90000"/>
              </a:lnSpc>
              <a:spcAft>
                <a:spcPts val="600"/>
              </a:spcAft>
              <a:buClr>
                <a:schemeClr val="accent1">
                  <a:lumMod val="75000"/>
                </a:schemeClr>
              </a:buClr>
              <a:buSzPct val="100000"/>
              <a:buFont typeface="Arial" pitchFamily="34" charset="0"/>
              <a:buChar char="▪"/>
            </a:pPr>
            <a:endParaRPr lang="en-US" sz="20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BBB7B70-B434-4F4B-9326-36BE64511E2B}"/>
                  </a:ext>
                </a:extLst>
              </p:cNvPr>
              <p:cNvSpPr txBox="1"/>
              <p:nvPr/>
            </p:nvSpPr>
            <p:spPr>
              <a:xfrm>
                <a:off x="939800" y="4000500"/>
                <a:ext cx="8775700" cy="1755032"/>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
                </a:pPr>
                <a14:m>
                  <m:oMath xmlns:m="http://schemas.openxmlformats.org/officeDocument/2006/math">
                    <m:r>
                      <a:rPr lang="en-US" b="0" i="1" smtClean="0">
                        <a:latin typeface="Cambria Math" panose="02040503050406030204" pitchFamily="18" charset="0"/>
                      </a:rPr>
                      <m:t>𝑊𝑃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m:t>
                            </m:r>
                            <m:r>
                              <a:rPr lang="en-US" b="0" i="1" smtClean="0">
                                <a:latin typeface="Cambria Math" panose="02040503050406030204" pitchFamily="18" charset="0"/>
                              </a:rPr>
                              <m:t>𝑇𝑃</m:t>
                            </m:r>
                          </m:sup>
                          <m:e>
                            <m:r>
                              <a:rPr lang="en-US" b="0" i="1" smtClean="0">
                                <a:latin typeface="Cambria Math" panose="02040503050406030204" pitchFamily="18" charset="0"/>
                              </a:rPr>
                              <m:t>1</m:t>
                            </m:r>
                          </m:e>
                        </m:nary>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m:t>
                            </m:r>
                            <m:r>
                              <a:rPr lang="en-US" b="0" i="1" smtClean="0">
                                <a:latin typeface="Cambria Math" panose="02040503050406030204" pitchFamily="18" charset="0"/>
                              </a:rPr>
                              <m:t>𝐹𝑃</m:t>
                            </m:r>
                          </m:sup>
                          <m:e>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sub>
                                </m:sSub>
                              </m:e>
                            </m:d>
                          </m:e>
                        </m:nary>
                      </m:num>
                      <m:den>
                        <m:d>
                          <m:dPr>
                            <m:begChr m:val="["/>
                            <m:endChr m:val="]"/>
                            <m:ctrlPr>
                              <a:rPr lang="en-US" b="0" i="1" smtClean="0">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𝑇𝑃</m:t>
                                </m:r>
                              </m:sup>
                              <m:e>
                                <m:r>
                                  <a:rPr lang="en-US" i="1">
                                    <a:latin typeface="Cambria Math" panose="02040503050406030204" pitchFamily="18" charset="0"/>
                                  </a:rPr>
                                  <m:t>1</m:t>
                                </m:r>
                              </m:e>
                            </m:nary>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𝐹𝑃</m:t>
                                </m:r>
                              </m:sup>
                              <m:e>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𝑓</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sub>
                                    </m:sSub>
                                  </m:e>
                                </m:d>
                              </m:e>
                            </m:nary>
                          </m:e>
                        </m:d>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𝐹𝑃</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𝑓</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sub>
                                </m:sSub>
                              </m:e>
                            </m:d>
                          </m:e>
                        </m:nary>
                      </m:den>
                    </m:f>
                    <m:r>
                      <a:rPr lang="en-US" b="0" i="1" smtClean="0">
                        <a:latin typeface="Cambria Math" panose="02040503050406030204" pitchFamily="18" charset="0"/>
                      </a:rPr>
                      <m:t>=</m:t>
                    </m:r>
                    <m:f>
                      <m:fPr>
                        <m:ctrlPr>
                          <a:rPr lang="en-US" i="1">
                            <a:latin typeface="Cambria Math" panose="02040503050406030204" pitchFamily="18" charset="0"/>
                          </a:rPr>
                        </m:ctrlPr>
                      </m:fPr>
                      <m:num>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𝑇𝑃</m:t>
                            </m:r>
                          </m:sup>
                          <m:e>
                            <m:r>
                              <a:rPr lang="en-US" i="1">
                                <a:latin typeface="Cambria Math" panose="02040503050406030204" pitchFamily="18" charset="0"/>
                              </a:rPr>
                              <m:t>1</m:t>
                            </m:r>
                          </m:e>
                        </m:nary>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𝐹𝑃</m:t>
                            </m:r>
                          </m:sup>
                          <m:e>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𝑓</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sub>
                                </m:sSub>
                              </m:e>
                            </m:d>
                          </m:e>
                        </m:nary>
                      </m:num>
                      <m:den>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𝑇𝑃</m:t>
                            </m:r>
                          </m:sup>
                          <m:e>
                            <m:r>
                              <a:rPr lang="en-US" i="1">
                                <a:latin typeface="Cambria Math" panose="02040503050406030204" pitchFamily="18" charset="0"/>
                              </a:rPr>
                              <m:t>1</m:t>
                            </m:r>
                          </m:e>
                        </m:nary>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𝐹𝑃</m:t>
                            </m:r>
                          </m:sup>
                          <m:e>
                            <m:r>
                              <a:rPr lang="en-US" i="1">
                                <a:latin typeface="Cambria Math" panose="02040503050406030204" pitchFamily="18" charset="0"/>
                              </a:rPr>
                              <m:t>1</m:t>
                            </m:r>
                          </m:e>
                        </m:nary>
                      </m:den>
                    </m:f>
                  </m:oMath>
                </a14:m>
                <a:endParaRPr lang="en-US" b="0" dirty="0"/>
              </a:p>
              <a:p>
                <a:pPr marL="285750" indent="-285750">
                  <a:buClr>
                    <a:schemeClr val="accent1">
                      <a:lumMod val="75000"/>
                    </a:schemeClr>
                  </a:buClr>
                  <a:buFont typeface="Wingdings" panose="05000000000000000000" pitchFamily="2" charset="2"/>
                  <a:buChar char="§"/>
                </a:pPr>
                <a14:m>
                  <m:oMath xmlns:m="http://schemas.openxmlformats.org/officeDocument/2006/math">
                    <m:r>
                      <a:rPr lang="en-US" b="0" i="1" smtClean="0">
                        <a:latin typeface="Cambria Math" panose="02040503050406030204" pitchFamily="18" charset="0"/>
                      </a:rPr>
                      <m:t>𝑊𝑅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m:t>
                            </m:r>
                            <m:r>
                              <a:rPr lang="en-US" b="0" i="1" smtClean="0">
                                <a:latin typeface="Cambria Math" panose="02040503050406030204" pitchFamily="18" charset="0"/>
                              </a:rPr>
                              <m:t>𝑇𝑃</m:t>
                            </m:r>
                          </m:sup>
                          <m:e>
                            <m:r>
                              <a:rPr lang="en-US" b="0" i="1" smtClean="0">
                                <a:latin typeface="Cambria Math" panose="02040503050406030204" pitchFamily="18" charset="0"/>
                              </a:rPr>
                              <m:t>1</m:t>
                            </m:r>
                          </m:e>
                        </m:nary>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m:t>
                            </m:r>
                            <m:r>
                              <a:rPr lang="en-US" b="0" i="1" smtClean="0">
                                <a:latin typeface="Cambria Math" panose="02040503050406030204" pitchFamily="18" charset="0"/>
                              </a:rPr>
                              <m:t>𝐹𝑃</m:t>
                            </m:r>
                          </m:sup>
                          <m:e>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sub>
                                </m:sSub>
                              </m:e>
                            </m:d>
                          </m:e>
                        </m:nary>
                      </m:num>
                      <m:den>
                        <m:d>
                          <m:dPr>
                            <m:begChr m:val="["/>
                            <m:endChr m:val="]"/>
                            <m:ctrlPr>
                              <a:rPr lang="en-US" b="0" i="1" smtClean="0">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𝑇𝑃</m:t>
                                </m:r>
                              </m:sup>
                              <m:e>
                                <m:r>
                                  <a:rPr lang="en-US" i="1">
                                    <a:latin typeface="Cambria Math" panose="02040503050406030204" pitchFamily="18" charset="0"/>
                                  </a:rPr>
                                  <m:t>1</m:t>
                                </m:r>
                              </m:e>
                            </m:nary>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𝐹𝑃</m:t>
                                </m:r>
                              </m:sup>
                              <m:e>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𝑓</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sub>
                                    </m:sSub>
                                  </m:e>
                                </m:d>
                              </m:e>
                            </m:nary>
                          </m:e>
                        </m:d>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𝐹𝑁</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𝑓</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i="1">
                                            <a:latin typeface="Cambria Math" panose="02040503050406030204" pitchFamily="18" charset="0"/>
                                          </a:rPr>
                                          <m:t>𝑖</m:t>
                                        </m:r>
                                      </m:sub>
                                    </m:sSub>
                                  </m:sub>
                                </m:sSub>
                              </m:e>
                            </m:d>
                          </m:e>
                        </m:nary>
                      </m:den>
                    </m:f>
                  </m:oMath>
                </a14:m>
                <a:endParaRPr lang="en-US" b="0" dirty="0"/>
              </a:p>
              <a:p>
                <a:pPr marL="285750" indent="-285750">
                  <a:buClr>
                    <a:schemeClr val="accent1">
                      <a:lumMod val="75000"/>
                    </a:schemeClr>
                  </a:buClr>
                  <a:buFont typeface="Wingdings" panose="05000000000000000000" pitchFamily="2" charset="2"/>
                  <a:buChar char="§"/>
                </a:pPr>
                <a14:m>
                  <m:oMath xmlns:m="http://schemas.openxmlformats.org/officeDocument/2006/math">
                    <m:r>
                      <a:rPr lang="en-US" b="0" i="1" smtClean="0">
                        <a:latin typeface="Cambria Math" panose="02040503050406030204" pitchFamily="18" charset="0"/>
                      </a:rPr>
                      <m:t>𝑊𝐹</m:t>
                    </m:r>
                    <m:r>
                      <a:rPr lang="en-US" b="0" i="1" smtClean="0">
                        <a:latin typeface="Cambria Math" panose="02040503050406030204" pitchFamily="18" charset="0"/>
                      </a:rPr>
                      <m:t>1=2∗</m:t>
                    </m:r>
                    <m:f>
                      <m:fPr>
                        <m:ctrlPr>
                          <a:rPr lang="en-US" b="0" i="1" smtClean="0">
                            <a:latin typeface="Cambria Math" panose="02040503050406030204" pitchFamily="18" charset="0"/>
                          </a:rPr>
                        </m:ctrlPr>
                      </m:fPr>
                      <m:num>
                        <m:r>
                          <a:rPr lang="en-US" b="0" i="1" smtClean="0">
                            <a:latin typeface="Cambria Math" panose="02040503050406030204" pitchFamily="18" charset="0"/>
                          </a:rPr>
                          <m:t>𝑊𝑃</m:t>
                        </m:r>
                        <m:r>
                          <a:rPr lang="en-US" b="0" i="1" smtClean="0">
                            <a:latin typeface="Cambria Math" panose="02040503050406030204" pitchFamily="18" charset="0"/>
                          </a:rPr>
                          <m:t>∗</m:t>
                        </m:r>
                        <m:r>
                          <a:rPr lang="en-US" b="0" i="1" smtClean="0">
                            <a:latin typeface="Cambria Math" panose="02040503050406030204" pitchFamily="18" charset="0"/>
                          </a:rPr>
                          <m:t>𝑊𝑅</m:t>
                        </m:r>
                      </m:num>
                      <m:den>
                        <m:r>
                          <a:rPr lang="en-US" b="0" i="1" smtClean="0">
                            <a:latin typeface="Cambria Math" panose="02040503050406030204" pitchFamily="18" charset="0"/>
                          </a:rPr>
                          <m:t>𝑊𝑃</m:t>
                        </m:r>
                        <m:r>
                          <a:rPr lang="en-US" b="0" i="1" smtClean="0">
                            <a:latin typeface="Cambria Math" panose="02040503050406030204" pitchFamily="18" charset="0"/>
                          </a:rPr>
                          <m:t>+</m:t>
                        </m:r>
                        <m:r>
                          <a:rPr lang="en-US" b="0" i="1" smtClean="0">
                            <a:latin typeface="Cambria Math" panose="02040503050406030204" pitchFamily="18" charset="0"/>
                          </a:rPr>
                          <m:t>𝑊𝑅</m:t>
                        </m:r>
                      </m:den>
                    </m:f>
                  </m:oMath>
                </a14:m>
                <a:endParaRPr lang="en-US" dirty="0"/>
              </a:p>
            </p:txBody>
          </p:sp>
        </mc:Choice>
        <mc:Fallback xmlns="">
          <p:sp>
            <p:nvSpPr>
              <p:cNvPr id="3" name="TextBox 2">
                <a:extLst>
                  <a:ext uri="{FF2B5EF4-FFF2-40B4-BE49-F238E27FC236}">
                    <a16:creationId xmlns:a16="http://schemas.microsoft.com/office/drawing/2014/main" id="{ABBB7B70-B434-4F4B-9326-36BE64511E2B}"/>
                  </a:ext>
                </a:extLst>
              </p:cNvPr>
              <p:cNvSpPr txBox="1">
                <a:spLocks noRot="1" noChangeAspect="1" noMove="1" noResize="1" noEditPoints="1" noAdjustHandles="1" noChangeArrowheads="1" noChangeShapeType="1" noTextEdit="1"/>
              </p:cNvSpPr>
              <p:nvPr/>
            </p:nvSpPr>
            <p:spPr>
              <a:xfrm>
                <a:off x="939800" y="4000500"/>
                <a:ext cx="8775700" cy="1755032"/>
              </a:xfrm>
              <a:prstGeom prst="rect">
                <a:avLst/>
              </a:prstGeom>
              <a:blipFill>
                <a:blip r:embed="rId4"/>
                <a:stretch>
                  <a:fillRect l="-417"/>
                </a:stretch>
              </a:blipFill>
            </p:spPr>
            <p:txBody>
              <a:bodyPr/>
              <a:lstStyle/>
              <a:p>
                <a:r>
                  <a:rPr lang="en-US">
                    <a:noFill/>
                  </a:rPr>
                  <a:t> </a:t>
                </a:r>
              </a:p>
            </p:txBody>
          </p:sp>
        </mc:Fallback>
      </mc:AlternateContent>
    </p:spTree>
    <p:extLst>
      <p:ext uri="{BB962C8B-B14F-4D97-AF65-F5344CB8AC3E}">
        <p14:creationId xmlns:p14="http://schemas.microsoft.com/office/powerpoint/2010/main" val="12263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8BF8-8E72-45E7-9004-D404013232A2}"/>
              </a:ext>
            </a:extLst>
          </p:cNvPr>
          <p:cNvSpPr>
            <a:spLocks noGrp="1"/>
          </p:cNvSpPr>
          <p:nvPr>
            <p:ph type="title"/>
          </p:nvPr>
        </p:nvSpPr>
        <p:spPr/>
        <p:txBody>
          <a:bodyPr>
            <a:normAutofit fontScale="90000"/>
          </a:bodyPr>
          <a:lstStyle/>
          <a:p>
            <a:r>
              <a:rPr lang="en-US" b="1" kern="1200" dirty="0">
                <a:latin typeface="+mj-lt"/>
                <a:ea typeface="+mj-ea"/>
                <a:cs typeface="+mj-cs"/>
              </a:rPr>
              <a:t>Experimental Evaluation - Evaluation methodology – Weighted Metrics-Formula</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D8130CB-C12A-46D4-AF52-D538848D027E}"/>
                  </a:ext>
                </a:extLst>
              </p:cNvPr>
              <p:cNvSpPr>
                <a:spLocks noGrp="1"/>
              </p:cNvSpPr>
              <p:nvPr>
                <p:ph type="body" idx="1"/>
              </p:nvPr>
            </p:nvSpPr>
            <p:spPr/>
            <p:txBody>
              <a:bodyPr>
                <a:normAutofit fontScale="92500" lnSpcReduction="10000"/>
              </a:bodyPr>
              <a:lstStyle/>
              <a:p>
                <a:endParaRPr lang="en-US" b="0" dirty="0"/>
              </a:p>
              <a:p>
                <a:endParaRPr lang="en-US" b="0" dirty="0"/>
              </a:p>
              <a:p>
                <a:r>
                  <a:rPr lang="en-US" dirty="0"/>
                  <a:t>Modes C0,C2:</a:t>
                </a:r>
              </a:p>
              <a:p>
                <a:pPr lvl="1"/>
                <a:r>
                  <a:rPr lang="en-US" dirty="0"/>
                  <a:t>FP</a:t>
                </a:r>
              </a:p>
              <a:p>
                <a:pPr lvl="2"/>
                <a:r>
                  <a:rPr lang="en-US" dirty="0"/>
                  <a:t>Dataset indicates C1 and model predicts C0 or C2</a:t>
                </a:r>
              </a:p>
              <a:p>
                <a:pPr lvl="3"/>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𝑓𝑝</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𝑎</m:t>
                        </m:r>
                      </m:sub>
                    </m:sSub>
                    <m:r>
                      <a:rPr lang="en-US" b="0" i="1" smtClean="0">
                        <a:latin typeface="Cambria Math" panose="02040503050406030204" pitchFamily="18" charset="0"/>
                      </a:rPr>
                      <m:t>|</m:t>
                    </m:r>
                  </m:oMath>
                </a14:m>
                <a:endParaRPr lang="en-US" dirty="0"/>
              </a:p>
              <a:p>
                <a:pPr lvl="2"/>
                <a:r>
                  <a:rPr lang="en-US" dirty="0"/>
                  <a:t>Dataset indicates C0 ( or C2) and model predicts C2 (or C2)</a:t>
                </a:r>
              </a:p>
              <a:p>
                <a:pPr lvl="3"/>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𝑓𝑝</m:t>
                        </m:r>
                      </m:sub>
                    </m:sSub>
                    <m:r>
                      <a:rPr lang="en-US" b="0" i="1" smtClean="0">
                        <a:latin typeface="Cambria Math" panose="02040503050406030204" pitchFamily="18" charset="0"/>
                      </a:rPr>
                      <m:t>=1</m:t>
                    </m:r>
                  </m:oMath>
                </a14:m>
                <a:r>
                  <a:rPr lang="en-US" dirty="0"/>
                  <a:t>, we do not tolerate the error</a:t>
                </a:r>
              </a:p>
              <a:p>
                <a:pPr lvl="1"/>
                <a:r>
                  <a:rPr lang="en-US" dirty="0"/>
                  <a:t>FN</a:t>
                </a:r>
              </a:p>
              <a:p>
                <a:pPr lvl="2"/>
                <a:r>
                  <a:rPr lang="en-US" dirty="0"/>
                  <a:t>Dataset indicates C0 (or C2) and model predicts C1</a:t>
                </a:r>
              </a:p>
              <a:p>
                <a:pPr lvl="3"/>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𝑓𝑛</m:t>
                        </m:r>
                      </m:sub>
                    </m:sSub>
                    <m:r>
                      <a:rPr lang="en-US" b="0" i="1" smtClean="0">
                        <a:latin typeface="Cambria Math" panose="02040503050406030204" pitchFamily="18" charset="0"/>
                      </a:rPr>
                      <m:t>=</m:t>
                    </m:r>
                    <m:r>
                      <m:rPr>
                        <m:nor/>
                      </m:rPr>
                      <a:rPr lang="en-US" dirty="0"/>
                      <m:t>1− </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𝑎</m:t>
                        </m:r>
                      </m:sub>
                    </m:sSub>
                    <m:r>
                      <m:rPr>
                        <m:nor/>
                      </m:rPr>
                      <a:rPr lang="en-US" dirty="0"/>
                      <m:t>|</m:t>
                    </m:r>
                  </m:oMath>
                </a14:m>
                <a:endParaRPr lang="en-US" dirty="0"/>
              </a:p>
              <a:p>
                <a:pPr lvl="2"/>
                <a:r>
                  <a:rPr lang="en-US" dirty="0"/>
                  <a:t>Dataset indicates C0 (or C2) and model predicts C2 (or C0)</a:t>
                </a:r>
              </a:p>
              <a:p>
                <a:pPr lvl="3"/>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𝑓𝑛</m:t>
                        </m:r>
                      </m:sub>
                    </m:sSub>
                    <m:r>
                      <a:rPr lang="en-US" b="0" i="1" smtClean="0">
                        <a:latin typeface="Cambria Math" panose="02040503050406030204" pitchFamily="18" charset="0"/>
                      </a:rPr>
                      <m:t>=1</m:t>
                    </m:r>
                  </m:oMath>
                </a14:m>
                <a:r>
                  <a:rPr lang="en-US" dirty="0"/>
                  <a:t>, we do not tolerate the error</a:t>
                </a:r>
              </a:p>
              <a:p>
                <a:r>
                  <a:rPr lang="en-US" dirty="0"/>
                  <a:t>Mode C1:</a:t>
                </a:r>
              </a:p>
              <a:p>
                <a:pPr lvl="1"/>
                <a:r>
                  <a:rPr lang="en-US" dirty="0"/>
                  <a:t>FP</a:t>
                </a:r>
              </a:p>
              <a:p>
                <a:pPr lvl="2"/>
                <a:r>
                  <a:rPr lang="en-US" dirty="0"/>
                  <a:t>Dataset indicates C0 ( or C2) and model predicts C1</a:t>
                </a:r>
              </a:p>
              <a:p>
                <a:pPr lvl="3"/>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𝑓𝑝</m:t>
                        </m:r>
                      </m:sub>
                    </m:sSub>
                    <m:r>
                      <a:rPr lang="en-US" b="0" i="1" smtClean="0">
                        <a:latin typeface="Cambria Math" panose="02040503050406030204" pitchFamily="18" charset="0"/>
                      </a:rPr>
                      <m:t>=1−</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𝑎</m:t>
                        </m:r>
                      </m:sub>
                    </m:sSub>
                    <m:r>
                      <a:rPr lang="en-US" b="0" i="1" smtClean="0">
                        <a:latin typeface="Cambria Math" panose="02040503050406030204" pitchFamily="18" charset="0"/>
                      </a:rPr>
                      <m:t>|</m:t>
                    </m:r>
                  </m:oMath>
                </a14:m>
                <a:endParaRPr lang="en-US" dirty="0"/>
              </a:p>
              <a:p>
                <a:pPr lvl="2"/>
                <a:endParaRPr lang="en-US" dirty="0"/>
              </a:p>
              <a:p>
                <a:pPr lvl="1"/>
                <a:r>
                  <a:rPr lang="en-US" dirty="0"/>
                  <a:t>FN</a:t>
                </a:r>
              </a:p>
              <a:p>
                <a:pPr lvl="2"/>
                <a:r>
                  <a:rPr lang="en-US" dirty="0"/>
                  <a:t>Dataset indicates C1 and model predicts C0 or C2</a:t>
                </a:r>
              </a:p>
              <a:p>
                <a:pPr lvl="3"/>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𝑓𝑛</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𝑎</m:t>
                        </m:r>
                      </m:sub>
                    </m:sSub>
                    <m:r>
                      <a:rPr lang="en-US" b="0" i="1" smtClean="0">
                        <a:latin typeface="Cambria Math" panose="02040503050406030204" pitchFamily="18" charset="0"/>
                      </a:rPr>
                      <m:t>|</m:t>
                    </m:r>
                  </m:oMath>
                </a14:m>
                <a:endParaRPr lang="en-US" dirty="0"/>
              </a:p>
            </p:txBody>
          </p:sp>
        </mc:Choice>
        <mc:Fallback xmlns="">
          <p:sp>
            <p:nvSpPr>
              <p:cNvPr id="3" name="Text Placeholder 2">
                <a:extLst>
                  <a:ext uri="{FF2B5EF4-FFF2-40B4-BE49-F238E27FC236}">
                    <a16:creationId xmlns:a16="http://schemas.microsoft.com/office/drawing/2014/main" id="{ED8130CB-C12A-46D4-AF52-D538848D027E}"/>
                  </a:ext>
                </a:extLst>
              </p:cNvPr>
              <p:cNvSpPr>
                <a:spLocks noGrp="1" noRot="1" noChangeAspect="1" noMove="1" noResize="1" noEditPoints="1" noAdjustHandles="1" noChangeArrowheads="1" noChangeShapeType="1" noTextEdit="1"/>
              </p:cNvSpPr>
              <p:nvPr>
                <p:ph type="body" idx="1"/>
              </p:nvPr>
            </p:nvSpPr>
            <p:spPr>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705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42F0-2809-4276-887B-B819C1D54C74}"/>
              </a:ext>
            </a:extLst>
          </p:cNvPr>
          <p:cNvSpPr>
            <a:spLocks noGrp="1"/>
          </p:cNvSpPr>
          <p:nvPr>
            <p:ph type="title"/>
          </p:nvPr>
        </p:nvSpPr>
        <p:spPr/>
        <p:txBody>
          <a:bodyPr/>
          <a:lstStyle/>
          <a:p>
            <a:r>
              <a:rPr lang="en-US" dirty="0" err="1"/>
              <a:t>Phd</a:t>
            </a:r>
            <a:r>
              <a:rPr lang="en-US" dirty="0"/>
              <a:t> objective</a:t>
            </a:r>
          </a:p>
        </p:txBody>
      </p:sp>
      <p:sp>
        <p:nvSpPr>
          <p:cNvPr id="3" name="Content Placeholder 2">
            <a:extLst>
              <a:ext uri="{FF2B5EF4-FFF2-40B4-BE49-F238E27FC236}">
                <a16:creationId xmlns:a16="http://schemas.microsoft.com/office/drawing/2014/main" id="{A241E318-CA50-4CA6-A7E1-3EC1EE9CF26D}"/>
              </a:ext>
            </a:extLst>
          </p:cNvPr>
          <p:cNvSpPr>
            <a:spLocks noGrp="1"/>
          </p:cNvSpPr>
          <p:nvPr>
            <p:ph idx="1"/>
          </p:nvPr>
        </p:nvSpPr>
        <p:spPr/>
        <p:txBody>
          <a:bodyPr>
            <a:normAutofit/>
          </a:bodyPr>
          <a:lstStyle/>
          <a:p>
            <a:r>
              <a:rPr lang="en-US" dirty="0">
                <a:effectLst/>
                <a:latin typeface="Arial" panose="020B0604020202020204" pitchFamily="34" charset="0"/>
              </a:rPr>
              <a:t>Explore and present novel algorithms towards </a:t>
            </a:r>
            <a:r>
              <a:rPr lang="en-US" b="1" dirty="0">
                <a:effectLst/>
                <a:latin typeface="Arial" panose="020B0604020202020204" pitchFamily="34" charset="0"/>
              </a:rPr>
              <a:t>planning conflict-free trajectories </a:t>
            </a:r>
            <a:r>
              <a:rPr lang="en-US" dirty="0">
                <a:effectLst/>
                <a:latin typeface="Arial" panose="020B0604020202020204" pitchFamily="34" charset="0"/>
              </a:rPr>
              <a:t>at the </a:t>
            </a:r>
            <a:r>
              <a:rPr lang="en-US" b="1" dirty="0">
                <a:effectLst/>
                <a:latin typeface="Arial" panose="020B0604020202020204" pitchFamily="34" charset="0"/>
              </a:rPr>
              <a:t>pre-tactical phase </a:t>
            </a:r>
            <a:r>
              <a:rPr lang="en-US" dirty="0">
                <a:effectLst/>
                <a:latin typeface="Arial" panose="020B0604020202020204" pitchFamily="34" charset="0"/>
              </a:rPr>
              <a:t>of operations in computationally efficient ways, for large number of trajectories following a methodology combining </a:t>
            </a:r>
            <a:r>
              <a:rPr lang="en-US" b="1" dirty="0">
                <a:effectLst/>
                <a:latin typeface="Arial" panose="020B0604020202020204" pitchFamily="34" charset="0"/>
              </a:rPr>
              <a:t>data-driven</a:t>
            </a:r>
            <a:r>
              <a:rPr lang="en-US" dirty="0">
                <a:effectLst/>
                <a:latin typeface="Arial" panose="020B0604020202020204" pitchFamily="34" charset="0"/>
              </a:rPr>
              <a:t> and </a:t>
            </a:r>
            <a:r>
              <a:rPr lang="en-US" b="1" dirty="0">
                <a:effectLst/>
                <a:latin typeface="Arial" panose="020B0604020202020204" pitchFamily="34" charset="0"/>
              </a:rPr>
              <a:t>agent-based approaches</a:t>
            </a:r>
            <a:r>
              <a:rPr lang="en-US" dirty="0">
                <a:effectLst/>
                <a:latin typeface="Arial" panose="020B0604020202020204" pitchFamily="34" charset="0"/>
              </a:rPr>
              <a:t>.</a:t>
            </a:r>
          </a:p>
          <a:p>
            <a:pPr lvl="1"/>
            <a:r>
              <a:rPr lang="en-US" b="1" dirty="0">
                <a:latin typeface="Arial" panose="020B0604020202020204" pitchFamily="34" charset="0"/>
              </a:rPr>
              <a:t>Data-driven: </a:t>
            </a:r>
            <a:r>
              <a:rPr lang="en-US" dirty="0">
                <a:latin typeface="Arial" panose="020B0604020202020204" pitchFamily="34" charset="0"/>
              </a:rPr>
              <a:t>Revealing patterns of the stakeholders behavior</a:t>
            </a:r>
            <a:r>
              <a:rPr lang="el-GR" dirty="0">
                <a:latin typeface="Arial" panose="020B0604020202020204" pitchFamily="34" charset="0"/>
              </a:rPr>
              <a:t> </a:t>
            </a:r>
            <a:r>
              <a:rPr lang="en-GB" dirty="0">
                <a:latin typeface="Arial" panose="020B0604020202020204" pitchFamily="34" charset="0"/>
              </a:rPr>
              <a:t>from historical data </a:t>
            </a:r>
            <a:r>
              <a:rPr lang="en-US" dirty="0">
                <a:latin typeface="Arial" panose="020B0604020202020204" pitchFamily="34" charset="0"/>
              </a:rPr>
              <a:t>generating conflict free trajectories</a:t>
            </a:r>
            <a:r>
              <a:rPr lang="el-GR" dirty="0">
                <a:latin typeface="Arial" panose="020B0604020202020204" pitchFamily="34" charset="0"/>
              </a:rPr>
              <a:t> </a:t>
            </a:r>
            <a:r>
              <a:rPr lang="en-US" dirty="0">
                <a:latin typeface="Arial" panose="020B0604020202020204" pitchFamily="34" charset="0"/>
              </a:rPr>
              <a:t>.</a:t>
            </a:r>
          </a:p>
          <a:p>
            <a:pPr lvl="1"/>
            <a:r>
              <a:rPr lang="en-US" b="1" dirty="0">
                <a:latin typeface="Arial" panose="020B0604020202020204" pitchFamily="34" charset="0"/>
              </a:rPr>
              <a:t>Agent-based:</a:t>
            </a:r>
            <a:r>
              <a:rPr lang="en-US" dirty="0">
                <a:latin typeface="Arial" panose="020B0604020202020204" pitchFamily="34" charset="0"/>
              </a:rPr>
              <a:t> Agents, representing flights, aim to evolve conflict free trajectories jointly with others.</a:t>
            </a:r>
          </a:p>
        </p:txBody>
      </p:sp>
    </p:spTree>
    <p:extLst>
      <p:ext uri="{BB962C8B-B14F-4D97-AF65-F5344CB8AC3E}">
        <p14:creationId xmlns:p14="http://schemas.microsoft.com/office/powerpoint/2010/main" val="387435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5708-3CB8-4711-B9D9-91AFDF3592B3}"/>
              </a:ext>
            </a:extLst>
          </p:cNvPr>
          <p:cNvSpPr>
            <a:spLocks noGrp="1"/>
          </p:cNvSpPr>
          <p:nvPr>
            <p:ph type="title"/>
          </p:nvPr>
        </p:nvSpPr>
        <p:spPr/>
        <p:txBody>
          <a:bodyPr/>
          <a:lstStyle/>
          <a:p>
            <a:r>
              <a:rPr lang="en-US" dirty="0"/>
              <a:t>Experimental Evaluation-Dataset</a:t>
            </a:r>
          </a:p>
        </p:txBody>
      </p:sp>
      <p:graphicFrame>
        <p:nvGraphicFramePr>
          <p:cNvPr id="4" name="Table 4">
            <a:extLst>
              <a:ext uri="{FF2B5EF4-FFF2-40B4-BE49-F238E27FC236}">
                <a16:creationId xmlns:a16="http://schemas.microsoft.com/office/drawing/2014/main" id="{471B0E14-FF9C-4F9D-9E81-FDFB80C6BAF2}"/>
              </a:ext>
            </a:extLst>
          </p:cNvPr>
          <p:cNvGraphicFramePr>
            <a:graphicFrameLocks noGrp="1"/>
          </p:cNvGraphicFramePr>
          <p:nvPr>
            <p:extLst>
              <p:ext uri="{D42A27DB-BD31-4B8C-83A1-F6EECF244321}">
                <p14:modId xmlns:p14="http://schemas.microsoft.com/office/powerpoint/2010/main" val="1795463210"/>
              </p:ext>
            </p:extLst>
          </p:nvPr>
        </p:nvGraphicFramePr>
        <p:xfrm>
          <a:off x="630620" y="1992761"/>
          <a:ext cx="10966496" cy="2801369"/>
        </p:xfrm>
        <a:graphic>
          <a:graphicData uri="http://schemas.openxmlformats.org/drawingml/2006/table">
            <a:tbl>
              <a:tblPr firstRow="1" bandRow="1">
                <a:tableStyleId>{BC89EF96-8CEA-46FF-86C4-4CE0E7609802}</a:tableStyleId>
              </a:tblPr>
              <a:tblGrid>
                <a:gridCol w="1115630">
                  <a:extLst>
                    <a:ext uri="{9D8B030D-6E8A-4147-A177-3AD203B41FA5}">
                      <a16:colId xmlns:a16="http://schemas.microsoft.com/office/drawing/2014/main" val="3765808787"/>
                    </a:ext>
                  </a:extLst>
                </a:gridCol>
                <a:gridCol w="774700">
                  <a:extLst>
                    <a:ext uri="{9D8B030D-6E8A-4147-A177-3AD203B41FA5}">
                      <a16:colId xmlns:a16="http://schemas.microsoft.com/office/drawing/2014/main" val="766221237"/>
                    </a:ext>
                  </a:extLst>
                </a:gridCol>
                <a:gridCol w="1009650">
                  <a:extLst>
                    <a:ext uri="{9D8B030D-6E8A-4147-A177-3AD203B41FA5}">
                      <a16:colId xmlns:a16="http://schemas.microsoft.com/office/drawing/2014/main" val="3120830251"/>
                    </a:ext>
                  </a:extLst>
                </a:gridCol>
                <a:gridCol w="985795">
                  <a:extLst>
                    <a:ext uri="{9D8B030D-6E8A-4147-A177-3AD203B41FA5}">
                      <a16:colId xmlns:a16="http://schemas.microsoft.com/office/drawing/2014/main" val="4171643897"/>
                    </a:ext>
                  </a:extLst>
                </a:gridCol>
                <a:gridCol w="1579605">
                  <a:extLst>
                    <a:ext uri="{9D8B030D-6E8A-4147-A177-3AD203B41FA5}">
                      <a16:colId xmlns:a16="http://schemas.microsoft.com/office/drawing/2014/main" val="3761366155"/>
                    </a:ext>
                  </a:extLst>
                </a:gridCol>
                <a:gridCol w="2317750">
                  <a:extLst>
                    <a:ext uri="{9D8B030D-6E8A-4147-A177-3AD203B41FA5}">
                      <a16:colId xmlns:a16="http://schemas.microsoft.com/office/drawing/2014/main" val="3969825269"/>
                    </a:ext>
                  </a:extLst>
                </a:gridCol>
                <a:gridCol w="1812554">
                  <a:extLst>
                    <a:ext uri="{9D8B030D-6E8A-4147-A177-3AD203B41FA5}">
                      <a16:colId xmlns:a16="http://schemas.microsoft.com/office/drawing/2014/main" val="946046199"/>
                    </a:ext>
                  </a:extLst>
                </a:gridCol>
                <a:gridCol w="1370812">
                  <a:extLst>
                    <a:ext uri="{9D8B030D-6E8A-4147-A177-3AD203B41FA5}">
                      <a16:colId xmlns:a16="http://schemas.microsoft.com/office/drawing/2014/main" val="311721959"/>
                    </a:ext>
                  </a:extLst>
                </a:gridCol>
              </a:tblGrid>
              <a:tr h="598039">
                <a:tc>
                  <a:txBody>
                    <a:bodyPr/>
                    <a:lstStyle/>
                    <a:p>
                      <a:r>
                        <a:rPr lang="en-US" dirty="0"/>
                        <a:t>Setting</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#Trajectories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#Resolution</a:t>
                      </a:r>
                    </a:p>
                    <a:p>
                      <a:r>
                        <a:rPr lang="en-US" dirty="0"/>
                        <a:t>Actions</a:t>
                      </a:r>
                    </a:p>
                  </a:txBody>
                  <a:tcPr/>
                </a:tc>
                <a:tc>
                  <a:txBody>
                    <a:bodyPr/>
                    <a:lstStyle/>
                    <a:p>
                      <a:r>
                        <a:rPr lang="en-US" dirty="0"/>
                        <a:t>Focal Trajectories OD pairs</a:t>
                      </a:r>
                    </a:p>
                  </a:txBody>
                  <a:tcPr/>
                </a:tc>
                <a:tc>
                  <a:txBody>
                    <a:bodyPr/>
                    <a:lstStyle/>
                    <a:p>
                      <a:r>
                        <a:rPr lang="en-US" dirty="0"/>
                        <a:t>Res Actions</a:t>
                      </a:r>
                    </a:p>
                  </a:txBody>
                  <a:tcPr/>
                </a:tc>
                <a:tc>
                  <a:txBody>
                    <a:bodyPr/>
                    <a:lstStyle/>
                    <a:p>
                      <a:r>
                        <a:rPr lang="en-US" dirty="0"/>
                        <a:t>Year</a:t>
                      </a:r>
                    </a:p>
                  </a:txBody>
                  <a:tcPr/>
                </a:tc>
                <a:extLst>
                  <a:ext uri="{0D108BD9-81ED-4DB2-BD59-A6C34878D82A}">
                    <a16:rowId xmlns:a16="http://schemas.microsoft.com/office/drawing/2014/main" val="2696907122"/>
                  </a:ext>
                </a:extLst>
              </a:tr>
              <a:tr h="491359">
                <a:tc>
                  <a:txBody>
                    <a:bodyPr/>
                    <a:lstStyle/>
                    <a:p>
                      <a:endParaRPr lang="en-US" dirty="0"/>
                    </a:p>
                  </a:txBody>
                  <a:tcPr/>
                </a:tc>
                <a:tc>
                  <a:txBody>
                    <a:bodyPr/>
                    <a:lstStyle/>
                    <a:p>
                      <a:r>
                        <a:rPr lang="en-US" dirty="0"/>
                        <a:t>Total</a:t>
                      </a:r>
                    </a:p>
                  </a:txBody>
                  <a:tcPr/>
                </a:tc>
                <a:tc>
                  <a:txBody>
                    <a:bodyPr/>
                    <a:lstStyle/>
                    <a:p>
                      <a:r>
                        <a:rPr lang="en-US" dirty="0"/>
                        <a:t>Training</a:t>
                      </a:r>
                    </a:p>
                  </a:txBody>
                  <a:tcPr/>
                </a:tc>
                <a:tc>
                  <a:txBody>
                    <a:bodyPr/>
                    <a:lstStyle/>
                    <a:p>
                      <a:r>
                        <a:rPr lang="en-US" dirty="0"/>
                        <a:t>Test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85940524"/>
                  </a:ext>
                </a:extLst>
              </a:tr>
              <a:tr h="834965">
                <a:tc>
                  <a:txBody>
                    <a:bodyPr/>
                    <a:lstStyle/>
                    <a:p>
                      <a:r>
                        <a:rPr lang="en-US" dirty="0"/>
                        <a:t>Sector Ignorant</a:t>
                      </a:r>
                    </a:p>
                  </a:txBody>
                  <a:tcPr/>
                </a:tc>
                <a:tc>
                  <a:txBody>
                    <a:bodyPr/>
                    <a:lstStyle/>
                    <a:p>
                      <a:r>
                        <a:rPr lang="en-US" dirty="0"/>
                        <a:t>668</a:t>
                      </a:r>
                    </a:p>
                  </a:txBody>
                  <a:tcPr/>
                </a:tc>
                <a:tc>
                  <a:txBody>
                    <a:bodyPr/>
                    <a:lstStyle/>
                    <a:p>
                      <a:r>
                        <a:rPr lang="en-US" dirty="0"/>
                        <a:t>534</a:t>
                      </a:r>
                    </a:p>
                  </a:txBody>
                  <a:tcPr/>
                </a:tc>
                <a:tc>
                  <a:txBody>
                    <a:bodyPr/>
                    <a:lstStyle/>
                    <a:p>
                      <a:r>
                        <a:rPr lang="en-US" dirty="0"/>
                        <a:t>136</a:t>
                      </a:r>
                    </a:p>
                  </a:txBody>
                  <a:tcPr/>
                </a:tc>
                <a:tc>
                  <a:txBody>
                    <a:bodyPr/>
                    <a:lstStyle/>
                    <a:p>
                      <a:r>
                        <a:rPr lang="en-US" dirty="0"/>
                        <a:t>791</a:t>
                      </a:r>
                    </a:p>
                  </a:txBody>
                  <a:tcPr/>
                </a:tc>
                <a:tc rowSpan="2">
                  <a:txBody>
                    <a:bodyPr/>
                    <a:lstStyle/>
                    <a:p>
                      <a:r>
                        <a:rPr lang="en-US" dirty="0"/>
                        <a:t>LEMG-EGGK</a:t>
                      </a:r>
                    </a:p>
                    <a:p>
                      <a:r>
                        <a:rPr lang="en-US" dirty="0"/>
                        <a:t>LEMG-EHAM</a:t>
                      </a:r>
                    </a:p>
                    <a:p>
                      <a:r>
                        <a:rPr lang="en-US" dirty="0"/>
                        <a:t>LPPT-LFPO</a:t>
                      </a:r>
                    </a:p>
                    <a:p>
                      <a:r>
                        <a:rPr lang="en-US" dirty="0"/>
                        <a:t>LSGG-LPPT</a:t>
                      </a:r>
                    </a:p>
                    <a:p>
                      <a:r>
                        <a:rPr lang="en-US" dirty="0"/>
                        <a:t>LSZH-LPPT</a:t>
                      </a:r>
                    </a:p>
                  </a:txBody>
                  <a:tcPr/>
                </a:tc>
                <a:tc rowSpan="2">
                  <a:txBody>
                    <a:bodyPr/>
                    <a:lstStyle/>
                    <a:p>
                      <a:r>
                        <a:rPr lang="en-US" dirty="0"/>
                        <a:t>A1: Speed change</a:t>
                      </a:r>
                    </a:p>
                    <a:p>
                      <a:r>
                        <a:rPr lang="en-US" dirty="0"/>
                        <a:t>A2: Direct to Waypoint</a:t>
                      </a:r>
                    </a:p>
                  </a:txBody>
                  <a:tcPr/>
                </a:tc>
                <a:tc rowSpan="2">
                  <a:txBody>
                    <a:bodyPr/>
                    <a:lstStyle/>
                    <a:p>
                      <a:r>
                        <a:rPr lang="en-US" dirty="0"/>
                        <a:t>2017</a:t>
                      </a:r>
                    </a:p>
                  </a:txBody>
                  <a:tcPr/>
                </a:tc>
                <a:extLst>
                  <a:ext uri="{0D108BD9-81ED-4DB2-BD59-A6C34878D82A}">
                    <a16:rowId xmlns:a16="http://schemas.microsoft.com/office/drawing/2014/main" val="1358888398"/>
                  </a:ext>
                </a:extLst>
              </a:tr>
              <a:tr h="834965">
                <a:tc>
                  <a:txBody>
                    <a:bodyPr/>
                    <a:lstStyle/>
                    <a:p>
                      <a:r>
                        <a:rPr lang="en-US" dirty="0"/>
                        <a:t>Sectors</a:t>
                      </a:r>
                    </a:p>
                  </a:txBody>
                  <a:tcPr/>
                </a:tc>
                <a:tc>
                  <a:txBody>
                    <a:bodyPr/>
                    <a:lstStyle/>
                    <a:p>
                      <a:r>
                        <a:rPr lang="en-US" dirty="0"/>
                        <a:t>255</a:t>
                      </a:r>
                    </a:p>
                  </a:txBody>
                  <a:tcPr/>
                </a:tc>
                <a:tc>
                  <a:txBody>
                    <a:bodyPr/>
                    <a:lstStyle/>
                    <a:p>
                      <a:r>
                        <a:rPr lang="en-US" dirty="0"/>
                        <a:t>204</a:t>
                      </a:r>
                    </a:p>
                  </a:txBody>
                  <a:tcPr/>
                </a:tc>
                <a:tc>
                  <a:txBody>
                    <a:bodyPr/>
                    <a:lstStyle/>
                    <a:p>
                      <a:r>
                        <a:rPr lang="en-US" dirty="0"/>
                        <a:t>51</a:t>
                      </a:r>
                    </a:p>
                  </a:txBody>
                  <a:tcPr/>
                </a:tc>
                <a:tc>
                  <a:txBody>
                    <a:bodyPr/>
                    <a:lstStyle/>
                    <a:p>
                      <a:r>
                        <a:rPr lang="en-US" dirty="0"/>
                        <a:t>344</a:t>
                      </a:r>
                    </a:p>
                  </a:txBody>
                  <a:tcPr/>
                </a:tc>
                <a:tc vMerge="1">
                  <a:txBody>
                    <a:bodyPr/>
                    <a:lstStyle/>
                    <a:p>
                      <a:endParaRPr lang="en-US" dirty="0"/>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94489877"/>
                  </a:ext>
                </a:extLst>
              </a:tr>
            </a:tbl>
          </a:graphicData>
        </a:graphic>
      </p:graphicFrame>
      <p:sp>
        <p:nvSpPr>
          <p:cNvPr id="3" name="TextBox 2">
            <a:extLst>
              <a:ext uri="{FF2B5EF4-FFF2-40B4-BE49-F238E27FC236}">
                <a16:creationId xmlns:a16="http://schemas.microsoft.com/office/drawing/2014/main" id="{E2E1D5C5-81F9-4782-B7F9-0B69DD03EBC6}"/>
              </a:ext>
            </a:extLst>
          </p:cNvPr>
          <p:cNvSpPr txBox="1"/>
          <p:nvPr/>
        </p:nvSpPr>
        <p:spPr>
          <a:xfrm>
            <a:off x="996950" y="4972050"/>
            <a:ext cx="6292850" cy="923330"/>
          </a:xfrm>
          <a:prstGeom prst="rect">
            <a:avLst/>
          </a:prstGeom>
          <a:noFill/>
        </p:spPr>
        <p:txBody>
          <a:bodyPr wrap="square" rtlCol="0">
            <a:spAutoFit/>
          </a:bodyPr>
          <a:lstStyle/>
          <a:p>
            <a:r>
              <a:rPr lang="en-US" dirty="0"/>
              <a:t>10 experiments by 5-fold cross validation</a:t>
            </a:r>
          </a:p>
          <a:p>
            <a:pPr marL="285750" indent="-285750">
              <a:buClr>
                <a:schemeClr val="accent1">
                  <a:lumMod val="75000"/>
                </a:schemeClr>
              </a:buClr>
              <a:buFont typeface="Wingdings" panose="05000000000000000000" pitchFamily="2" charset="2"/>
              <a:buChar char="§"/>
            </a:pPr>
            <a:r>
              <a:rPr lang="en-US" dirty="0"/>
              <a:t>80% training</a:t>
            </a:r>
          </a:p>
          <a:p>
            <a:pPr marL="285750" indent="-285750">
              <a:buClr>
                <a:schemeClr val="accent1">
                  <a:lumMod val="75000"/>
                </a:schemeClr>
              </a:buClr>
              <a:buFont typeface="Wingdings" panose="05000000000000000000" pitchFamily="2" charset="2"/>
              <a:buChar char="§"/>
            </a:pPr>
            <a:r>
              <a:rPr lang="en-US" dirty="0"/>
              <a:t>20% testing</a:t>
            </a:r>
          </a:p>
        </p:txBody>
      </p:sp>
    </p:spTree>
    <p:extLst>
      <p:ext uri="{BB962C8B-B14F-4D97-AF65-F5344CB8AC3E}">
        <p14:creationId xmlns:p14="http://schemas.microsoft.com/office/powerpoint/2010/main" val="58184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61C6-D5C7-4DCE-9D2A-7532635D03B8}"/>
              </a:ext>
            </a:extLst>
          </p:cNvPr>
          <p:cNvSpPr>
            <a:spLocks noGrp="1"/>
          </p:cNvSpPr>
          <p:nvPr>
            <p:ph type="title"/>
          </p:nvPr>
        </p:nvSpPr>
        <p:spPr/>
        <p:txBody>
          <a:bodyPr/>
          <a:lstStyle/>
          <a:p>
            <a:r>
              <a:rPr lang="en-US" b="1" kern="1200" dirty="0">
                <a:latin typeface="+mj-lt"/>
                <a:ea typeface="+mj-ea"/>
                <a:cs typeface="+mj-cs"/>
              </a:rPr>
              <a:t>Experimental Evaluation-Results</a:t>
            </a:r>
            <a:endParaRPr lang="en-US" dirty="0"/>
          </a:p>
        </p:txBody>
      </p:sp>
      <p:graphicFrame>
        <p:nvGraphicFramePr>
          <p:cNvPr id="4" name="Content Placeholder 3">
            <a:extLst>
              <a:ext uri="{FF2B5EF4-FFF2-40B4-BE49-F238E27FC236}">
                <a16:creationId xmlns:a16="http://schemas.microsoft.com/office/drawing/2014/main" id="{EDFC96B0-BD8D-4B72-92E4-40C7F7748A57}"/>
              </a:ext>
            </a:extLst>
          </p:cNvPr>
          <p:cNvGraphicFramePr>
            <a:graphicFrameLocks noGrp="1"/>
          </p:cNvGraphicFramePr>
          <p:nvPr>
            <p:ph idx="1"/>
            <p:extLst>
              <p:ext uri="{D42A27DB-BD31-4B8C-83A1-F6EECF244321}">
                <p14:modId xmlns:p14="http://schemas.microsoft.com/office/powerpoint/2010/main" val="4032355590"/>
              </p:ext>
            </p:extLst>
          </p:nvPr>
        </p:nvGraphicFramePr>
        <p:xfrm>
          <a:off x="1223404" y="1646238"/>
          <a:ext cx="10304340" cy="4419600"/>
        </p:xfrm>
        <a:graphic>
          <a:graphicData uri="http://schemas.openxmlformats.org/drawingml/2006/table">
            <a:tbl>
              <a:tblPr/>
              <a:tblGrid>
                <a:gridCol w="1717390">
                  <a:extLst>
                    <a:ext uri="{9D8B030D-6E8A-4147-A177-3AD203B41FA5}">
                      <a16:colId xmlns:a16="http://schemas.microsoft.com/office/drawing/2014/main" val="2857004566"/>
                    </a:ext>
                  </a:extLst>
                </a:gridCol>
                <a:gridCol w="1717390">
                  <a:extLst>
                    <a:ext uri="{9D8B030D-6E8A-4147-A177-3AD203B41FA5}">
                      <a16:colId xmlns:a16="http://schemas.microsoft.com/office/drawing/2014/main" val="62799025"/>
                    </a:ext>
                  </a:extLst>
                </a:gridCol>
                <a:gridCol w="1717390">
                  <a:extLst>
                    <a:ext uri="{9D8B030D-6E8A-4147-A177-3AD203B41FA5}">
                      <a16:colId xmlns:a16="http://schemas.microsoft.com/office/drawing/2014/main" val="1501225416"/>
                    </a:ext>
                  </a:extLst>
                </a:gridCol>
                <a:gridCol w="1717390">
                  <a:extLst>
                    <a:ext uri="{9D8B030D-6E8A-4147-A177-3AD203B41FA5}">
                      <a16:colId xmlns:a16="http://schemas.microsoft.com/office/drawing/2014/main" val="3349833539"/>
                    </a:ext>
                  </a:extLst>
                </a:gridCol>
                <a:gridCol w="1717390">
                  <a:extLst>
                    <a:ext uri="{9D8B030D-6E8A-4147-A177-3AD203B41FA5}">
                      <a16:colId xmlns:a16="http://schemas.microsoft.com/office/drawing/2014/main" val="1762264478"/>
                    </a:ext>
                  </a:extLst>
                </a:gridCol>
                <a:gridCol w="1717390">
                  <a:extLst>
                    <a:ext uri="{9D8B030D-6E8A-4147-A177-3AD203B41FA5}">
                      <a16:colId xmlns:a16="http://schemas.microsoft.com/office/drawing/2014/main" val="748855540"/>
                    </a:ext>
                  </a:extLst>
                </a:gridCol>
              </a:tblGrid>
              <a:tr h="107899">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Setting</a:t>
                      </a: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Model</a:t>
                      </a: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Modes</a:t>
                      </a: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Modes weighted</a:t>
                      </a: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Actions</a:t>
                      </a: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Actions weighted</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542684"/>
                  </a:ext>
                </a:extLst>
              </a:tr>
              <a:tr h="979396">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Sector ignorant</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VAE</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precision</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0.740 +- 0.018</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0.761 +- 0.035</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recall</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0.791 +- 0.047</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0.699 +- 0.037</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f1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0.762 +- 0.019</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0.727 +- 0.019</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precision</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0.760 +- 0.018</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0.957 +- 0.005</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recall</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0.954 +- 0.009</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0.759 +- 0.038</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f1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0.845 +- 0.011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0.846 +- 0.023</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precision</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A0: 0.895 +- 0.012</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A2: 0.493 +- 0.031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A3: 0.643 +- 0.029</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recall</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A0: 0.917 +- 0.008</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A2: 0.494 +- 0.039</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A3: 0.553 +- 0.045</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f1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A0: 0.907 +- 0.006</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A2: 0.492 +- 0.027</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A3: 0.590 +- 0.028</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precision</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A0: 0.981 +- 0.002</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A2: 0.510 +- 0.031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A3: 0.660 +- 0.031</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recall</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A0: 0.931 +- 0.009</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A2: 0.711 +- 0.041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A3: 0.695 +- 0.032</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f1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A0: 0.955 +- 0.005</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A2: 0.591 +- 0.026</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A3: 0.676 +- 0.022</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133081"/>
                  </a:ext>
                </a:extLst>
              </a:tr>
              <a:tr h="979396">
                <a:tc>
                  <a:txBody>
                    <a:bodyPr/>
                    <a:lstStyle/>
                    <a:p>
                      <a:pPr fontAlgn="t"/>
                      <a:br>
                        <a:rPr lang="en-US" sz="1000">
                          <a:effectLst/>
                        </a:rPr>
                      </a:b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Encoder</a:t>
                      </a: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precision</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0.725 +- 0.023</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0.758 +- 0.027</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recall</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0.798 +- 0.029</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0.671 +- 0.046</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f1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0.759 +- 0.012</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0.710 +- 0.028</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precision</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0.747 +- 0.022</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0.956 +- 0.006</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recall</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0.958 +- 0.006</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0.733 +- 0.045</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f1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0.836 +- 0.014</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0.827 +- 0.031</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652311"/>
                  </a:ext>
                </a:extLst>
              </a:tr>
            </a:tbl>
          </a:graphicData>
        </a:graphic>
      </p:graphicFrame>
    </p:spTree>
    <p:extLst>
      <p:ext uri="{BB962C8B-B14F-4D97-AF65-F5344CB8AC3E}">
        <p14:creationId xmlns:p14="http://schemas.microsoft.com/office/powerpoint/2010/main" val="95024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627B-A182-49A4-B2B4-6D567B5BDBC6}"/>
              </a:ext>
            </a:extLst>
          </p:cNvPr>
          <p:cNvSpPr>
            <a:spLocks noGrp="1"/>
          </p:cNvSpPr>
          <p:nvPr>
            <p:ph type="title"/>
          </p:nvPr>
        </p:nvSpPr>
        <p:spPr/>
        <p:txBody>
          <a:bodyPr/>
          <a:lstStyle/>
          <a:p>
            <a:r>
              <a:rPr lang="en-US" b="1" kern="1200" dirty="0">
                <a:latin typeface="+mj-lt"/>
                <a:ea typeface="+mj-ea"/>
                <a:cs typeface="+mj-cs"/>
              </a:rPr>
              <a:t>Experimental Evaluation-Results</a:t>
            </a:r>
            <a:endParaRPr lang="en-US" dirty="0"/>
          </a:p>
        </p:txBody>
      </p:sp>
      <p:graphicFrame>
        <p:nvGraphicFramePr>
          <p:cNvPr id="4" name="Table 3">
            <a:extLst>
              <a:ext uri="{FF2B5EF4-FFF2-40B4-BE49-F238E27FC236}">
                <a16:creationId xmlns:a16="http://schemas.microsoft.com/office/drawing/2014/main" id="{3E24EEE9-23AA-4C08-B6E3-DD20167D9347}"/>
              </a:ext>
            </a:extLst>
          </p:cNvPr>
          <p:cNvGraphicFramePr>
            <a:graphicFrameLocks noGrp="1"/>
          </p:cNvGraphicFramePr>
          <p:nvPr>
            <p:extLst>
              <p:ext uri="{D42A27DB-BD31-4B8C-83A1-F6EECF244321}">
                <p14:modId xmlns:p14="http://schemas.microsoft.com/office/powerpoint/2010/main" val="1594347103"/>
              </p:ext>
            </p:extLst>
          </p:nvPr>
        </p:nvGraphicFramePr>
        <p:xfrm>
          <a:off x="1219200" y="1646238"/>
          <a:ext cx="10305288" cy="4480120"/>
        </p:xfrm>
        <a:graphic>
          <a:graphicData uri="http://schemas.openxmlformats.org/drawingml/2006/table">
            <a:tbl>
              <a:tblPr/>
              <a:tblGrid>
                <a:gridCol w="1726322">
                  <a:extLst>
                    <a:ext uri="{9D8B030D-6E8A-4147-A177-3AD203B41FA5}">
                      <a16:colId xmlns:a16="http://schemas.microsoft.com/office/drawing/2014/main" val="3255352614"/>
                    </a:ext>
                  </a:extLst>
                </a:gridCol>
                <a:gridCol w="1648661">
                  <a:extLst>
                    <a:ext uri="{9D8B030D-6E8A-4147-A177-3AD203B41FA5}">
                      <a16:colId xmlns:a16="http://schemas.microsoft.com/office/drawing/2014/main" val="560750258"/>
                    </a:ext>
                  </a:extLst>
                </a:gridCol>
                <a:gridCol w="1782926">
                  <a:extLst>
                    <a:ext uri="{9D8B030D-6E8A-4147-A177-3AD203B41FA5}">
                      <a16:colId xmlns:a16="http://schemas.microsoft.com/office/drawing/2014/main" val="359148940"/>
                    </a:ext>
                  </a:extLst>
                </a:gridCol>
                <a:gridCol w="1715793">
                  <a:extLst>
                    <a:ext uri="{9D8B030D-6E8A-4147-A177-3AD203B41FA5}">
                      <a16:colId xmlns:a16="http://schemas.microsoft.com/office/drawing/2014/main" val="1376689621"/>
                    </a:ext>
                  </a:extLst>
                </a:gridCol>
                <a:gridCol w="1715793">
                  <a:extLst>
                    <a:ext uri="{9D8B030D-6E8A-4147-A177-3AD203B41FA5}">
                      <a16:colId xmlns:a16="http://schemas.microsoft.com/office/drawing/2014/main" val="2898684143"/>
                    </a:ext>
                  </a:extLst>
                </a:gridCol>
                <a:gridCol w="1715793">
                  <a:extLst>
                    <a:ext uri="{9D8B030D-6E8A-4147-A177-3AD203B41FA5}">
                      <a16:colId xmlns:a16="http://schemas.microsoft.com/office/drawing/2014/main" val="3213415134"/>
                    </a:ext>
                  </a:extLst>
                </a:gridCol>
              </a:tblGrid>
              <a:tr h="0">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Setting</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Model</a:t>
                      </a: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Modes</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Modes weighted</a:t>
                      </a: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Actions</a:t>
                      </a: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Actions weighted</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196022"/>
                  </a:ext>
                </a:extLst>
              </a:tr>
              <a:tr h="2163860">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Sectors</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VAE</a:t>
                      </a: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precision</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0.733 +- 0.032</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0.560 +- 0.045</a:t>
                      </a:r>
                      <a:endParaRPr lang="en-US" sz="1000" dirty="0">
                        <a:effectLst/>
                      </a:endParaRPr>
                    </a:p>
                    <a:p>
                      <a:pPr rtl="0" fontAlgn="t">
                        <a:spcBef>
                          <a:spcPts val="0"/>
                        </a:spcBef>
                        <a:spcAft>
                          <a:spcPts val="0"/>
                        </a:spcAft>
                      </a:pPr>
                      <a:endParaRPr lang="en-US" sz="1000" b="0" i="0" u="none" strike="noStrike" dirty="0">
                        <a:solidFill>
                          <a:srgbClr val="000000"/>
                        </a:solidFill>
                        <a:effectLst/>
                        <a:latin typeface="Arial" panose="020B0604020202020204" pitchFamily="34" charset="0"/>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recall</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0.643 +- 0.062</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0.655 +- 0.055</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f1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0.682 +- 0.034</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0.599 +- 0.026</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precision</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0.757 +- 0.032</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0.906 +- 0.014</a:t>
                      </a:r>
                      <a:br>
                        <a:rPr lang="en-US" sz="1000" dirty="0">
                          <a:effectLst/>
                        </a:rPr>
                      </a:b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recall</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0.894 +- 0.023</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0.767 +- 0.049</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f1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0.818 +- 0.017</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0.828 +- 0.029</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t-IT" sz="1000" b="0" i="0" u="none" strike="noStrike" dirty="0">
                          <a:solidFill>
                            <a:srgbClr val="000000"/>
                          </a:solidFill>
                          <a:effectLst/>
                          <a:latin typeface="Arial" panose="020B0604020202020204" pitchFamily="34" charset="0"/>
                        </a:rPr>
                        <a:t>precision</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A0: 0.886 +- 0.014</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A2: 0.497 +- 0.070</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A3: 0.432 +- 0.099</a:t>
                      </a:r>
                      <a:endParaRPr lang="it-IT" sz="1000" dirty="0">
                        <a:effectLst/>
                      </a:endParaRPr>
                    </a:p>
                    <a:p>
                      <a:pPr rtl="0" fontAlgn="t">
                        <a:spcBef>
                          <a:spcPts val="0"/>
                        </a:spcBef>
                        <a:spcAft>
                          <a:spcPts val="0"/>
                        </a:spcAft>
                      </a:pPr>
                      <a:br>
                        <a:rPr lang="it-IT" sz="1000" dirty="0">
                          <a:effectLst/>
                        </a:rPr>
                      </a:br>
                      <a:r>
                        <a:rPr lang="it-IT" sz="1000" b="0" i="0" u="none" strike="noStrike" dirty="0">
                          <a:solidFill>
                            <a:srgbClr val="000000"/>
                          </a:solidFill>
                          <a:effectLst/>
                          <a:latin typeface="Arial" panose="020B0604020202020204" pitchFamily="34" charset="0"/>
                        </a:rPr>
                        <a:t>recall</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A0: 0.942 +- 0.009</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A2: 0.389 +- 0.066</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A3: 0.316 +- 0.057</a:t>
                      </a:r>
                      <a:endParaRPr lang="it-IT" sz="1000" dirty="0">
                        <a:effectLst/>
                      </a:endParaRPr>
                    </a:p>
                    <a:p>
                      <a:pPr rtl="0" fontAlgn="t">
                        <a:spcBef>
                          <a:spcPts val="0"/>
                        </a:spcBef>
                        <a:spcAft>
                          <a:spcPts val="0"/>
                        </a:spcAft>
                      </a:pPr>
                      <a:br>
                        <a:rPr lang="it-IT" sz="1000" dirty="0">
                          <a:effectLst/>
                        </a:rPr>
                      </a:br>
                      <a:r>
                        <a:rPr lang="it-IT" sz="1000" b="0" i="0" u="none" strike="noStrike" dirty="0">
                          <a:solidFill>
                            <a:srgbClr val="000000"/>
                          </a:solidFill>
                          <a:effectLst/>
                          <a:latin typeface="Arial" panose="020B0604020202020204" pitchFamily="34" charset="0"/>
                        </a:rPr>
                        <a:t>f1</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A0: 0.913 +- 0.008</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A2: 0.428 +- 0.051</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A3: 0.356 +- 0.059</a:t>
                      </a:r>
                      <a:endParaRPr lang="it-IT"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t-IT" sz="1000" b="0" i="0" u="none" strike="noStrike" dirty="0">
                          <a:solidFill>
                            <a:srgbClr val="000000"/>
                          </a:solidFill>
                          <a:effectLst/>
                          <a:latin typeface="Arial" panose="020B0604020202020204" pitchFamily="34" charset="0"/>
                        </a:rPr>
                        <a:t>precision</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A0: 0.977 +- 0.003</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A2: 0.510 +- 0.072</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A3: 0.444 +- 0.098</a:t>
                      </a:r>
                      <a:endParaRPr lang="it-IT" sz="1000" dirty="0">
                        <a:effectLst/>
                      </a:endParaRPr>
                    </a:p>
                    <a:p>
                      <a:pPr rtl="0" fontAlgn="t">
                        <a:spcBef>
                          <a:spcPts val="0"/>
                        </a:spcBef>
                        <a:spcAft>
                          <a:spcPts val="0"/>
                        </a:spcAft>
                      </a:pPr>
                      <a:br>
                        <a:rPr lang="it-IT" sz="1000" dirty="0">
                          <a:effectLst/>
                        </a:rPr>
                      </a:br>
                      <a:r>
                        <a:rPr lang="it-IT" sz="1000" b="0" i="0" u="none" strike="noStrike" dirty="0">
                          <a:solidFill>
                            <a:srgbClr val="000000"/>
                          </a:solidFill>
                          <a:effectLst/>
                          <a:latin typeface="Arial" panose="020B0604020202020204" pitchFamily="34" charset="0"/>
                        </a:rPr>
                        <a:t>recall</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A0: 0.951 +- 0.009</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A2: 0.615 +- 0.077</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A3: 0.471 +- 0.067</a:t>
                      </a:r>
                      <a:endParaRPr lang="it-IT" sz="1000" dirty="0">
                        <a:effectLst/>
                      </a:endParaRPr>
                    </a:p>
                    <a:p>
                      <a:pPr rtl="0" fontAlgn="t">
                        <a:spcBef>
                          <a:spcPts val="0"/>
                        </a:spcBef>
                        <a:spcAft>
                          <a:spcPts val="0"/>
                        </a:spcAft>
                      </a:pPr>
                      <a:br>
                        <a:rPr lang="it-IT" sz="1000" dirty="0">
                          <a:effectLst/>
                        </a:rPr>
                      </a:br>
                      <a:r>
                        <a:rPr lang="it-IT" sz="1000" b="0" i="0" u="none" strike="noStrike" dirty="0">
                          <a:solidFill>
                            <a:srgbClr val="000000"/>
                          </a:solidFill>
                          <a:effectLst/>
                          <a:latin typeface="Arial" panose="020B0604020202020204" pitchFamily="34" charset="0"/>
                        </a:rPr>
                        <a:t>f1</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A0: 0.962 +- 0.004</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A2: 0.545 +- 0.050</a:t>
                      </a:r>
                      <a:endParaRPr lang="it-IT" sz="1000" dirty="0">
                        <a:effectLst/>
                      </a:endParaRPr>
                    </a:p>
                    <a:p>
                      <a:pPr rtl="0" fontAlgn="t">
                        <a:spcBef>
                          <a:spcPts val="0"/>
                        </a:spcBef>
                        <a:spcAft>
                          <a:spcPts val="0"/>
                        </a:spcAft>
                      </a:pPr>
                      <a:r>
                        <a:rPr lang="it-IT" sz="1000" b="0" i="0" u="none" strike="noStrike" dirty="0">
                          <a:solidFill>
                            <a:srgbClr val="000000"/>
                          </a:solidFill>
                          <a:effectLst/>
                          <a:latin typeface="Arial" panose="020B0604020202020204" pitchFamily="34" charset="0"/>
                        </a:rPr>
                        <a:t>A3: 0.442 +- 0.060</a:t>
                      </a:r>
                      <a:endParaRPr lang="it-IT"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336904"/>
                  </a:ext>
                </a:extLst>
              </a:tr>
              <a:tr h="2163860">
                <a:tc>
                  <a:txBody>
                    <a:bodyPr/>
                    <a:lstStyle/>
                    <a:p>
                      <a:pPr fontAlgn="t"/>
                      <a:br>
                        <a:rPr lang="en-US" sz="1000">
                          <a:effectLst/>
                        </a:rPr>
                      </a:br>
                      <a:endParaRPr lang="en-US" sz="100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Encoder</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precision</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0.705 +- 0.029</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0.589 +- 0.047</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recall</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0.736 +- 0.055</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0.545 +- 0.056</a:t>
                      </a:r>
                      <a:endParaRPr lang="en-US" sz="1000" dirty="0">
                        <a:effectLst/>
                      </a:endParaRPr>
                    </a:p>
                    <a:p>
                      <a:pPr rtl="0" fontAlgn="t">
                        <a:spcBef>
                          <a:spcPts val="0"/>
                        </a:spcBef>
                        <a:spcAft>
                          <a:spcPts val="0"/>
                        </a:spcAft>
                      </a:pPr>
                      <a:br>
                        <a:rPr lang="en-US" sz="1000" dirty="0">
                          <a:effectLst/>
                        </a:rPr>
                      </a:br>
                      <a:r>
                        <a:rPr lang="en-US" sz="1000" b="0" i="0" u="none" strike="noStrike" dirty="0">
                          <a:solidFill>
                            <a:srgbClr val="000000"/>
                          </a:solidFill>
                          <a:effectLst/>
                          <a:latin typeface="Arial" panose="020B0604020202020204" pitchFamily="34" charset="0"/>
                        </a:rPr>
                        <a:t>f1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0.718 +- 0.032</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0.563 +- 0.039</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precision</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0.727 +- 0.029</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0.913 +- 0.014</a:t>
                      </a:r>
                      <a:endParaRPr lang="en-US" sz="1000" dirty="0">
                        <a:effectLst/>
                      </a:endParaRPr>
                    </a:p>
                    <a:p>
                      <a:pPr rtl="0" fontAlgn="t">
                        <a:spcBef>
                          <a:spcPts val="0"/>
                        </a:spcBef>
                        <a:spcAft>
                          <a:spcPts val="0"/>
                        </a:spcAft>
                      </a:pPr>
                      <a:endParaRPr lang="en-US" sz="1000" b="0" i="0" u="none" strike="noStrike" dirty="0">
                        <a:solidFill>
                          <a:srgbClr val="000000"/>
                        </a:solidFill>
                        <a:effectLst/>
                        <a:latin typeface="Arial" panose="020B0604020202020204" pitchFamily="34" charset="0"/>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recall</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0.930 +- 0.020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0.663 +- 0.051</a:t>
                      </a:r>
                      <a:endParaRPr lang="en-US" sz="1000" dirty="0">
                        <a:effectLst/>
                      </a:endParaRPr>
                    </a:p>
                    <a:p>
                      <a:pPr rtl="0" fontAlgn="t">
                        <a:spcBef>
                          <a:spcPts val="0"/>
                        </a:spcBef>
                        <a:spcAft>
                          <a:spcPts val="0"/>
                        </a:spcAft>
                      </a:pPr>
                      <a:endParaRPr lang="en-US" sz="1000" b="0" i="0" u="none" strike="noStrike" dirty="0">
                        <a:solidFill>
                          <a:srgbClr val="000000"/>
                        </a:solidFill>
                        <a:effectLst/>
                        <a:latin typeface="Arial" panose="020B0604020202020204" pitchFamily="34" charset="0"/>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f1</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C0: 1.000 +- 0.000</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C1: 0.814 +- 0.017</a:t>
                      </a:r>
                      <a:endParaRPr lang="en-US" sz="100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C2: 0.767 +- 0.030</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a:t>
                      </a:r>
                      <a:endParaRPr lang="en-US" sz="1000" dirty="0">
                        <a:effectLst/>
                      </a:endParaRPr>
                    </a:p>
                  </a:txBody>
                  <a:tcPr marL="9144"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355763"/>
                  </a:ext>
                </a:extLst>
              </a:tr>
            </a:tbl>
          </a:graphicData>
        </a:graphic>
      </p:graphicFrame>
    </p:spTree>
    <p:extLst>
      <p:ext uri="{BB962C8B-B14F-4D97-AF65-F5344CB8AC3E}">
        <p14:creationId xmlns:p14="http://schemas.microsoft.com/office/powerpoint/2010/main" val="146380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6F31-4E29-46CD-81FB-E6741C67AE2E}"/>
              </a:ext>
            </a:extLst>
          </p:cNvPr>
          <p:cNvSpPr>
            <a:spLocks noGrp="1"/>
          </p:cNvSpPr>
          <p:nvPr>
            <p:ph type="title"/>
          </p:nvPr>
        </p:nvSpPr>
        <p:spPr/>
        <p:txBody>
          <a:bodyPr/>
          <a:lstStyle/>
          <a:p>
            <a:r>
              <a:rPr lang="en-US" dirty="0"/>
              <a:t>Plots of ATCO modes-VAE</a:t>
            </a:r>
          </a:p>
        </p:txBody>
      </p:sp>
      <p:graphicFrame>
        <p:nvGraphicFramePr>
          <p:cNvPr id="4" name="Table 4">
            <a:extLst>
              <a:ext uri="{FF2B5EF4-FFF2-40B4-BE49-F238E27FC236}">
                <a16:creationId xmlns:a16="http://schemas.microsoft.com/office/drawing/2014/main" id="{F9162B71-0B08-4873-9A12-BD6AB4E734FB}"/>
              </a:ext>
            </a:extLst>
          </p:cNvPr>
          <p:cNvGraphicFramePr>
            <a:graphicFrameLocks noGrp="1"/>
          </p:cNvGraphicFramePr>
          <p:nvPr>
            <p:ph idx="1"/>
            <p:extLst>
              <p:ext uri="{D42A27DB-BD31-4B8C-83A1-F6EECF244321}">
                <p14:modId xmlns:p14="http://schemas.microsoft.com/office/powerpoint/2010/main" val="4067859466"/>
              </p:ext>
            </p:extLst>
          </p:nvPr>
        </p:nvGraphicFramePr>
        <p:xfrm>
          <a:off x="585627" y="1646238"/>
          <a:ext cx="10581853" cy="4506789"/>
        </p:xfrm>
        <a:graphic>
          <a:graphicData uri="http://schemas.openxmlformats.org/drawingml/2006/table">
            <a:tbl>
              <a:tblPr firstRow="1" bandRow="1">
                <a:tableStyleId>{BC89EF96-8CEA-46FF-86C4-4CE0E7609802}</a:tableStyleId>
              </a:tblPr>
              <a:tblGrid>
                <a:gridCol w="971395">
                  <a:extLst>
                    <a:ext uri="{9D8B030D-6E8A-4147-A177-3AD203B41FA5}">
                      <a16:colId xmlns:a16="http://schemas.microsoft.com/office/drawing/2014/main" val="1910925992"/>
                    </a:ext>
                  </a:extLst>
                </a:gridCol>
                <a:gridCol w="2424291">
                  <a:extLst>
                    <a:ext uri="{9D8B030D-6E8A-4147-A177-3AD203B41FA5}">
                      <a16:colId xmlns:a16="http://schemas.microsoft.com/office/drawing/2014/main" val="2761055448"/>
                    </a:ext>
                  </a:extLst>
                </a:gridCol>
                <a:gridCol w="2485626">
                  <a:extLst>
                    <a:ext uri="{9D8B030D-6E8A-4147-A177-3AD203B41FA5}">
                      <a16:colId xmlns:a16="http://schemas.microsoft.com/office/drawing/2014/main" val="2501880702"/>
                    </a:ext>
                  </a:extLst>
                </a:gridCol>
                <a:gridCol w="2393339">
                  <a:extLst>
                    <a:ext uri="{9D8B030D-6E8A-4147-A177-3AD203B41FA5}">
                      <a16:colId xmlns:a16="http://schemas.microsoft.com/office/drawing/2014/main" val="1974823775"/>
                    </a:ext>
                  </a:extLst>
                </a:gridCol>
                <a:gridCol w="2307202">
                  <a:extLst>
                    <a:ext uri="{9D8B030D-6E8A-4147-A177-3AD203B41FA5}">
                      <a16:colId xmlns:a16="http://schemas.microsoft.com/office/drawing/2014/main" val="3103229376"/>
                    </a:ext>
                  </a:extLst>
                </a:gridCol>
              </a:tblGrid>
              <a:tr h="494721">
                <a:tc>
                  <a:txBody>
                    <a:bodyPr/>
                    <a:lstStyle/>
                    <a:p>
                      <a:r>
                        <a:rPr lang="en-US" sz="1600" dirty="0"/>
                        <a:t>Setting</a:t>
                      </a:r>
                    </a:p>
                  </a:txBody>
                  <a:tcPr/>
                </a:tc>
                <a:tc>
                  <a:txBody>
                    <a:bodyPr/>
                    <a:lstStyle/>
                    <a:p>
                      <a:r>
                        <a:rPr lang="en-US" sz="1600" dirty="0"/>
                        <a:t>Dataset modes</a:t>
                      </a:r>
                    </a:p>
                  </a:txBody>
                  <a:tcPr/>
                </a:tc>
                <a:tc>
                  <a:txBody>
                    <a:bodyPr/>
                    <a:lstStyle/>
                    <a:p>
                      <a:r>
                        <a:rPr lang="en-US" sz="1600" dirty="0"/>
                        <a:t>Modes predicted</a:t>
                      </a:r>
                    </a:p>
                  </a:txBody>
                  <a:tcPr/>
                </a:tc>
                <a:tc>
                  <a:txBody>
                    <a:bodyPr/>
                    <a:lstStyle/>
                    <a:p>
                      <a:r>
                        <a:rPr lang="en-US" sz="1600" dirty="0"/>
                        <a:t>Heatmap</a:t>
                      </a:r>
                    </a:p>
                  </a:txBody>
                  <a:tcPr/>
                </a:tc>
                <a:tc>
                  <a:txBody>
                    <a:bodyPr/>
                    <a:lstStyle/>
                    <a:p>
                      <a:r>
                        <a:rPr lang="en-US" sz="1600" dirty="0"/>
                        <a:t>Scatterplot</a:t>
                      </a:r>
                    </a:p>
                  </a:txBody>
                  <a:tcPr/>
                </a:tc>
                <a:extLst>
                  <a:ext uri="{0D108BD9-81ED-4DB2-BD59-A6C34878D82A}">
                    <a16:rowId xmlns:a16="http://schemas.microsoft.com/office/drawing/2014/main" val="721518266"/>
                  </a:ext>
                </a:extLst>
              </a:tr>
              <a:tr h="1985132">
                <a:tc>
                  <a:txBody>
                    <a:bodyPr/>
                    <a:lstStyle/>
                    <a:p>
                      <a:r>
                        <a:rPr lang="en-US" sz="1600" dirty="0"/>
                        <a:t>Sector Ignorant</a:t>
                      </a:r>
                    </a:p>
                  </a:txBody>
                  <a:tcPr/>
                </a:tc>
                <a:tc>
                  <a:txBody>
                    <a:bodyPr/>
                    <a:lstStyle/>
                    <a:p>
                      <a:endParaRPr lang="en-US" dirty="0"/>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15395332"/>
                  </a:ext>
                </a:extLst>
              </a:tr>
              <a:tr h="2026936">
                <a:tc>
                  <a:txBody>
                    <a:bodyPr/>
                    <a:lstStyle/>
                    <a:p>
                      <a:r>
                        <a:rPr lang="en-US" sz="1600" dirty="0"/>
                        <a:t>Sectors</a:t>
                      </a:r>
                    </a:p>
                  </a:txBody>
                  <a:tcPr/>
                </a:tc>
                <a:tc>
                  <a:txBody>
                    <a:bodyPr/>
                    <a:lstStyle/>
                    <a:p>
                      <a:endParaRPr lang="en-US" dirty="0"/>
                    </a:p>
                  </a:txBody>
                  <a:tcP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7">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8">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9">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369315984"/>
                  </a:ext>
                </a:extLst>
              </a:tr>
            </a:tbl>
          </a:graphicData>
        </a:graphic>
      </p:graphicFrame>
      <p:sp>
        <p:nvSpPr>
          <p:cNvPr id="3" name="Rectangle 2">
            <a:extLst>
              <a:ext uri="{FF2B5EF4-FFF2-40B4-BE49-F238E27FC236}">
                <a16:creationId xmlns:a16="http://schemas.microsoft.com/office/drawing/2014/main" id="{5D2C1D84-F3DF-DD4B-9315-CAD519D4357A}"/>
              </a:ext>
            </a:extLst>
          </p:cNvPr>
          <p:cNvSpPr/>
          <p:nvPr/>
        </p:nvSpPr>
        <p:spPr>
          <a:xfrm>
            <a:off x="1480335" y="3657601"/>
            <a:ext cx="358739" cy="39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c0</a:t>
            </a:r>
          </a:p>
        </p:txBody>
      </p:sp>
      <p:sp>
        <p:nvSpPr>
          <p:cNvPr id="5" name="Rectangle 4">
            <a:extLst>
              <a:ext uri="{FF2B5EF4-FFF2-40B4-BE49-F238E27FC236}">
                <a16:creationId xmlns:a16="http://schemas.microsoft.com/office/drawing/2014/main" id="{7EA66BAF-0666-CE41-9FA7-2D7746B77F9F}"/>
              </a:ext>
            </a:extLst>
          </p:cNvPr>
          <p:cNvSpPr/>
          <p:nvPr/>
        </p:nvSpPr>
        <p:spPr>
          <a:xfrm>
            <a:off x="1480335" y="2948683"/>
            <a:ext cx="358739" cy="370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c1</a:t>
            </a:r>
          </a:p>
        </p:txBody>
      </p:sp>
      <p:sp>
        <p:nvSpPr>
          <p:cNvPr id="6" name="Rectangle 5">
            <a:extLst>
              <a:ext uri="{FF2B5EF4-FFF2-40B4-BE49-F238E27FC236}">
                <a16:creationId xmlns:a16="http://schemas.microsoft.com/office/drawing/2014/main" id="{7CB81C01-9A3A-434A-AD26-A412F19C9E96}"/>
              </a:ext>
            </a:extLst>
          </p:cNvPr>
          <p:cNvSpPr/>
          <p:nvPr/>
        </p:nvSpPr>
        <p:spPr>
          <a:xfrm>
            <a:off x="1480334" y="2278387"/>
            <a:ext cx="358739" cy="37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c2</a:t>
            </a:r>
          </a:p>
        </p:txBody>
      </p:sp>
      <p:sp>
        <p:nvSpPr>
          <p:cNvPr id="7" name="Rectangle 6">
            <a:extLst>
              <a:ext uri="{FF2B5EF4-FFF2-40B4-BE49-F238E27FC236}">
                <a16:creationId xmlns:a16="http://schemas.microsoft.com/office/drawing/2014/main" id="{4807B527-B172-014F-9593-1D78F8877A2E}"/>
              </a:ext>
            </a:extLst>
          </p:cNvPr>
          <p:cNvSpPr/>
          <p:nvPr/>
        </p:nvSpPr>
        <p:spPr>
          <a:xfrm>
            <a:off x="1480335" y="5594921"/>
            <a:ext cx="358739" cy="39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c0</a:t>
            </a:r>
          </a:p>
        </p:txBody>
      </p:sp>
      <p:sp>
        <p:nvSpPr>
          <p:cNvPr id="8" name="Rectangle 7">
            <a:extLst>
              <a:ext uri="{FF2B5EF4-FFF2-40B4-BE49-F238E27FC236}">
                <a16:creationId xmlns:a16="http://schemas.microsoft.com/office/drawing/2014/main" id="{C41461A5-C231-2E4A-AB87-9C4729CAF61D}"/>
              </a:ext>
            </a:extLst>
          </p:cNvPr>
          <p:cNvSpPr/>
          <p:nvPr/>
        </p:nvSpPr>
        <p:spPr>
          <a:xfrm>
            <a:off x="1480335" y="4886003"/>
            <a:ext cx="358739" cy="370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c1</a:t>
            </a:r>
          </a:p>
        </p:txBody>
      </p:sp>
      <p:sp>
        <p:nvSpPr>
          <p:cNvPr id="9" name="Rectangle 8">
            <a:extLst>
              <a:ext uri="{FF2B5EF4-FFF2-40B4-BE49-F238E27FC236}">
                <a16:creationId xmlns:a16="http://schemas.microsoft.com/office/drawing/2014/main" id="{0A71FCDC-8574-8D45-9428-91F09C4BD8BA}"/>
              </a:ext>
            </a:extLst>
          </p:cNvPr>
          <p:cNvSpPr/>
          <p:nvPr/>
        </p:nvSpPr>
        <p:spPr>
          <a:xfrm>
            <a:off x="1480334" y="4215707"/>
            <a:ext cx="358739" cy="37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c2</a:t>
            </a:r>
          </a:p>
        </p:txBody>
      </p:sp>
      <p:sp>
        <p:nvSpPr>
          <p:cNvPr id="11" name="Rectangle 10">
            <a:extLst>
              <a:ext uri="{FF2B5EF4-FFF2-40B4-BE49-F238E27FC236}">
                <a16:creationId xmlns:a16="http://schemas.microsoft.com/office/drawing/2014/main" id="{34DEC65B-FC17-2742-ABF2-42D0A3CFA5C6}"/>
              </a:ext>
            </a:extLst>
          </p:cNvPr>
          <p:cNvSpPr/>
          <p:nvPr/>
        </p:nvSpPr>
        <p:spPr>
          <a:xfrm>
            <a:off x="3934146" y="3657601"/>
            <a:ext cx="358739" cy="39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c0</a:t>
            </a:r>
          </a:p>
        </p:txBody>
      </p:sp>
      <p:sp>
        <p:nvSpPr>
          <p:cNvPr id="12" name="Rectangle 11">
            <a:extLst>
              <a:ext uri="{FF2B5EF4-FFF2-40B4-BE49-F238E27FC236}">
                <a16:creationId xmlns:a16="http://schemas.microsoft.com/office/drawing/2014/main" id="{61A90BE1-729A-DD4F-9532-44F836882084}"/>
              </a:ext>
            </a:extLst>
          </p:cNvPr>
          <p:cNvSpPr/>
          <p:nvPr/>
        </p:nvSpPr>
        <p:spPr>
          <a:xfrm>
            <a:off x="3934146" y="2948683"/>
            <a:ext cx="358739" cy="370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c1</a:t>
            </a:r>
          </a:p>
        </p:txBody>
      </p:sp>
      <p:sp>
        <p:nvSpPr>
          <p:cNvPr id="13" name="Rectangle 12">
            <a:extLst>
              <a:ext uri="{FF2B5EF4-FFF2-40B4-BE49-F238E27FC236}">
                <a16:creationId xmlns:a16="http://schemas.microsoft.com/office/drawing/2014/main" id="{14F12D38-8175-9E41-9AB3-78EAF884953E}"/>
              </a:ext>
            </a:extLst>
          </p:cNvPr>
          <p:cNvSpPr/>
          <p:nvPr/>
        </p:nvSpPr>
        <p:spPr>
          <a:xfrm>
            <a:off x="3934145" y="2278387"/>
            <a:ext cx="358739" cy="37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c2</a:t>
            </a:r>
          </a:p>
        </p:txBody>
      </p:sp>
      <p:sp>
        <p:nvSpPr>
          <p:cNvPr id="14" name="Rectangle 13">
            <a:extLst>
              <a:ext uri="{FF2B5EF4-FFF2-40B4-BE49-F238E27FC236}">
                <a16:creationId xmlns:a16="http://schemas.microsoft.com/office/drawing/2014/main" id="{E5D2E8ED-3A1C-6C4B-BC06-F1D6558B3CC8}"/>
              </a:ext>
            </a:extLst>
          </p:cNvPr>
          <p:cNvSpPr/>
          <p:nvPr/>
        </p:nvSpPr>
        <p:spPr>
          <a:xfrm>
            <a:off x="3934146" y="5594921"/>
            <a:ext cx="358739" cy="39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c0</a:t>
            </a:r>
          </a:p>
        </p:txBody>
      </p:sp>
      <p:sp>
        <p:nvSpPr>
          <p:cNvPr id="15" name="Rectangle 14">
            <a:extLst>
              <a:ext uri="{FF2B5EF4-FFF2-40B4-BE49-F238E27FC236}">
                <a16:creationId xmlns:a16="http://schemas.microsoft.com/office/drawing/2014/main" id="{A07F3841-8155-0A46-9E6C-8A0C848195D5}"/>
              </a:ext>
            </a:extLst>
          </p:cNvPr>
          <p:cNvSpPr/>
          <p:nvPr/>
        </p:nvSpPr>
        <p:spPr>
          <a:xfrm>
            <a:off x="3934146" y="4886003"/>
            <a:ext cx="358739" cy="370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c1</a:t>
            </a:r>
          </a:p>
        </p:txBody>
      </p:sp>
      <p:sp>
        <p:nvSpPr>
          <p:cNvPr id="16" name="Rectangle 15">
            <a:extLst>
              <a:ext uri="{FF2B5EF4-FFF2-40B4-BE49-F238E27FC236}">
                <a16:creationId xmlns:a16="http://schemas.microsoft.com/office/drawing/2014/main" id="{94A429CE-9953-414F-BBE7-BD9CF93F454D}"/>
              </a:ext>
            </a:extLst>
          </p:cNvPr>
          <p:cNvSpPr/>
          <p:nvPr/>
        </p:nvSpPr>
        <p:spPr>
          <a:xfrm>
            <a:off x="3934145" y="4215707"/>
            <a:ext cx="358739" cy="37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c2</a:t>
            </a:r>
          </a:p>
        </p:txBody>
      </p:sp>
    </p:spTree>
    <p:extLst>
      <p:ext uri="{BB962C8B-B14F-4D97-AF65-F5344CB8AC3E}">
        <p14:creationId xmlns:p14="http://schemas.microsoft.com/office/powerpoint/2010/main" val="36659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6F31-4E29-46CD-81FB-E6741C67AE2E}"/>
              </a:ext>
            </a:extLst>
          </p:cNvPr>
          <p:cNvSpPr>
            <a:spLocks noGrp="1"/>
          </p:cNvSpPr>
          <p:nvPr>
            <p:ph type="title"/>
          </p:nvPr>
        </p:nvSpPr>
        <p:spPr/>
        <p:txBody>
          <a:bodyPr/>
          <a:lstStyle/>
          <a:p>
            <a:r>
              <a:rPr lang="en-US" dirty="0"/>
              <a:t>Plots of ATCO modes-Encoder</a:t>
            </a:r>
          </a:p>
        </p:txBody>
      </p:sp>
      <p:graphicFrame>
        <p:nvGraphicFramePr>
          <p:cNvPr id="4" name="Table 4">
            <a:extLst>
              <a:ext uri="{FF2B5EF4-FFF2-40B4-BE49-F238E27FC236}">
                <a16:creationId xmlns:a16="http://schemas.microsoft.com/office/drawing/2014/main" id="{F9162B71-0B08-4873-9A12-BD6AB4E734FB}"/>
              </a:ext>
            </a:extLst>
          </p:cNvPr>
          <p:cNvGraphicFramePr>
            <a:graphicFrameLocks noGrp="1"/>
          </p:cNvGraphicFramePr>
          <p:nvPr>
            <p:ph idx="1"/>
            <p:extLst>
              <p:ext uri="{D42A27DB-BD31-4B8C-83A1-F6EECF244321}">
                <p14:modId xmlns:p14="http://schemas.microsoft.com/office/powerpoint/2010/main" val="280102354"/>
              </p:ext>
            </p:extLst>
          </p:nvPr>
        </p:nvGraphicFramePr>
        <p:xfrm>
          <a:off x="630195" y="1646238"/>
          <a:ext cx="10537285" cy="4506789"/>
        </p:xfrm>
        <a:graphic>
          <a:graphicData uri="http://schemas.openxmlformats.org/drawingml/2006/table">
            <a:tbl>
              <a:tblPr firstRow="1" bandRow="1">
                <a:tableStyleId>{BC89EF96-8CEA-46FF-86C4-4CE0E7609802}</a:tableStyleId>
              </a:tblPr>
              <a:tblGrid>
                <a:gridCol w="967305">
                  <a:extLst>
                    <a:ext uri="{9D8B030D-6E8A-4147-A177-3AD203B41FA5}">
                      <a16:colId xmlns:a16="http://schemas.microsoft.com/office/drawing/2014/main" val="1910925992"/>
                    </a:ext>
                  </a:extLst>
                </a:gridCol>
                <a:gridCol w="2414080">
                  <a:extLst>
                    <a:ext uri="{9D8B030D-6E8A-4147-A177-3AD203B41FA5}">
                      <a16:colId xmlns:a16="http://schemas.microsoft.com/office/drawing/2014/main" val="2761055448"/>
                    </a:ext>
                  </a:extLst>
                </a:gridCol>
                <a:gridCol w="2475157">
                  <a:extLst>
                    <a:ext uri="{9D8B030D-6E8A-4147-A177-3AD203B41FA5}">
                      <a16:colId xmlns:a16="http://schemas.microsoft.com/office/drawing/2014/main" val="2501880702"/>
                    </a:ext>
                  </a:extLst>
                </a:gridCol>
                <a:gridCol w="2383259">
                  <a:extLst>
                    <a:ext uri="{9D8B030D-6E8A-4147-A177-3AD203B41FA5}">
                      <a16:colId xmlns:a16="http://schemas.microsoft.com/office/drawing/2014/main" val="1974823775"/>
                    </a:ext>
                  </a:extLst>
                </a:gridCol>
                <a:gridCol w="2297484">
                  <a:extLst>
                    <a:ext uri="{9D8B030D-6E8A-4147-A177-3AD203B41FA5}">
                      <a16:colId xmlns:a16="http://schemas.microsoft.com/office/drawing/2014/main" val="3103229376"/>
                    </a:ext>
                  </a:extLst>
                </a:gridCol>
              </a:tblGrid>
              <a:tr h="494721">
                <a:tc>
                  <a:txBody>
                    <a:bodyPr/>
                    <a:lstStyle/>
                    <a:p>
                      <a:r>
                        <a:rPr lang="en-US" sz="1600" dirty="0"/>
                        <a:t>Setting</a:t>
                      </a:r>
                    </a:p>
                  </a:txBody>
                  <a:tcPr/>
                </a:tc>
                <a:tc>
                  <a:txBody>
                    <a:bodyPr/>
                    <a:lstStyle/>
                    <a:p>
                      <a:r>
                        <a:rPr lang="en-US" sz="1600" dirty="0"/>
                        <a:t>Dataset modes</a:t>
                      </a:r>
                    </a:p>
                  </a:txBody>
                  <a:tcPr/>
                </a:tc>
                <a:tc>
                  <a:txBody>
                    <a:bodyPr/>
                    <a:lstStyle/>
                    <a:p>
                      <a:r>
                        <a:rPr lang="en-US" sz="1600" dirty="0"/>
                        <a:t>Modes predicted</a:t>
                      </a:r>
                    </a:p>
                  </a:txBody>
                  <a:tcPr/>
                </a:tc>
                <a:tc>
                  <a:txBody>
                    <a:bodyPr/>
                    <a:lstStyle/>
                    <a:p>
                      <a:r>
                        <a:rPr lang="en-US" sz="1600" dirty="0"/>
                        <a:t>Heatmap</a:t>
                      </a:r>
                    </a:p>
                  </a:txBody>
                  <a:tcPr/>
                </a:tc>
                <a:tc>
                  <a:txBody>
                    <a:bodyPr/>
                    <a:lstStyle/>
                    <a:p>
                      <a:r>
                        <a:rPr lang="en-US" sz="1600" dirty="0"/>
                        <a:t>Scatterplot</a:t>
                      </a:r>
                    </a:p>
                  </a:txBody>
                  <a:tcPr/>
                </a:tc>
                <a:extLst>
                  <a:ext uri="{0D108BD9-81ED-4DB2-BD59-A6C34878D82A}">
                    <a16:rowId xmlns:a16="http://schemas.microsoft.com/office/drawing/2014/main" val="721518266"/>
                  </a:ext>
                </a:extLst>
              </a:tr>
              <a:tr h="1985132">
                <a:tc>
                  <a:txBody>
                    <a:bodyPr/>
                    <a:lstStyle/>
                    <a:p>
                      <a:r>
                        <a:rPr lang="en-US" sz="1600" dirty="0"/>
                        <a:t>Sector Ignorant</a:t>
                      </a:r>
                    </a:p>
                  </a:txBody>
                  <a:tcPr/>
                </a:tc>
                <a:tc>
                  <a:txBody>
                    <a:bodyPr/>
                    <a:lstStyle/>
                    <a:p>
                      <a:endParaRPr lang="en-US" dirty="0"/>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15395332"/>
                  </a:ext>
                </a:extLst>
              </a:tr>
              <a:tr h="2026936">
                <a:tc>
                  <a:txBody>
                    <a:bodyPr/>
                    <a:lstStyle/>
                    <a:p>
                      <a:r>
                        <a:rPr lang="en-US" sz="1600" dirty="0"/>
                        <a:t>Sectors</a:t>
                      </a:r>
                    </a:p>
                  </a:txBody>
                  <a:tcPr/>
                </a:tc>
                <a:tc>
                  <a:txBody>
                    <a:bodyPr/>
                    <a:lstStyle/>
                    <a:p>
                      <a:endParaRPr lang="en-US" dirty="0"/>
                    </a:p>
                  </a:txBody>
                  <a:tcP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7">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8">
                        <a:extLst>
                          <a:ext uri="{28A0092B-C50C-407E-A947-70E740481C1C}">
                            <a14:useLocalDpi xmlns:a14="http://schemas.microsoft.com/office/drawing/2010/main" val="0"/>
                          </a:ext>
                        </a:extLst>
                      </a:blip>
                      <a:srcRect/>
                      <a:stretch>
                        <a:fillRect/>
                      </a:stretch>
                    </a:blipFill>
                  </a:tcPr>
                </a:tc>
                <a:tc>
                  <a:txBody>
                    <a:bodyPr/>
                    <a:lstStyle/>
                    <a:p>
                      <a:endParaRPr lang="en-US" dirty="0"/>
                    </a:p>
                  </a:txBody>
                  <a:tcPr>
                    <a:blipFill dpi="0" rotWithShape="1">
                      <a:blip r:embed="rId9">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369315984"/>
                  </a:ext>
                </a:extLst>
              </a:tr>
            </a:tbl>
          </a:graphicData>
        </a:graphic>
      </p:graphicFrame>
      <p:sp>
        <p:nvSpPr>
          <p:cNvPr id="5" name="Rectangle 4">
            <a:extLst>
              <a:ext uri="{FF2B5EF4-FFF2-40B4-BE49-F238E27FC236}">
                <a16:creationId xmlns:a16="http://schemas.microsoft.com/office/drawing/2014/main" id="{E23812D2-F69C-4C8E-A55E-5C43A4A08F8D}"/>
              </a:ext>
            </a:extLst>
          </p:cNvPr>
          <p:cNvSpPr/>
          <p:nvPr/>
        </p:nvSpPr>
        <p:spPr>
          <a:xfrm>
            <a:off x="1480335" y="3657601"/>
            <a:ext cx="358739" cy="39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c0</a:t>
            </a:r>
          </a:p>
        </p:txBody>
      </p:sp>
      <p:sp>
        <p:nvSpPr>
          <p:cNvPr id="6" name="Rectangle 5">
            <a:extLst>
              <a:ext uri="{FF2B5EF4-FFF2-40B4-BE49-F238E27FC236}">
                <a16:creationId xmlns:a16="http://schemas.microsoft.com/office/drawing/2014/main" id="{F976479E-DF1E-48D5-8140-DDC9293D1F6A}"/>
              </a:ext>
            </a:extLst>
          </p:cNvPr>
          <p:cNvSpPr/>
          <p:nvPr/>
        </p:nvSpPr>
        <p:spPr>
          <a:xfrm>
            <a:off x="1480335" y="2948683"/>
            <a:ext cx="358739" cy="370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c1</a:t>
            </a:r>
          </a:p>
        </p:txBody>
      </p:sp>
      <p:sp>
        <p:nvSpPr>
          <p:cNvPr id="7" name="Rectangle 6">
            <a:extLst>
              <a:ext uri="{FF2B5EF4-FFF2-40B4-BE49-F238E27FC236}">
                <a16:creationId xmlns:a16="http://schemas.microsoft.com/office/drawing/2014/main" id="{57FE3B8E-CE09-49EC-9CB3-D4F910493F4D}"/>
              </a:ext>
            </a:extLst>
          </p:cNvPr>
          <p:cNvSpPr/>
          <p:nvPr/>
        </p:nvSpPr>
        <p:spPr>
          <a:xfrm>
            <a:off x="1480334" y="2278387"/>
            <a:ext cx="358739" cy="37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c2</a:t>
            </a:r>
          </a:p>
        </p:txBody>
      </p:sp>
      <p:sp>
        <p:nvSpPr>
          <p:cNvPr id="8" name="Rectangle 7">
            <a:extLst>
              <a:ext uri="{FF2B5EF4-FFF2-40B4-BE49-F238E27FC236}">
                <a16:creationId xmlns:a16="http://schemas.microsoft.com/office/drawing/2014/main" id="{A7918AA4-5656-4D94-8062-E97826749305}"/>
              </a:ext>
            </a:extLst>
          </p:cNvPr>
          <p:cNvSpPr/>
          <p:nvPr/>
        </p:nvSpPr>
        <p:spPr>
          <a:xfrm>
            <a:off x="1480335" y="5594921"/>
            <a:ext cx="358739" cy="39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c0</a:t>
            </a:r>
          </a:p>
        </p:txBody>
      </p:sp>
      <p:sp>
        <p:nvSpPr>
          <p:cNvPr id="9" name="Rectangle 8">
            <a:extLst>
              <a:ext uri="{FF2B5EF4-FFF2-40B4-BE49-F238E27FC236}">
                <a16:creationId xmlns:a16="http://schemas.microsoft.com/office/drawing/2014/main" id="{21E22F51-6683-4CDC-9B44-C42C05D0D291}"/>
              </a:ext>
            </a:extLst>
          </p:cNvPr>
          <p:cNvSpPr/>
          <p:nvPr/>
        </p:nvSpPr>
        <p:spPr>
          <a:xfrm>
            <a:off x="1480335" y="4886003"/>
            <a:ext cx="358739" cy="370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c1</a:t>
            </a:r>
          </a:p>
        </p:txBody>
      </p:sp>
      <p:sp>
        <p:nvSpPr>
          <p:cNvPr id="10" name="Rectangle 9">
            <a:extLst>
              <a:ext uri="{FF2B5EF4-FFF2-40B4-BE49-F238E27FC236}">
                <a16:creationId xmlns:a16="http://schemas.microsoft.com/office/drawing/2014/main" id="{F5E74328-F8FD-4509-BEC0-6674A0F2564E}"/>
              </a:ext>
            </a:extLst>
          </p:cNvPr>
          <p:cNvSpPr/>
          <p:nvPr/>
        </p:nvSpPr>
        <p:spPr>
          <a:xfrm>
            <a:off x="1480334" y="4215707"/>
            <a:ext cx="358739" cy="37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c2</a:t>
            </a:r>
          </a:p>
        </p:txBody>
      </p:sp>
      <p:sp>
        <p:nvSpPr>
          <p:cNvPr id="11" name="Rectangle 10">
            <a:extLst>
              <a:ext uri="{FF2B5EF4-FFF2-40B4-BE49-F238E27FC236}">
                <a16:creationId xmlns:a16="http://schemas.microsoft.com/office/drawing/2014/main" id="{96212955-55BE-4F26-9561-9DFEEE7B8A0C}"/>
              </a:ext>
            </a:extLst>
          </p:cNvPr>
          <p:cNvSpPr/>
          <p:nvPr/>
        </p:nvSpPr>
        <p:spPr>
          <a:xfrm>
            <a:off x="3934146" y="3657601"/>
            <a:ext cx="358739" cy="39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c0</a:t>
            </a:r>
          </a:p>
        </p:txBody>
      </p:sp>
      <p:sp>
        <p:nvSpPr>
          <p:cNvPr id="12" name="Rectangle 11">
            <a:extLst>
              <a:ext uri="{FF2B5EF4-FFF2-40B4-BE49-F238E27FC236}">
                <a16:creationId xmlns:a16="http://schemas.microsoft.com/office/drawing/2014/main" id="{A8BDDF99-6881-4AFE-B660-0CC473407AB0}"/>
              </a:ext>
            </a:extLst>
          </p:cNvPr>
          <p:cNvSpPr/>
          <p:nvPr/>
        </p:nvSpPr>
        <p:spPr>
          <a:xfrm>
            <a:off x="3934146" y="2948683"/>
            <a:ext cx="358739" cy="370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c1</a:t>
            </a:r>
          </a:p>
        </p:txBody>
      </p:sp>
      <p:sp>
        <p:nvSpPr>
          <p:cNvPr id="13" name="Rectangle 12">
            <a:extLst>
              <a:ext uri="{FF2B5EF4-FFF2-40B4-BE49-F238E27FC236}">
                <a16:creationId xmlns:a16="http://schemas.microsoft.com/office/drawing/2014/main" id="{790F6B3B-5390-48E8-9C75-60BF34399FEF}"/>
              </a:ext>
            </a:extLst>
          </p:cNvPr>
          <p:cNvSpPr/>
          <p:nvPr/>
        </p:nvSpPr>
        <p:spPr>
          <a:xfrm>
            <a:off x="3934145" y="2278387"/>
            <a:ext cx="358739" cy="37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c2</a:t>
            </a:r>
          </a:p>
        </p:txBody>
      </p:sp>
      <p:sp>
        <p:nvSpPr>
          <p:cNvPr id="14" name="Rectangle 13">
            <a:extLst>
              <a:ext uri="{FF2B5EF4-FFF2-40B4-BE49-F238E27FC236}">
                <a16:creationId xmlns:a16="http://schemas.microsoft.com/office/drawing/2014/main" id="{61A66670-74D8-4B0F-B9CB-DEED658AAD70}"/>
              </a:ext>
            </a:extLst>
          </p:cNvPr>
          <p:cNvSpPr/>
          <p:nvPr/>
        </p:nvSpPr>
        <p:spPr>
          <a:xfrm>
            <a:off x="3934146" y="5594921"/>
            <a:ext cx="358739" cy="39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c0</a:t>
            </a:r>
          </a:p>
        </p:txBody>
      </p:sp>
      <p:sp>
        <p:nvSpPr>
          <p:cNvPr id="15" name="Rectangle 14">
            <a:extLst>
              <a:ext uri="{FF2B5EF4-FFF2-40B4-BE49-F238E27FC236}">
                <a16:creationId xmlns:a16="http://schemas.microsoft.com/office/drawing/2014/main" id="{336D70DE-A326-4359-85D1-C221315FD42E}"/>
              </a:ext>
            </a:extLst>
          </p:cNvPr>
          <p:cNvSpPr/>
          <p:nvPr/>
        </p:nvSpPr>
        <p:spPr>
          <a:xfrm>
            <a:off x="3934146" y="4886003"/>
            <a:ext cx="358739" cy="370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c1</a:t>
            </a:r>
          </a:p>
        </p:txBody>
      </p:sp>
      <p:sp>
        <p:nvSpPr>
          <p:cNvPr id="16" name="Rectangle 15">
            <a:extLst>
              <a:ext uri="{FF2B5EF4-FFF2-40B4-BE49-F238E27FC236}">
                <a16:creationId xmlns:a16="http://schemas.microsoft.com/office/drawing/2014/main" id="{3725E144-7860-477A-9C26-56CBE7FA7E2A}"/>
              </a:ext>
            </a:extLst>
          </p:cNvPr>
          <p:cNvSpPr/>
          <p:nvPr/>
        </p:nvSpPr>
        <p:spPr>
          <a:xfrm>
            <a:off x="3934145" y="4215707"/>
            <a:ext cx="358739" cy="37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c2</a:t>
            </a:r>
          </a:p>
        </p:txBody>
      </p:sp>
    </p:spTree>
    <p:extLst>
      <p:ext uri="{BB962C8B-B14F-4D97-AF65-F5344CB8AC3E}">
        <p14:creationId xmlns:p14="http://schemas.microsoft.com/office/powerpoint/2010/main" val="135939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1CCC-C45A-490B-B96F-0730853E36AB}"/>
              </a:ext>
            </a:extLst>
          </p:cNvPr>
          <p:cNvSpPr>
            <a:spLocks noGrp="1"/>
          </p:cNvSpPr>
          <p:nvPr>
            <p:ph type="title"/>
          </p:nvPr>
        </p:nvSpPr>
        <p:spPr/>
        <p:txBody>
          <a:bodyPr/>
          <a:lstStyle/>
          <a:p>
            <a:r>
              <a:rPr lang="en-US" dirty="0"/>
              <a:t>Concluding Remarks: What has been achieved</a:t>
            </a:r>
          </a:p>
        </p:txBody>
      </p:sp>
      <p:sp>
        <p:nvSpPr>
          <p:cNvPr id="3" name="Content Placeholder 2">
            <a:extLst>
              <a:ext uri="{FF2B5EF4-FFF2-40B4-BE49-F238E27FC236}">
                <a16:creationId xmlns:a16="http://schemas.microsoft.com/office/drawing/2014/main" id="{740C11D2-8E78-42B2-93C7-EA5E521E5868}"/>
              </a:ext>
            </a:extLst>
          </p:cNvPr>
          <p:cNvSpPr>
            <a:spLocks noGrp="1"/>
          </p:cNvSpPr>
          <p:nvPr>
            <p:ph idx="1"/>
          </p:nvPr>
        </p:nvSpPr>
        <p:spPr/>
        <p:txBody>
          <a:bodyPr>
            <a:normAutofit fontScale="92500" lnSpcReduction="10000"/>
          </a:bodyPr>
          <a:lstStyle/>
          <a:p>
            <a:pPr lvl="1"/>
            <a:r>
              <a:rPr lang="en-US" dirty="0">
                <a:effectLst/>
                <a:latin typeface="Arial" panose="020B0604020202020204" pitchFamily="34" charset="0"/>
              </a:rPr>
              <a:t>We </a:t>
            </a:r>
            <a:r>
              <a:rPr lang="en-US" b="1" dirty="0">
                <a:effectLst/>
                <a:latin typeface="Arial" panose="020B0604020202020204" pitchFamily="34" charset="0"/>
              </a:rPr>
              <a:t>formulated the problem of conflicts free trajectory planning </a:t>
            </a:r>
            <a:r>
              <a:rPr lang="en-US" dirty="0">
                <a:effectLst/>
                <a:latin typeface="Arial" panose="020B0604020202020204" pitchFamily="34" charset="0"/>
              </a:rPr>
              <a:t>as an imitation learning problem, aiming to learn ATCO reactions.</a:t>
            </a:r>
            <a:endParaRPr lang="en-US" dirty="0">
              <a:latin typeface="Arial" panose="020B0604020202020204" pitchFamily="34" charset="0"/>
            </a:endParaRPr>
          </a:p>
          <a:p>
            <a:pPr lvl="1"/>
            <a:r>
              <a:rPr lang="en-US" dirty="0">
                <a:effectLst/>
                <a:latin typeface="Arial" panose="020B0604020202020204" pitchFamily="34" charset="0"/>
              </a:rPr>
              <a:t>We </a:t>
            </a:r>
            <a:r>
              <a:rPr lang="en-US" b="1" dirty="0">
                <a:effectLst/>
                <a:latin typeface="Arial" panose="020B0604020202020204" pitchFamily="34" charset="0"/>
              </a:rPr>
              <a:t>formally specified the problem of modelling ATCO’s behavior</a:t>
            </a:r>
            <a:r>
              <a:rPr lang="en-US" dirty="0">
                <a:effectLst/>
                <a:latin typeface="Arial" panose="020B0604020202020204" pitchFamily="34" charset="0"/>
              </a:rPr>
              <a:t>: Predicting when the Air Traffic controller will react towards resolving a conflict, and how he/she will react.</a:t>
            </a:r>
          </a:p>
          <a:p>
            <a:pPr lvl="1"/>
            <a:r>
              <a:rPr lang="en-US" dirty="0">
                <a:effectLst/>
                <a:latin typeface="Arial" panose="020B0604020202020204" pitchFamily="34" charset="0"/>
              </a:rPr>
              <a:t>We </a:t>
            </a:r>
            <a:r>
              <a:rPr lang="en-US" b="1" dirty="0">
                <a:effectLst/>
                <a:latin typeface="Arial" panose="020B0604020202020204" pitchFamily="34" charset="0"/>
              </a:rPr>
              <a:t>explored a deep learning method for accurately predicting ATCO reactions</a:t>
            </a:r>
            <a:r>
              <a:rPr lang="en-US" dirty="0">
                <a:effectLst/>
                <a:latin typeface="Arial" panose="020B0604020202020204" pitchFamily="34" charset="0"/>
              </a:rPr>
              <a:t>;</a:t>
            </a:r>
          </a:p>
          <a:p>
            <a:pPr lvl="1"/>
            <a:r>
              <a:rPr lang="en-US" dirty="0">
                <a:effectLst/>
                <a:latin typeface="Arial" panose="020B0604020202020204" pitchFamily="34" charset="0"/>
              </a:rPr>
              <a:t>We </a:t>
            </a:r>
            <a:r>
              <a:rPr lang="en-US" b="1" dirty="0">
                <a:effectLst/>
                <a:latin typeface="Arial" panose="020B0604020202020204" pitchFamily="34" charset="0"/>
              </a:rPr>
              <a:t>developed a data-driven method</a:t>
            </a:r>
            <a:r>
              <a:rPr lang="en-US" dirty="0">
                <a:effectLst/>
                <a:latin typeface="Arial" panose="020B0604020202020204" pitchFamily="34" charset="0"/>
              </a:rPr>
              <a:t> for simulating the uncertainty in the evolution of trajectories.</a:t>
            </a:r>
          </a:p>
          <a:p>
            <a:pPr lvl="1"/>
            <a:r>
              <a:rPr lang="en-US" dirty="0">
                <a:effectLst/>
                <a:latin typeface="Arial" panose="020B0604020202020204" pitchFamily="34" charset="0"/>
              </a:rPr>
              <a:t>We </a:t>
            </a:r>
            <a:r>
              <a:rPr lang="en-US" b="1" dirty="0">
                <a:effectLst/>
                <a:latin typeface="Arial" panose="020B0604020202020204" pitchFamily="34" charset="0"/>
              </a:rPr>
              <a:t>developed a methodology for evaluating data-driven methods </a:t>
            </a:r>
            <a:r>
              <a:rPr lang="en-US" dirty="0">
                <a:effectLst/>
                <a:latin typeface="Arial" panose="020B0604020202020204" pitchFamily="34" charset="0"/>
              </a:rPr>
              <a:t>for resolving the CD&amp;R problem.</a:t>
            </a:r>
          </a:p>
          <a:p>
            <a:pPr lvl="1"/>
            <a:r>
              <a:rPr lang="en-US" dirty="0">
                <a:latin typeface="Arial" panose="020B0604020202020204" pitchFamily="34" charset="0"/>
              </a:rPr>
              <a:t>We evaluated our methodology on two different settings a) </a:t>
            </a:r>
            <a:r>
              <a:rPr lang="en-US" b="1" dirty="0">
                <a:latin typeface="Arial" panose="020B0604020202020204" pitchFamily="34" charset="0"/>
              </a:rPr>
              <a:t>Sector related </a:t>
            </a:r>
            <a:r>
              <a:rPr lang="en-US" dirty="0">
                <a:latin typeface="Arial" panose="020B0604020202020204" pitchFamily="34" charset="0"/>
              </a:rPr>
              <a:t>b) </a:t>
            </a:r>
            <a:r>
              <a:rPr lang="en-US" b="1" dirty="0">
                <a:latin typeface="Arial" panose="020B0604020202020204" pitchFamily="34" charset="0"/>
              </a:rPr>
              <a:t>Sector Ignorant </a:t>
            </a:r>
          </a:p>
          <a:p>
            <a:pPr lvl="1"/>
            <a:r>
              <a:rPr lang="en-US" dirty="0">
                <a:effectLst/>
                <a:latin typeface="Arial" panose="020B0604020202020204" pitchFamily="34" charset="0"/>
              </a:rPr>
              <a:t>According to the experimental evaluation </a:t>
            </a:r>
            <a:r>
              <a:rPr lang="en-US" b="1" dirty="0">
                <a:effectLst/>
                <a:latin typeface="Arial" panose="020B0604020202020204" pitchFamily="34" charset="0"/>
              </a:rPr>
              <a:t>our models accurately predict </a:t>
            </a:r>
            <a:r>
              <a:rPr lang="en-US" b="1" i="1" dirty="0">
                <a:effectLst/>
                <a:latin typeface="Arial" panose="020B0604020202020204" pitchFamily="34" charset="0"/>
              </a:rPr>
              <a:t>when</a:t>
            </a:r>
            <a:r>
              <a:rPr lang="en-US" b="1" dirty="0">
                <a:effectLst/>
                <a:latin typeface="Arial" panose="020B0604020202020204" pitchFamily="34" charset="0"/>
              </a:rPr>
              <a:t> the ATCO will assign a resolution action</a:t>
            </a:r>
            <a:r>
              <a:rPr lang="en-US" dirty="0">
                <a:effectLst/>
                <a:latin typeface="Arial" panose="020B0604020202020204" pitchFamily="34" charset="0"/>
              </a:rPr>
              <a:t> to the aircraft flying the focal trajectory. </a:t>
            </a:r>
            <a:endParaRPr lang="en-US" dirty="0"/>
          </a:p>
        </p:txBody>
      </p:sp>
    </p:spTree>
    <p:extLst>
      <p:ext uri="{BB962C8B-B14F-4D97-AF65-F5344CB8AC3E}">
        <p14:creationId xmlns:p14="http://schemas.microsoft.com/office/powerpoint/2010/main" val="215985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72B5-CD0E-405B-870A-C505530ED376}"/>
              </a:ext>
            </a:extLst>
          </p:cNvPr>
          <p:cNvSpPr>
            <a:spLocks noGrp="1"/>
          </p:cNvSpPr>
          <p:nvPr>
            <p:ph type="title"/>
          </p:nvPr>
        </p:nvSpPr>
        <p:spPr/>
        <p:txBody>
          <a:bodyPr/>
          <a:lstStyle/>
          <a:p>
            <a:r>
              <a:rPr lang="en-US" dirty="0"/>
              <a:t>Concluding Remarks: Next steps</a:t>
            </a:r>
          </a:p>
        </p:txBody>
      </p:sp>
      <p:sp>
        <p:nvSpPr>
          <p:cNvPr id="3" name="Content Placeholder 2">
            <a:extLst>
              <a:ext uri="{FF2B5EF4-FFF2-40B4-BE49-F238E27FC236}">
                <a16:creationId xmlns:a16="http://schemas.microsoft.com/office/drawing/2014/main" id="{1B96F557-E3A0-409A-AC06-E8FBEB9EB323}"/>
              </a:ext>
            </a:extLst>
          </p:cNvPr>
          <p:cNvSpPr>
            <a:spLocks noGrp="1"/>
          </p:cNvSpPr>
          <p:nvPr>
            <p:ph idx="1"/>
          </p:nvPr>
        </p:nvSpPr>
        <p:spPr/>
        <p:txBody>
          <a:bodyPr>
            <a:normAutofit fontScale="92500" lnSpcReduction="20000"/>
          </a:bodyPr>
          <a:lstStyle/>
          <a:p>
            <a:r>
              <a:rPr lang="en-US" dirty="0"/>
              <a:t>Immediate (1-2 months)</a:t>
            </a:r>
          </a:p>
          <a:p>
            <a:pPr lvl="1"/>
            <a:r>
              <a:rPr lang="en-US" dirty="0"/>
              <a:t>Explore the use of flight plans in the evolution of the trajectories.</a:t>
            </a:r>
          </a:p>
          <a:p>
            <a:pPr lvl="1"/>
            <a:r>
              <a:rPr lang="en-US" dirty="0"/>
              <a:t>Use encoder’s predictions in the context of directed </a:t>
            </a:r>
            <a:r>
              <a:rPr lang="en-US" dirty="0" err="1"/>
              <a:t>infogail</a:t>
            </a:r>
            <a:r>
              <a:rPr lang="en-US" dirty="0"/>
              <a:t> method to learn accurate ATCO policy models.</a:t>
            </a:r>
          </a:p>
          <a:p>
            <a:pPr marL="0" indent="0">
              <a:buNone/>
            </a:pPr>
            <a:r>
              <a:rPr lang="en-US" i="1" dirty="0"/>
              <a:t>Foreseen journal publications</a:t>
            </a:r>
            <a:r>
              <a:rPr lang="en-US" dirty="0"/>
              <a:t>: “</a:t>
            </a:r>
            <a:r>
              <a:rPr lang="en-US" dirty="0">
                <a:effectLst/>
                <a:latin typeface="Arial" panose="020B0604020202020204" pitchFamily="34" charset="0"/>
              </a:rPr>
              <a:t>Data-driven prediction of Air Traffic Controllers timely reactions to resolve trajectory conflicts”.</a:t>
            </a:r>
            <a:r>
              <a:rPr lang="en-US" dirty="0"/>
              <a:t> (to be submitted)</a:t>
            </a:r>
          </a:p>
          <a:p>
            <a:r>
              <a:rPr lang="en-US" dirty="0"/>
              <a:t>Next Semester:</a:t>
            </a:r>
          </a:p>
          <a:p>
            <a:pPr lvl="1"/>
            <a:r>
              <a:rPr lang="en-US" dirty="0"/>
              <a:t>Produce results in modelling ATCOs behavior</a:t>
            </a:r>
          </a:p>
          <a:p>
            <a:pPr lvl="1"/>
            <a:r>
              <a:rPr lang="en-US" dirty="0"/>
              <a:t>Explore the multi-agent case in CDR.</a:t>
            </a:r>
          </a:p>
          <a:p>
            <a:pPr marL="0" indent="0">
              <a:buNone/>
            </a:pPr>
            <a:r>
              <a:rPr lang="en-US" i="1" dirty="0"/>
              <a:t>Foreseen journal publication</a:t>
            </a:r>
            <a:r>
              <a:rPr lang="en-US" dirty="0"/>
              <a:t>: “</a:t>
            </a:r>
            <a:r>
              <a:rPr lang="en-US" dirty="0">
                <a:effectLst/>
                <a:latin typeface="Arial" panose="020B0604020202020204" pitchFamily="34" charset="0"/>
              </a:rPr>
              <a:t>Modelling ATCOs behavior towards predicting conflict free trajectories”.</a:t>
            </a:r>
            <a:r>
              <a:rPr lang="en-US" dirty="0"/>
              <a:t> </a:t>
            </a:r>
          </a:p>
          <a:p>
            <a:pPr lvl="2"/>
            <a:endParaRPr lang="en-US" dirty="0"/>
          </a:p>
          <a:p>
            <a:pPr lvl="1"/>
            <a:endParaRPr lang="en-US" dirty="0"/>
          </a:p>
          <a:p>
            <a:pPr lvl="1"/>
            <a:endParaRPr lang="en-US" dirty="0"/>
          </a:p>
        </p:txBody>
      </p:sp>
      <p:sp>
        <p:nvSpPr>
          <p:cNvPr id="4" name="TextBox 3">
            <a:extLst>
              <a:ext uri="{FF2B5EF4-FFF2-40B4-BE49-F238E27FC236}">
                <a16:creationId xmlns:a16="http://schemas.microsoft.com/office/drawing/2014/main" id="{A969303A-5B3A-4D2F-BB00-A64E3B1A44D1}"/>
              </a:ext>
            </a:extLst>
          </p:cNvPr>
          <p:cNvSpPr txBox="1"/>
          <p:nvPr/>
        </p:nvSpPr>
        <p:spPr>
          <a:xfrm>
            <a:off x="610962" y="6277939"/>
            <a:ext cx="8117810" cy="369332"/>
          </a:xfrm>
          <a:prstGeom prst="rect">
            <a:avLst/>
          </a:prstGeom>
          <a:noFill/>
        </p:spPr>
        <p:txBody>
          <a:bodyPr wrap="square">
            <a:spAutoFit/>
          </a:bodyPr>
          <a:lstStyle/>
          <a:p>
            <a:r>
              <a:rPr lang="en-US" sz="900" dirty="0"/>
              <a:t>Sharma, Mohit, et al. "Directed-Info GAIL: Learning Hierarchical Policies from Unsegmented Demonstrations using Directed Information." </a:t>
            </a:r>
            <a:r>
              <a:rPr lang="en-US" sz="900" i="1" dirty="0"/>
              <a:t>International Conference on Learning Representations</a:t>
            </a:r>
            <a:r>
              <a:rPr lang="en-US" sz="900" dirty="0"/>
              <a:t>. 2018.</a:t>
            </a:r>
          </a:p>
        </p:txBody>
      </p:sp>
    </p:spTree>
    <p:extLst>
      <p:ext uri="{BB962C8B-B14F-4D97-AF65-F5344CB8AC3E}">
        <p14:creationId xmlns:p14="http://schemas.microsoft.com/office/powerpoint/2010/main" val="123787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94BD13-6F04-4EFF-AAD3-57C4CE6C06C5}"/>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15DBFF39-819A-4A55-BC67-89E70E85E827}"/>
              </a:ext>
            </a:extLst>
          </p:cNvPr>
          <p:cNvSpPr>
            <a:spLocks noGrp="1"/>
          </p:cNvSpPr>
          <p:nvPr>
            <p:ph type="body" idx="1"/>
          </p:nvPr>
        </p:nvSpPr>
        <p:spPr/>
        <p:txBody>
          <a:bodyPr/>
          <a:lstStyle/>
          <a:p>
            <a:r>
              <a:rPr lang="en-US" dirty="0"/>
              <a:t> </a:t>
            </a:r>
          </a:p>
        </p:txBody>
      </p:sp>
      <p:sp>
        <p:nvSpPr>
          <p:cNvPr id="2" name="TextBox 1">
            <a:extLst>
              <a:ext uri="{FF2B5EF4-FFF2-40B4-BE49-F238E27FC236}">
                <a16:creationId xmlns:a16="http://schemas.microsoft.com/office/drawing/2014/main" id="{9A874F10-4D6F-49A7-A233-0D4DBFD41402}"/>
              </a:ext>
            </a:extLst>
          </p:cNvPr>
          <p:cNvSpPr txBox="1"/>
          <p:nvPr/>
        </p:nvSpPr>
        <p:spPr>
          <a:xfrm>
            <a:off x="441821" y="5565760"/>
            <a:ext cx="11308359" cy="1077218"/>
          </a:xfrm>
          <a:prstGeom prst="rect">
            <a:avLst/>
          </a:prstGeom>
          <a:noFill/>
        </p:spPr>
        <p:txBody>
          <a:bodyPr wrap="square" rtlCol="0">
            <a:spAutoFit/>
          </a:bodyPr>
          <a:lstStyle/>
          <a:p>
            <a:r>
              <a:rPr lang="en-GB" sz="1600" dirty="0"/>
              <a:t>This project has received funding from the SESAR Joint Undertaking under the European Union’s Horizon 2020 research and innovation programme under grant agreement No 783287. The opinions expressed herein reflect the authors’ view only. Under no circumstances shall the SESAR Joint Undertaking be responsible for any use that may be made of the information contained herein.</a:t>
            </a:r>
          </a:p>
        </p:txBody>
      </p:sp>
    </p:spTree>
    <p:extLst>
      <p:ext uri="{BB962C8B-B14F-4D97-AF65-F5344CB8AC3E}">
        <p14:creationId xmlns:p14="http://schemas.microsoft.com/office/powerpoint/2010/main" val="8860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Goals</a:t>
            </a:r>
          </a:p>
        </p:txBody>
      </p:sp>
      <p:sp>
        <p:nvSpPr>
          <p:cNvPr id="3" name="Content Placeholder 2"/>
          <p:cNvSpPr>
            <a:spLocks noGrp="1"/>
          </p:cNvSpPr>
          <p:nvPr>
            <p:ph idx="1"/>
          </p:nvPr>
        </p:nvSpPr>
        <p:spPr/>
        <p:txBody>
          <a:bodyPr>
            <a:normAutofit lnSpcReduction="10000"/>
          </a:bodyPr>
          <a:lstStyle/>
          <a:p>
            <a:r>
              <a:rPr lang="en-US" dirty="0"/>
              <a:t>Increase predictability of trajectories, in conjunction to detecting and resolving potential conflicts among trajectories</a:t>
            </a:r>
          </a:p>
          <a:p>
            <a:r>
              <a:rPr lang="en-US" dirty="0"/>
              <a:t>Eliminate potential </a:t>
            </a:r>
            <a:r>
              <a:rPr lang="en-US" dirty="0" err="1"/>
              <a:t>en</a:t>
            </a:r>
            <a:r>
              <a:rPr lang="en-US" dirty="0"/>
              <a:t>-route conflicts at the pre-tactical phase</a:t>
            </a:r>
          </a:p>
          <a:p>
            <a:pPr lvl="1"/>
            <a:r>
              <a:rPr lang="en-US" dirty="0"/>
              <a:t>Reducing ATCO’s workload</a:t>
            </a:r>
          </a:p>
          <a:p>
            <a:pPr lvl="1"/>
            <a:r>
              <a:rPr lang="en-US" dirty="0"/>
              <a:t>Enabling them to deal with complex traffic situations</a:t>
            </a:r>
          </a:p>
          <a:p>
            <a:pPr lvl="1"/>
            <a:r>
              <a:rPr lang="en-US" dirty="0"/>
              <a:t>Increasing the capacity of airspace</a:t>
            </a:r>
          </a:p>
          <a:p>
            <a:r>
              <a:rPr lang="en-US" dirty="0"/>
              <a:t>Reduce the mismatch between planned and flown trajectories</a:t>
            </a:r>
          </a:p>
          <a:p>
            <a:r>
              <a:rPr lang="en-US" dirty="0"/>
              <a:t>Reduce uncertainty of operations</a:t>
            </a:r>
          </a:p>
          <a:p>
            <a:r>
              <a:rPr lang="en-US" dirty="0"/>
              <a:t>Better planning of operations for Airspace Users, </a:t>
            </a:r>
            <a:r>
              <a:rPr lang="en-US" dirty="0" err="1"/>
              <a:t>etc</a:t>
            </a:r>
            <a:endParaRPr lang="en-US" dirty="0"/>
          </a:p>
          <a:p>
            <a:endParaRPr lang="en-US" dirty="0"/>
          </a:p>
        </p:txBody>
      </p:sp>
    </p:spTree>
    <p:extLst>
      <p:ext uri="{BB962C8B-B14F-4D97-AF65-F5344CB8AC3E}">
        <p14:creationId xmlns:p14="http://schemas.microsoft.com/office/powerpoint/2010/main" val="10513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E55C-BC71-4BE3-B4AD-78C3942C145D}"/>
              </a:ext>
            </a:extLst>
          </p:cNvPr>
          <p:cNvSpPr>
            <a:spLocks noGrp="1"/>
          </p:cNvSpPr>
          <p:nvPr>
            <p:ph type="title"/>
          </p:nvPr>
        </p:nvSpPr>
        <p:spPr/>
        <p:txBody>
          <a:bodyPr/>
          <a:lstStyle/>
          <a:p>
            <a:r>
              <a:rPr lang="en-US" dirty="0"/>
              <a:t>Operation context envisioned</a:t>
            </a:r>
          </a:p>
        </p:txBody>
      </p:sp>
      <p:grpSp>
        <p:nvGrpSpPr>
          <p:cNvPr id="16" name="Group 15">
            <a:extLst>
              <a:ext uri="{FF2B5EF4-FFF2-40B4-BE49-F238E27FC236}">
                <a16:creationId xmlns:a16="http://schemas.microsoft.com/office/drawing/2014/main" id="{3E76947F-24C7-43F8-91D1-A8671DD8252C}"/>
              </a:ext>
            </a:extLst>
          </p:cNvPr>
          <p:cNvGrpSpPr/>
          <p:nvPr/>
        </p:nvGrpSpPr>
        <p:grpSpPr>
          <a:xfrm>
            <a:off x="5908807" y="3121297"/>
            <a:ext cx="1326618" cy="1062570"/>
            <a:chOff x="4251380" y="3980143"/>
            <a:chExt cx="1397731" cy="1119529"/>
          </a:xfrm>
        </p:grpSpPr>
        <p:pic>
          <p:nvPicPr>
            <p:cNvPr id="4" name="Graphic 3" descr="User with solid fill">
              <a:extLst>
                <a:ext uri="{FF2B5EF4-FFF2-40B4-BE49-F238E27FC236}">
                  <a16:creationId xmlns:a16="http://schemas.microsoft.com/office/drawing/2014/main" id="{502F1CAA-A82B-406D-82A3-DC896F90EB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7634" y="3980143"/>
              <a:ext cx="914400" cy="914400"/>
            </a:xfrm>
            <a:prstGeom prst="rect">
              <a:avLst/>
            </a:prstGeom>
          </p:spPr>
        </p:pic>
        <p:sp>
          <p:nvSpPr>
            <p:cNvPr id="5" name="TextBox 4">
              <a:extLst>
                <a:ext uri="{FF2B5EF4-FFF2-40B4-BE49-F238E27FC236}">
                  <a16:creationId xmlns:a16="http://schemas.microsoft.com/office/drawing/2014/main" id="{F9172F72-5D15-4F03-921A-729C5F4836BF}"/>
                </a:ext>
              </a:extLst>
            </p:cNvPr>
            <p:cNvSpPr txBox="1"/>
            <p:nvPr/>
          </p:nvSpPr>
          <p:spPr>
            <a:xfrm>
              <a:off x="4251380" y="4840253"/>
              <a:ext cx="1397731" cy="259419"/>
            </a:xfrm>
            <a:prstGeom prst="rect">
              <a:avLst/>
            </a:prstGeom>
            <a:noFill/>
          </p:spPr>
          <p:txBody>
            <a:bodyPr wrap="square" rtlCol="0">
              <a:spAutoFit/>
            </a:bodyPr>
            <a:lstStyle/>
            <a:p>
              <a:r>
                <a:rPr lang="en-US" sz="1000" dirty="0"/>
                <a:t>Network Manager</a:t>
              </a:r>
            </a:p>
          </p:txBody>
        </p:sp>
      </p:grpSp>
      <p:pic>
        <p:nvPicPr>
          <p:cNvPr id="18" name="Graphic 17" descr="User with solid fill">
            <a:extLst>
              <a:ext uri="{FF2B5EF4-FFF2-40B4-BE49-F238E27FC236}">
                <a16:creationId xmlns:a16="http://schemas.microsoft.com/office/drawing/2014/main" id="{FE303CC8-40B0-49FC-BF3F-855E2804DF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1126" y="3085207"/>
            <a:ext cx="867878" cy="867878"/>
          </a:xfrm>
          <a:prstGeom prst="rect">
            <a:avLst/>
          </a:prstGeom>
        </p:spPr>
      </p:pic>
      <p:sp>
        <p:nvSpPr>
          <p:cNvPr id="19" name="TextBox 18">
            <a:extLst>
              <a:ext uri="{FF2B5EF4-FFF2-40B4-BE49-F238E27FC236}">
                <a16:creationId xmlns:a16="http://schemas.microsoft.com/office/drawing/2014/main" id="{F5DBE293-9D67-4FA2-98F2-8E9C9313CC3A}"/>
              </a:ext>
            </a:extLst>
          </p:cNvPr>
          <p:cNvSpPr txBox="1"/>
          <p:nvPr/>
        </p:nvSpPr>
        <p:spPr>
          <a:xfrm>
            <a:off x="1625008" y="3974197"/>
            <a:ext cx="762428" cy="246221"/>
          </a:xfrm>
          <a:prstGeom prst="rect">
            <a:avLst/>
          </a:prstGeom>
          <a:noFill/>
        </p:spPr>
        <p:txBody>
          <a:bodyPr wrap="square" rtlCol="0">
            <a:spAutoFit/>
          </a:bodyPr>
          <a:lstStyle/>
          <a:p>
            <a:r>
              <a:rPr lang="en-US" sz="1000" dirty="0"/>
              <a:t>AUs</a:t>
            </a:r>
          </a:p>
        </p:txBody>
      </p:sp>
      <p:pic>
        <p:nvPicPr>
          <p:cNvPr id="21" name="Graphic 20" descr="User with solid fill">
            <a:extLst>
              <a:ext uri="{FF2B5EF4-FFF2-40B4-BE49-F238E27FC236}">
                <a16:creationId xmlns:a16="http://schemas.microsoft.com/office/drawing/2014/main" id="{A33F587C-D383-4BF7-B762-659D90436D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5016" y="2995061"/>
            <a:ext cx="867878" cy="867878"/>
          </a:xfrm>
          <a:prstGeom prst="rect">
            <a:avLst/>
          </a:prstGeom>
        </p:spPr>
      </p:pic>
      <p:pic>
        <p:nvPicPr>
          <p:cNvPr id="27" name="Graphic 26" descr="User with solid fill">
            <a:extLst>
              <a:ext uri="{FF2B5EF4-FFF2-40B4-BE49-F238E27FC236}">
                <a16:creationId xmlns:a16="http://schemas.microsoft.com/office/drawing/2014/main" id="{C4343686-E003-4C2D-95CB-3DC3CD31A8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9822" y="3106319"/>
            <a:ext cx="867878" cy="867878"/>
          </a:xfrm>
          <a:prstGeom prst="rect">
            <a:avLst/>
          </a:prstGeom>
        </p:spPr>
      </p:pic>
      <p:pic>
        <p:nvPicPr>
          <p:cNvPr id="39" name="Graphic 38" descr="User with solid fill">
            <a:extLst>
              <a:ext uri="{FF2B5EF4-FFF2-40B4-BE49-F238E27FC236}">
                <a16:creationId xmlns:a16="http://schemas.microsoft.com/office/drawing/2014/main" id="{A47A5B5B-496B-4334-8134-BF3103DF72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4357" y="3064095"/>
            <a:ext cx="867878" cy="867878"/>
          </a:xfrm>
          <a:prstGeom prst="rect">
            <a:avLst/>
          </a:prstGeom>
        </p:spPr>
      </p:pic>
      <p:sp>
        <p:nvSpPr>
          <p:cNvPr id="40" name="TextBox 39">
            <a:extLst>
              <a:ext uri="{FF2B5EF4-FFF2-40B4-BE49-F238E27FC236}">
                <a16:creationId xmlns:a16="http://schemas.microsoft.com/office/drawing/2014/main" id="{E3678269-D317-4B0E-9C02-CCBE363B94C1}"/>
              </a:ext>
            </a:extLst>
          </p:cNvPr>
          <p:cNvSpPr txBox="1"/>
          <p:nvPr/>
        </p:nvSpPr>
        <p:spPr>
          <a:xfrm>
            <a:off x="9728239" y="3953085"/>
            <a:ext cx="762428" cy="246221"/>
          </a:xfrm>
          <a:prstGeom prst="rect">
            <a:avLst/>
          </a:prstGeom>
          <a:noFill/>
        </p:spPr>
        <p:txBody>
          <a:bodyPr wrap="square" rtlCol="0">
            <a:spAutoFit/>
          </a:bodyPr>
          <a:lstStyle/>
          <a:p>
            <a:r>
              <a:rPr lang="en-US" sz="1000" dirty="0"/>
              <a:t>ATCOs</a:t>
            </a:r>
          </a:p>
        </p:txBody>
      </p:sp>
      <p:pic>
        <p:nvPicPr>
          <p:cNvPr id="41" name="Graphic 40" descr="User with solid fill">
            <a:extLst>
              <a:ext uri="{FF2B5EF4-FFF2-40B4-BE49-F238E27FC236}">
                <a16:creationId xmlns:a16="http://schemas.microsoft.com/office/drawing/2014/main" id="{A776E3F2-D111-4DF6-899A-E0D392EBFB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68247" y="2973949"/>
            <a:ext cx="867878" cy="867878"/>
          </a:xfrm>
          <a:prstGeom prst="rect">
            <a:avLst/>
          </a:prstGeom>
        </p:spPr>
      </p:pic>
      <p:pic>
        <p:nvPicPr>
          <p:cNvPr id="42" name="Graphic 41" descr="User with solid fill">
            <a:extLst>
              <a:ext uri="{FF2B5EF4-FFF2-40B4-BE49-F238E27FC236}">
                <a16:creationId xmlns:a16="http://schemas.microsoft.com/office/drawing/2014/main" id="{AD71A93F-CDD9-4F36-98A0-6E66372F76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3053" y="3085207"/>
            <a:ext cx="867878" cy="867878"/>
          </a:xfrm>
          <a:prstGeom prst="rect">
            <a:avLst/>
          </a:prstGeom>
        </p:spPr>
      </p:pic>
      <p:sp>
        <p:nvSpPr>
          <p:cNvPr id="45" name="Rectangle: Rounded Corners 44">
            <a:extLst>
              <a:ext uri="{FF2B5EF4-FFF2-40B4-BE49-F238E27FC236}">
                <a16:creationId xmlns:a16="http://schemas.microsoft.com/office/drawing/2014/main" id="{EDAE13D6-C5BB-4311-B65C-5A6AF161CA24}"/>
              </a:ext>
            </a:extLst>
          </p:cNvPr>
          <p:cNvSpPr/>
          <p:nvPr/>
        </p:nvSpPr>
        <p:spPr>
          <a:xfrm>
            <a:off x="3311180" y="4508938"/>
            <a:ext cx="1916811" cy="1075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constructs a flight plan that sends to the NM</a:t>
            </a:r>
          </a:p>
        </p:txBody>
      </p:sp>
      <p:cxnSp>
        <p:nvCxnSpPr>
          <p:cNvPr id="47" name="Straight Arrow Connector 46">
            <a:extLst>
              <a:ext uri="{FF2B5EF4-FFF2-40B4-BE49-F238E27FC236}">
                <a16:creationId xmlns:a16="http://schemas.microsoft.com/office/drawing/2014/main" id="{9C8979AC-9F5C-44B5-B95C-A27BC2DB7FDA}"/>
              </a:ext>
            </a:extLst>
          </p:cNvPr>
          <p:cNvCxnSpPr/>
          <p:nvPr/>
        </p:nvCxnSpPr>
        <p:spPr>
          <a:xfrm>
            <a:off x="2522483" y="4338670"/>
            <a:ext cx="662152" cy="662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08AB47B-CF83-4B98-80C9-817DA9C92B1F}"/>
              </a:ext>
            </a:extLst>
          </p:cNvPr>
          <p:cNvCxnSpPr>
            <a:cxnSpLocks/>
          </p:cNvCxnSpPr>
          <p:nvPr/>
        </p:nvCxnSpPr>
        <p:spPr>
          <a:xfrm flipV="1">
            <a:off x="5354536" y="4457883"/>
            <a:ext cx="741463" cy="542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777A138-2BEE-4C02-8CA4-9179EDC3613D}"/>
              </a:ext>
            </a:extLst>
          </p:cNvPr>
          <p:cNvSpPr txBox="1"/>
          <p:nvPr/>
        </p:nvSpPr>
        <p:spPr>
          <a:xfrm>
            <a:off x="4145291" y="4154004"/>
            <a:ext cx="580171" cy="369332"/>
          </a:xfrm>
          <a:prstGeom prst="rect">
            <a:avLst/>
          </a:prstGeom>
          <a:noFill/>
        </p:spPr>
        <p:txBody>
          <a:bodyPr wrap="square" rtlCol="0">
            <a:spAutoFit/>
          </a:bodyPr>
          <a:lstStyle/>
          <a:p>
            <a:r>
              <a:rPr lang="en-US" dirty="0"/>
              <a:t>1</a:t>
            </a:r>
          </a:p>
        </p:txBody>
      </p:sp>
      <p:grpSp>
        <p:nvGrpSpPr>
          <p:cNvPr id="55" name="Group 54">
            <a:extLst>
              <a:ext uri="{FF2B5EF4-FFF2-40B4-BE49-F238E27FC236}">
                <a16:creationId xmlns:a16="http://schemas.microsoft.com/office/drawing/2014/main" id="{68D14ED6-3C84-40C5-AAD9-E0A70244D52D}"/>
              </a:ext>
            </a:extLst>
          </p:cNvPr>
          <p:cNvGrpSpPr/>
          <p:nvPr/>
        </p:nvGrpSpPr>
        <p:grpSpPr>
          <a:xfrm>
            <a:off x="6166502" y="4329808"/>
            <a:ext cx="2017505" cy="1915396"/>
            <a:chOff x="4449490" y="918198"/>
            <a:chExt cx="1416104" cy="1318630"/>
          </a:xfrm>
        </p:grpSpPr>
        <p:sp>
          <p:nvSpPr>
            <p:cNvPr id="50" name="Rectangle: Rounded Corners 49">
              <a:extLst>
                <a:ext uri="{FF2B5EF4-FFF2-40B4-BE49-F238E27FC236}">
                  <a16:creationId xmlns:a16="http://schemas.microsoft.com/office/drawing/2014/main" id="{E5AAE91A-06DF-4113-AB57-8205E43453E0}"/>
                </a:ext>
              </a:extLst>
            </p:cNvPr>
            <p:cNvSpPr/>
            <p:nvPr/>
          </p:nvSpPr>
          <p:spPr>
            <a:xfrm>
              <a:off x="4449490" y="1161527"/>
              <a:ext cx="1416104" cy="10753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bg1"/>
                  </a:solidFill>
                </a:rPr>
                <a:t>Production of Conflict Free trajectories</a:t>
              </a:r>
            </a:p>
          </p:txBody>
        </p:sp>
        <p:sp>
          <p:nvSpPr>
            <p:cNvPr id="52" name="TextBox 51">
              <a:extLst>
                <a:ext uri="{FF2B5EF4-FFF2-40B4-BE49-F238E27FC236}">
                  <a16:creationId xmlns:a16="http://schemas.microsoft.com/office/drawing/2014/main" id="{3C38ECD2-5BDA-4586-95C2-5E9D97501B10}"/>
                </a:ext>
              </a:extLst>
            </p:cNvPr>
            <p:cNvSpPr txBox="1"/>
            <p:nvPr/>
          </p:nvSpPr>
          <p:spPr>
            <a:xfrm>
              <a:off x="5058116" y="918198"/>
              <a:ext cx="580171" cy="369332"/>
            </a:xfrm>
            <a:prstGeom prst="rect">
              <a:avLst/>
            </a:prstGeom>
            <a:noFill/>
          </p:spPr>
          <p:txBody>
            <a:bodyPr wrap="square" rtlCol="0">
              <a:spAutoFit/>
            </a:bodyPr>
            <a:lstStyle/>
            <a:p>
              <a:r>
                <a:rPr lang="en-US" dirty="0"/>
                <a:t>2</a:t>
              </a:r>
            </a:p>
          </p:txBody>
        </p:sp>
      </p:grpSp>
      <p:cxnSp>
        <p:nvCxnSpPr>
          <p:cNvPr id="54" name="Straight Arrow Connector 53">
            <a:extLst>
              <a:ext uri="{FF2B5EF4-FFF2-40B4-BE49-F238E27FC236}">
                <a16:creationId xmlns:a16="http://schemas.microsoft.com/office/drawing/2014/main" id="{53C8CA24-D6E4-4E05-A79C-4ABAD3B6E13A}"/>
              </a:ext>
            </a:extLst>
          </p:cNvPr>
          <p:cNvCxnSpPr/>
          <p:nvPr/>
        </p:nvCxnSpPr>
        <p:spPr>
          <a:xfrm flipH="1" flipV="1">
            <a:off x="5574687" y="2807788"/>
            <a:ext cx="486359" cy="370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C6BFD15-188F-468D-BD20-AF6E900EF949}"/>
              </a:ext>
            </a:extLst>
          </p:cNvPr>
          <p:cNvCxnSpPr>
            <a:cxnSpLocks/>
          </p:cNvCxnSpPr>
          <p:nvPr/>
        </p:nvCxnSpPr>
        <p:spPr>
          <a:xfrm flipH="1">
            <a:off x="2594528" y="2721627"/>
            <a:ext cx="486360" cy="404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BD7B1398-0B2D-441E-87BD-1FBF920A6C07}"/>
              </a:ext>
            </a:extLst>
          </p:cNvPr>
          <p:cNvSpPr/>
          <p:nvPr/>
        </p:nvSpPr>
        <p:spPr>
          <a:xfrm>
            <a:off x="371336" y="4896518"/>
            <a:ext cx="1338914" cy="9910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 accepts the proposed trajectory</a:t>
            </a:r>
          </a:p>
        </p:txBody>
      </p:sp>
      <p:cxnSp>
        <p:nvCxnSpPr>
          <p:cNvPr id="61" name="Straight Arrow Connector 60">
            <a:extLst>
              <a:ext uri="{FF2B5EF4-FFF2-40B4-BE49-F238E27FC236}">
                <a16:creationId xmlns:a16="http://schemas.microsoft.com/office/drawing/2014/main" id="{195AB26E-41C9-4748-B0EC-CBF907AF579F}"/>
              </a:ext>
            </a:extLst>
          </p:cNvPr>
          <p:cNvCxnSpPr/>
          <p:nvPr/>
        </p:nvCxnSpPr>
        <p:spPr>
          <a:xfrm flipH="1">
            <a:off x="1111126" y="4241530"/>
            <a:ext cx="604162" cy="487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81F46B0-8794-45FF-886F-CBF13C6D356C}"/>
              </a:ext>
            </a:extLst>
          </p:cNvPr>
          <p:cNvSpPr txBox="1"/>
          <p:nvPr/>
        </p:nvSpPr>
        <p:spPr>
          <a:xfrm>
            <a:off x="851762" y="4544384"/>
            <a:ext cx="580171" cy="369332"/>
          </a:xfrm>
          <a:prstGeom prst="rect">
            <a:avLst/>
          </a:prstGeom>
          <a:noFill/>
        </p:spPr>
        <p:txBody>
          <a:bodyPr wrap="square" rtlCol="0">
            <a:spAutoFit/>
          </a:bodyPr>
          <a:lstStyle/>
          <a:p>
            <a:r>
              <a:rPr lang="en-US" dirty="0"/>
              <a:t>4</a:t>
            </a:r>
          </a:p>
        </p:txBody>
      </p:sp>
      <p:cxnSp>
        <p:nvCxnSpPr>
          <p:cNvPr id="66" name="Straight Arrow Connector 65">
            <a:extLst>
              <a:ext uri="{FF2B5EF4-FFF2-40B4-BE49-F238E27FC236}">
                <a16:creationId xmlns:a16="http://schemas.microsoft.com/office/drawing/2014/main" id="{104C1FA7-0C14-4197-94EB-B03114E03F3C}"/>
              </a:ext>
            </a:extLst>
          </p:cNvPr>
          <p:cNvCxnSpPr/>
          <p:nvPr/>
        </p:nvCxnSpPr>
        <p:spPr>
          <a:xfrm>
            <a:off x="7359343" y="3555235"/>
            <a:ext cx="15071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84AB4A1D-2BA7-469E-9EF9-9563F8FC3095}"/>
              </a:ext>
            </a:extLst>
          </p:cNvPr>
          <p:cNvSpPr/>
          <p:nvPr/>
        </p:nvSpPr>
        <p:spPr>
          <a:xfrm>
            <a:off x="7123631" y="2079405"/>
            <a:ext cx="1916811" cy="1075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Sends accepted trajectory to ATCOs</a:t>
            </a:r>
          </a:p>
        </p:txBody>
      </p:sp>
      <p:sp>
        <p:nvSpPr>
          <p:cNvPr id="68" name="TextBox 67">
            <a:extLst>
              <a:ext uri="{FF2B5EF4-FFF2-40B4-BE49-F238E27FC236}">
                <a16:creationId xmlns:a16="http://schemas.microsoft.com/office/drawing/2014/main" id="{EFED6C20-4F99-4EB4-8E4D-57ACA8281981}"/>
              </a:ext>
            </a:extLst>
          </p:cNvPr>
          <p:cNvSpPr txBox="1"/>
          <p:nvPr/>
        </p:nvSpPr>
        <p:spPr>
          <a:xfrm>
            <a:off x="7953602" y="1710777"/>
            <a:ext cx="580171" cy="369332"/>
          </a:xfrm>
          <a:prstGeom prst="rect">
            <a:avLst/>
          </a:prstGeom>
          <a:noFill/>
        </p:spPr>
        <p:txBody>
          <a:bodyPr wrap="square" rtlCol="0">
            <a:spAutoFit/>
          </a:bodyPr>
          <a:lstStyle/>
          <a:p>
            <a:r>
              <a:rPr lang="en-US" dirty="0"/>
              <a:t>5</a:t>
            </a:r>
          </a:p>
        </p:txBody>
      </p:sp>
      <p:cxnSp>
        <p:nvCxnSpPr>
          <p:cNvPr id="6" name="Connector: Elbow 5">
            <a:extLst>
              <a:ext uri="{FF2B5EF4-FFF2-40B4-BE49-F238E27FC236}">
                <a16:creationId xmlns:a16="http://schemas.microsoft.com/office/drawing/2014/main" id="{B5E44ECE-A667-4355-9F32-E57F50BDB128}"/>
              </a:ext>
            </a:extLst>
          </p:cNvPr>
          <p:cNvCxnSpPr>
            <a:cxnSpLocks/>
            <a:stCxn id="5" idx="2"/>
            <a:endCxn id="5" idx="3"/>
          </p:cNvCxnSpPr>
          <p:nvPr/>
        </p:nvCxnSpPr>
        <p:spPr>
          <a:xfrm rot="5400000" flipH="1" flipV="1">
            <a:off x="6842215" y="3790657"/>
            <a:ext cx="123110" cy="663309"/>
          </a:xfrm>
          <a:prstGeom prst="bentConnector4">
            <a:avLst>
              <a:gd name="adj1" fmla="val -185688"/>
              <a:gd name="adj2" fmla="val 134464"/>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4652EE0-7236-4A8E-9F78-134B67F5FF4E}"/>
              </a:ext>
            </a:extLst>
          </p:cNvPr>
          <p:cNvGrpSpPr/>
          <p:nvPr/>
        </p:nvGrpSpPr>
        <p:grpSpPr>
          <a:xfrm>
            <a:off x="3463580" y="1848478"/>
            <a:ext cx="1952030" cy="1482250"/>
            <a:chOff x="4378521" y="1179129"/>
            <a:chExt cx="1952030" cy="1482250"/>
          </a:xfrm>
        </p:grpSpPr>
        <p:sp>
          <p:nvSpPr>
            <p:cNvPr id="33" name="Rectangle: Rounded Corners 32">
              <a:extLst>
                <a:ext uri="{FF2B5EF4-FFF2-40B4-BE49-F238E27FC236}">
                  <a16:creationId xmlns:a16="http://schemas.microsoft.com/office/drawing/2014/main" id="{6D28CBC6-1EF3-492D-BB0A-6C320A35C06B}"/>
                </a:ext>
              </a:extLst>
            </p:cNvPr>
            <p:cNvSpPr/>
            <p:nvPr/>
          </p:nvSpPr>
          <p:spPr>
            <a:xfrm>
              <a:off x="4378521" y="1179129"/>
              <a:ext cx="1952030" cy="1482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NM proposes Conflict Free Trajectory</a:t>
              </a:r>
            </a:p>
          </p:txBody>
        </p:sp>
        <p:sp>
          <p:nvSpPr>
            <p:cNvPr id="34" name="TextBox 33">
              <a:extLst>
                <a:ext uri="{FF2B5EF4-FFF2-40B4-BE49-F238E27FC236}">
                  <a16:creationId xmlns:a16="http://schemas.microsoft.com/office/drawing/2014/main" id="{072782A5-EEF3-4E09-8974-32E7886362A5}"/>
                </a:ext>
              </a:extLst>
            </p:cNvPr>
            <p:cNvSpPr txBox="1"/>
            <p:nvPr/>
          </p:nvSpPr>
          <p:spPr>
            <a:xfrm>
              <a:off x="5227991" y="1185739"/>
              <a:ext cx="580171" cy="369332"/>
            </a:xfrm>
            <a:prstGeom prst="rect">
              <a:avLst/>
            </a:prstGeom>
            <a:noFill/>
          </p:spPr>
          <p:txBody>
            <a:bodyPr wrap="square" rtlCol="0">
              <a:spAutoFit/>
            </a:bodyPr>
            <a:lstStyle/>
            <a:p>
              <a:r>
                <a:rPr lang="en-US" dirty="0"/>
                <a:t>3</a:t>
              </a:r>
            </a:p>
          </p:txBody>
        </p:sp>
      </p:grpSp>
      <p:sp>
        <p:nvSpPr>
          <p:cNvPr id="3" name="Rectangle: Rounded Corners 2">
            <a:extLst>
              <a:ext uri="{FF2B5EF4-FFF2-40B4-BE49-F238E27FC236}">
                <a16:creationId xmlns:a16="http://schemas.microsoft.com/office/drawing/2014/main" id="{16DB34E8-9161-4EA8-820D-251D783D9892}"/>
              </a:ext>
            </a:extLst>
          </p:cNvPr>
          <p:cNvSpPr/>
          <p:nvPr/>
        </p:nvSpPr>
        <p:spPr>
          <a:xfrm>
            <a:off x="9121612" y="4710523"/>
            <a:ext cx="2499728" cy="153785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lgn="ctr">
              <a:buFont typeface="Arial" panose="020B0604020202020204" pitchFamily="34" charset="0"/>
              <a:buChar char="•"/>
            </a:pPr>
            <a:r>
              <a:rPr lang="en-US" sz="1800" dirty="0">
                <a:solidFill>
                  <a:schemeClr val="bg1"/>
                </a:solidFill>
              </a:rPr>
              <a:t>Historical CF trajectories</a:t>
            </a:r>
          </a:p>
          <a:p>
            <a:pPr marL="285750" indent="-285750" algn="ctr">
              <a:buFont typeface="Arial" panose="020B0604020202020204" pitchFamily="34" charset="0"/>
              <a:buChar char="•"/>
            </a:pPr>
            <a:r>
              <a:rPr lang="en-US" sz="1800" dirty="0">
                <a:solidFill>
                  <a:schemeClr val="bg1"/>
                </a:solidFill>
              </a:rPr>
              <a:t>ATCO events</a:t>
            </a:r>
          </a:p>
          <a:p>
            <a:pPr marL="285750" indent="-285750" algn="ctr">
              <a:buFont typeface="Arial" panose="020B0604020202020204" pitchFamily="34" charset="0"/>
              <a:buChar char="•"/>
            </a:pPr>
            <a:r>
              <a:rPr lang="en-US" sz="1800" dirty="0">
                <a:solidFill>
                  <a:schemeClr val="bg1"/>
                </a:solidFill>
              </a:rPr>
              <a:t>Contextual data such as weather</a:t>
            </a:r>
            <a:endParaRPr lang="en-US" dirty="0"/>
          </a:p>
        </p:txBody>
      </p:sp>
      <p:cxnSp>
        <p:nvCxnSpPr>
          <p:cNvPr id="12" name="Straight Arrow Connector 11">
            <a:extLst>
              <a:ext uri="{FF2B5EF4-FFF2-40B4-BE49-F238E27FC236}">
                <a16:creationId xmlns:a16="http://schemas.microsoft.com/office/drawing/2014/main" id="{775AE280-6ADB-4A0C-830B-2FCEA7CEAAEB}"/>
              </a:ext>
            </a:extLst>
          </p:cNvPr>
          <p:cNvCxnSpPr>
            <a:stCxn id="3" idx="1"/>
            <a:endCxn id="50" idx="3"/>
          </p:cNvCxnSpPr>
          <p:nvPr/>
        </p:nvCxnSpPr>
        <p:spPr>
          <a:xfrm flipH="1" flipV="1">
            <a:off x="8184007" y="5464232"/>
            <a:ext cx="937605" cy="15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Document with solid fill">
            <a:extLst>
              <a:ext uri="{FF2B5EF4-FFF2-40B4-BE49-F238E27FC236}">
                <a16:creationId xmlns:a16="http://schemas.microsoft.com/office/drawing/2014/main" id="{3F576E91-99A6-442A-BDFA-3E98EF6071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64140" y="4409087"/>
            <a:ext cx="914400" cy="914400"/>
          </a:xfrm>
          <a:prstGeom prst="rect">
            <a:avLst/>
          </a:prstGeom>
        </p:spPr>
      </p:pic>
    </p:spTree>
    <p:extLst>
      <p:ext uri="{BB962C8B-B14F-4D97-AF65-F5344CB8AC3E}">
        <p14:creationId xmlns:p14="http://schemas.microsoft.com/office/powerpoint/2010/main" val="106202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objectives - methodology</a:t>
            </a:r>
          </a:p>
        </p:txBody>
      </p:sp>
      <p:sp>
        <p:nvSpPr>
          <p:cNvPr id="3" name="Content Placeholder 2"/>
          <p:cNvSpPr>
            <a:spLocks noGrp="1"/>
          </p:cNvSpPr>
          <p:nvPr>
            <p:ph idx="1"/>
          </p:nvPr>
        </p:nvSpPr>
        <p:spPr/>
        <p:txBody>
          <a:bodyPr>
            <a:normAutofit/>
          </a:bodyPr>
          <a:lstStyle/>
          <a:p>
            <a:r>
              <a:rPr lang="en-US" dirty="0"/>
              <a:t>Prediction of trajectories at the pre-tactical level </a:t>
            </a:r>
          </a:p>
          <a:p>
            <a:r>
              <a:rPr lang="en-US" dirty="0"/>
              <a:t>Resolve conflicts between predicted trajectories, taking into account uncertainties of trajectories’ evolution in a multi-agent setting (one agent per flight)</a:t>
            </a:r>
          </a:p>
          <a:p>
            <a:r>
              <a:rPr lang="en-US" dirty="0"/>
              <a:t>Using a combination of</a:t>
            </a:r>
          </a:p>
          <a:p>
            <a:pPr lvl="1"/>
            <a:r>
              <a:rPr lang="en-US" dirty="0"/>
              <a:t>Data-Driven methods that, based on historical data, learn</a:t>
            </a:r>
          </a:p>
          <a:p>
            <a:pPr lvl="2"/>
            <a:r>
              <a:rPr lang="en-US" dirty="0"/>
              <a:t>Patterns of trajectories’ evolution and patterns of applying conflict resolution actions</a:t>
            </a:r>
          </a:p>
          <a:p>
            <a:pPr lvl="1"/>
            <a:r>
              <a:rPr lang="en-US" dirty="0"/>
              <a:t>Agent-Based methods using Reinforcement Learning methods towards </a:t>
            </a:r>
          </a:p>
          <a:p>
            <a:pPr marL="274320" lvl="1" indent="0">
              <a:buNone/>
            </a:pPr>
            <a:r>
              <a:rPr lang="en-US" dirty="0"/>
              <a:t>Predicting conflict-free (CF)Trajectories</a:t>
            </a:r>
          </a:p>
        </p:txBody>
      </p:sp>
    </p:spTree>
    <p:extLst>
      <p:ext uri="{BB962C8B-B14F-4D97-AF65-F5344CB8AC3E}">
        <p14:creationId xmlns:p14="http://schemas.microsoft.com/office/powerpoint/2010/main" val="265174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BB81-4F09-45A7-AF65-155D5044465A}"/>
              </a:ext>
            </a:extLst>
          </p:cNvPr>
          <p:cNvSpPr>
            <a:spLocks noGrp="1"/>
          </p:cNvSpPr>
          <p:nvPr>
            <p:ph type="title"/>
          </p:nvPr>
        </p:nvSpPr>
        <p:spPr>
          <a:xfrm>
            <a:off x="1295400" y="503854"/>
            <a:ext cx="6603836" cy="785748"/>
          </a:xfrm>
        </p:spPr>
        <p:txBody>
          <a:bodyPr>
            <a:normAutofit fontScale="90000"/>
          </a:bodyPr>
          <a:lstStyle/>
          <a:p>
            <a:r>
              <a:rPr lang="en-US" dirty="0"/>
              <a:t>Specific objectives – methodology-workplan</a:t>
            </a:r>
          </a:p>
        </p:txBody>
      </p:sp>
      <p:pic>
        <p:nvPicPr>
          <p:cNvPr id="9" name="Content Placeholder 8" descr="Timeline&#10;&#10;Description automatically generated with low confidence">
            <a:extLst>
              <a:ext uri="{FF2B5EF4-FFF2-40B4-BE49-F238E27FC236}">
                <a16:creationId xmlns:a16="http://schemas.microsoft.com/office/drawing/2014/main" id="{B0615086-F039-43A8-A69B-45A9DA0BC151}"/>
              </a:ext>
            </a:extLst>
          </p:cNvPr>
          <p:cNvPicPr>
            <a:picLocks noGrp="1" noChangeAspect="1"/>
          </p:cNvPicPr>
          <p:nvPr>
            <p:ph idx="1"/>
          </p:nvPr>
        </p:nvPicPr>
        <p:blipFill>
          <a:blip r:embed="rId2"/>
          <a:stretch>
            <a:fillRect/>
          </a:stretch>
        </p:blipFill>
        <p:spPr>
          <a:xfrm>
            <a:off x="1147712" y="1824561"/>
            <a:ext cx="10262340" cy="3586438"/>
          </a:xfrm>
        </p:spPr>
      </p:pic>
      <p:cxnSp>
        <p:nvCxnSpPr>
          <p:cNvPr id="11" name="Straight Connector 10">
            <a:extLst>
              <a:ext uri="{FF2B5EF4-FFF2-40B4-BE49-F238E27FC236}">
                <a16:creationId xmlns:a16="http://schemas.microsoft.com/office/drawing/2014/main" id="{1C62220E-9D9B-4DD2-9F3C-E64C79EFBE16}"/>
              </a:ext>
            </a:extLst>
          </p:cNvPr>
          <p:cNvCxnSpPr>
            <a:cxnSpLocks/>
          </p:cNvCxnSpPr>
          <p:nvPr/>
        </p:nvCxnSpPr>
        <p:spPr>
          <a:xfrm>
            <a:off x="9468714" y="1920306"/>
            <a:ext cx="0" cy="35633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DA297705-CA68-4002-87A1-3CE3BF8E393E}"/>
              </a:ext>
            </a:extLst>
          </p:cNvPr>
          <p:cNvCxnSpPr>
            <a:cxnSpLocks/>
          </p:cNvCxnSpPr>
          <p:nvPr/>
        </p:nvCxnSpPr>
        <p:spPr>
          <a:xfrm>
            <a:off x="8141109" y="3698896"/>
            <a:ext cx="1578244" cy="0"/>
          </a:xfrm>
          <a:prstGeom prst="straightConnector1">
            <a:avLst/>
          </a:prstGeom>
          <a:ln w="76200">
            <a:solidFill>
              <a:srgbClr val="92D05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9901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7E5E-137E-4630-ACD5-696FC65D26BB}"/>
              </a:ext>
            </a:extLst>
          </p:cNvPr>
          <p:cNvSpPr>
            <a:spLocks noGrp="1"/>
          </p:cNvSpPr>
          <p:nvPr>
            <p:ph type="title"/>
          </p:nvPr>
        </p:nvSpPr>
        <p:spPr/>
        <p:txBody>
          <a:bodyPr/>
          <a:lstStyle/>
          <a:p>
            <a:r>
              <a:rPr lang="en-US" dirty="0"/>
              <a:t>What has been done so far</a:t>
            </a:r>
          </a:p>
        </p:txBody>
      </p:sp>
      <p:sp>
        <p:nvSpPr>
          <p:cNvPr id="3" name="Content Placeholder 2">
            <a:extLst>
              <a:ext uri="{FF2B5EF4-FFF2-40B4-BE49-F238E27FC236}">
                <a16:creationId xmlns:a16="http://schemas.microsoft.com/office/drawing/2014/main" id="{1B647609-5B7D-41AE-AB2F-BE7A6CF8AED5}"/>
              </a:ext>
            </a:extLst>
          </p:cNvPr>
          <p:cNvSpPr>
            <a:spLocks noGrp="1"/>
          </p:cNvSpPr>
          <p:nvPr>
            <p:ph idx="1"/>
          </p:nvPr>
        </p:nvSpPr>
        <p:spPr/>
        <p:txBody>
          <a:bodyPr>
            <a:normAutofit fontScale="85000" lnSpcReduction="20000"/>
          </a:bodyPr>
          <a:lstStyle/>
          <a:p>
            <a:r>
              <a:rPr lang="en-US" dirty="0"/>
              <a:t>Trajectory prediction</a:t>
            </a:r>
            <a:r>
              <a:rPr lang="en-US" baseline="30000" dirty="0"/>
              <a:t>1</a:t>
            </a:r>
            <a:r>
              <a:rPr lang="en-US" dirty="0"/>
              <a:t>:</a:t>
            </a:r>
          </a:p>
          <a:p>
            <a:pPr lvl="1"/>
            <a:r>
              <a:rPr lang="en-US" dirty="0"/>
              <a:t>Formulated the trajectory prediction problem (per origin destination pair) as an imitation learning problem where:</a:t>
            </a:r>
          </a:p>
          <a:p>
            <a:pPr lvl="2"/>
            <a:r>
              <a:rPr lang="en-US" dirty="0"/>
              <a:t>Given </a:t>
            </a:r>
            <a:r>
              <a:rPr lang="en-US" dirty="0">
                <a:effectLst/>
                <a:latin typeface="Arial" panose="020B0604020202020204" pitchFamily="34" charset="0"/>
              </a:rPr>
              <a:t>historical 4D aircraft trajectories whose states include 3D aircraft position with timestamps, in conjunction to forecasted weather conditions at each state.</a:t>
            </a:r>
          </a:p>
          <a:p>
            <a:pPr lvl="2"/>
            <a:r>
              <a:rPr lang="en-US" dirty="0">
                <a:effectLst/>
                <a:latin typeface="Arial" panose="020B0604020202020204" pitchFamily="34" charset="0"/>
              </a:rPr>
              <a:t>We derive, using Imitation Learning (GAIL) a description of how the aircraft is to transit among subsequent states starting from an initial state and on as a function of:</a:t>
            </a:r>
          </a:p>
          <a:p>
            <a:pPr lvl="3"/>
            <a:r>
              <a:rPr lang="en-US" dirty="0">
                <a:effectLst/>
                <a:latin typeface="Arial" panose="020B0604020202020204" pitchFamily="34" charset="0"/>
              </a:rPr>
              <a:t>(a) the current flight conditions (an initial state with forecasted weather conditions)</a:t>
            </a:r>
          </a:p>
          <a:p>
            <a:pPr lvl="3"/>
            <a:r>
              <a:rPr lang="en-US" dirty="0">
                <a:effectLst/>
                <a:latin typeface="Arial" panose="020B0604020202020204" pitchFamily="34" charset="0"/>
              </a:rPr>
              <a:t>(b) a forecast of weather conditions at specific positions</a:t>
            </a:r>
          </a:p>
          <a:p>
            <a:r>
              <a:rPr lang="en-US" dirty="0">
                <a:latin typeface="Arial" panose="020B0604020202020204" pitchFamily="34" charset="0"/>
              </a:rPr>
              <a:t>Conflict Resolution:</a:t>
            </a:r>
          </a:p>
          <a:p>
            <a:pPr lvl="1"/>
            <a:r>
              <a:rPr lang="en-US" dirty="0">
                <a:effectLst/>
                <a:latin typeface="Arial" panose="020B0604020202020204" pitchFamily="34" charset="0"/>
              </a:rPr>
              <a:t>We formulate the problem of conflicts free trajectory planning as an imitation learning problem, aiming to learn ATCO reactions.</a:t>
            </a:r>
            <a:endParaRPr lang="en-US" dirty="0">
              <a:latin typeface="Arial" panose="020B0604020202020204" pitchFamily="34" charset="0"/>
            </a:endParaRPr>
          </a:p>
          <a:p>
            <a:pPr lvl="1"/>
            <a:r>
              <a:rPr lang="en-US" dirty="0">
                <a:effectLst/>
                <a:latin typeface="Arial" panose="020B0604020202020204" pitchFamily="34" charset="0"/>
              </a:rPr>
              <a:t>Formal Specification of the problem of modelling ATCO’s behavior: Predicting </a:t>
            </a:r>
            <a:r>
              <a:rPr lang="en-US" b="1" dirty="0">
                <a:effectLst/>
                <a:latin typeface="Arial" panose="020B0604020202020204" pitchFamily="34" charset="0"/>
              </a:rPr>
              <a:t>when</a:t>
            </a:r>
            <a:r>
              <a:rPr lang="en-US" dirty="0">
                <a:effectLst/>
                <a:latin typeface="Arial" panose="020B0604020202020204" pitchFamily="34" charset="0"/>
              </a:rPr>
              <a:t> the Air Traffic controller will react towards resolving a conflict, and </a:t>
            </a:r>
            <a:r>
              <a:rPr lang="en-US" b="1" dirty="0">
                <a:effectLst/>
                <a:latin typeface="Arial" panose="020B0604020202020204" pitchFamily="34" charset="0"/>
              </a:rPr>
              <a:t>how</a:t>
            </a:r>
            <a:r>
              <a:rPr lang="en-US" dirty="0">
                <a:effectLst/>
                <a:latin typeface="Arial" panose="020B0604020202020204" pitchFamily="34" charset="0"/>
              </a:rPr>
              <a:t> he/she will react.</a:t>
            </a:r>
          </a:p>
          <a:p>
            <a:pPr lvl="1"/>
            <a:r>
              <a:rPr lang="en-US" dirty="0">
                <a:effectLst/>
                <a:latin typeface="Arial" panose="020B0604020202020204" pitchFamily="34" charset="0"/>
              </a:rPr>
              <a:t>Use</a:t>
            </a:r>
            <a:r>
              <a:rPr lang="en-US" dirty="0">
                <a:solidFill>
                  <a:srgbClr val="FF0000"/>
                </a:solidFill>
                <a:effectLst/>
                <a:latin typeface="Arial" panose="020B0604020202020204" pitchFamily="34" charset="0"/>
              </a:rPr>
              <a:t> </a:t>
            </a:r>
            <a:r>
              <a:rPr lang="en-US" dirty="0">
                <a:effectLst/>
                <a:latin typeface="Arial" panose="020B0604020202020204" pitchFamily="34" charset="0"/>
              </a:rPr>
              <a:t>a deep learning method for predicting ATCO reactions;</a:t>
            </a:r>
          </a:p>
        </p:txBody>
      </p:sp>
      <p:sp>
        <p:nvSpPr>
          <p:cNvPr id="4" name="Footer Placeholder 3">
            <a:extLst>
              <a:ext uri="{FF2B5EF4-FFF2-40B4-BE49-F238E27FC236}">
                <a16:creationId xmlns:a16="http://schemas.microsoft.com/office/drawing/2014/main" id="{2D92E6D9-B42F-4C58-8611-DB59B2F06718}"/>
              </a:ext>
            </a:extLst>
          </p:cNvPr>
          <p:cNvSpPr>
            <a:spLocks noGrp="1"/>
          </p:cNvSpPr>
          <p:nvPr>
            <p:ph type="ftr" sz="quarter" idx="11"/>
          </p:nvPr>
        </p:nvSpPr>
        <p:spPr/>
        <p:txBody>
          <a:bodyPr/>
          <a:lstStyle/>
          <a:p>
            <a:r>
              <a:rPr lang="en-US"/>
              <a:t>1. Bastas, Alevizos, Theocharis Kravaris, and George A. Vouros. "Data Driven Aircraft Trajectory Prediction with Deep Imitation Learning." arXiv preprint arXiv:2005.07960 (2020).</a:t>
            </a:r>
            <a:endParaRPr lang="en-US" dirty="0"/>
          </a:p>
        </p:txBody>
      </p:sp>
    </p:spTree>
    <p:extLst>
      <p:ext uri="{BB962C8B-B14F-4D97-AF65-F5344CB8AC3E}">
        <p14:creationId xmlns:p14="http://schemas.microsoft.com/office/powerpoint/2010/main" val="266296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00B6-D75A-4241-B6E7-75627E18D6A9}"/>
              </a:ext>
            </a:extLst>
          </p:cNvPr>
          <p:cNvSpPr>
            <a:spLocks noGrp="1"/>
          </p:cNvSpPr>
          <p:nvPr>
            <p:ph type="title"/>
          </p:nvPr>
        </p:nvSpPr>
        <p:spPr>
          <a:xfrm>
            <a:off x="1295400" y="2541573"/>
            <a:ext cx="9601200" cy="2743200"/>
          </a:xfrm>
        </p:spPr>
        <p:txBody>
          <a:bodyPr anchor="b">
            <a:normAutofit/>
          </a:bodyPr>
          <a:lstStyle/>
          <a:p>
            <a:r>
              <a:rPr lang="en-US" dirty="0"/>
              <a:t>Imitation learning for conflict free trajectory planning</a:t>
            </a:r>
          </a:p>
        </p:txBody>
      </p:sp>
      <p:sp>
        <p:nvSpPr>
          <p:cNvPr id="7" name="Text Placeholder 2">
            <a:extLst>
              <a:ext uri="{FF2B5EF4-FFF2-40B4-BE49-F238E27FC236}">
                <a16:creationId xmlns:a16="http://schemas.microsoft.com/office/drawing/2014/main" id="{97242046-98B7-422E-AE49-C444D1AB0C46}"/>
              </a:ext>
            </a:extLst>
          </p:cNvPr>
          <p:cNvSpPr>
            <a:spLocks noGrp="1"/>
          </p:cNvSpPr>
          <p:nvPr>
            <p:ph type="body" idx="1"/>
          </p:nvPr>
        </p:nvSpPr>
        <p:spPr>
          <a:xfrm>
            <a:off x="1295400" y="5431536"/>
            <a:ext cx="9601200" cy="457200"/>
          </a:xfrm>
        </p:spPr>
        <p:txBody>
          <a:bodyPr/>
          <a:lstStyle/>
          <a:p>
            <a:endParaRPr lang="en-US"/>
          </a:p>
        </p:txBody>
      </p:sp>
    </p:spTree>
    <p:extLst>
      <p:ext uri="{BB962C8B-B14F-4D97-AF65-F5344CB8AC3E}">
        <p14:creationId xmlns:p14="http://schemas.microsoft.com/office/powerpoint/2010/main" val="80227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8.7|0.7"/>
</p:tagLst>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843A9EBE32A4B94526A495910CA16" ma:contentTypeVersion="4" ma:contentTypeDescription="Create a new document." ma:contentTypeScope="" ma:versionID="959dc465985a1e29aca1e4f578bda78b">
  <xsd:schema xmlns:xsd="http://www.w3.org/2001/XMLSchema" xmlns:xs="http://www.w3.org/2001/XMLSchema" xmlns:p="http://schemas.microsoft.com/office/2006/metadata/properties" xmlns:ns3="3c1b8a5a-f3af-48e1-a546-369ce840035c" targetNamespace="http://schemas.microsoft.com/office/2006/metadata/properties" ma:root="true" ma:fieldsID="5371061ffdbd5a77e0d87a204b392ee2" ns3:_="">
    <xsd:import namespace="3c1b8a5a-f3af-48e1-a546-369ce840035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1b8a5a-f3af-48e1-a546-369ce8400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B38A87-FF0D-493D-999F-7D458A290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1b8a5a-f3af-48e1-a546-369ce8400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CC581E-2D4F-478A-9724-277610DA2350}">
  <ds:schemaRefs>
    <ds:schemaRef ds:uri="http://schemas.microsoft.com/sharepoint/v3/contenttype/forms"/>
  </ds:schemaRefs>
</ds:datastoreItem>
</file>

<file path=customXml/itemProps3.xml><?xml version="1.0" encoding="utf-8"?>
<ds:datastoreItem xmlns:ds="http://schemas.openxmlformats.org/officeDocument/2006/customXml" ds:itemID="{46FF7CA2-DB68-4FE8-9E61-C602AC3E112D}">
  <ds:schemaRefs>
    <ds:schemaRef ds:uri="http://purl.org/dc/elements/1.1/"/>
    <ds:schemaRef ds:uri="http://www.w3.org/XML/1998/namespace"/>
    <ds:schemaRef ds:uri="http://schemas.microsoft.com/office/2006/metadata/properties"/>
    <ds:schemaRef ds:uri="3c1b8a5a-f3af-48e1-a546-369ce840035c"/>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6113</TotalTime>
  <Words>3006</Words>
  <Application>Microsoft Office PowerPoint</Application>
  <PresentationFormat>Widescreen</PresentationFormat>
  <Paragraphs>533</Paragraphs>
  <Slides>37</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Cambria Math</vt:lpstr>
      <vt:lpstr>Wingdings</vt:lpstr>
      <vt:lpstr>Diamond Grid 16x9</vt:lpstr>
      <vt:lpstr>Trajectory Planning for Conflict Free Trajectories  A Multi-Agent Reinforcement Learning Approach</vt:lpstr>
      <vt:lpstr>Contents</vt:lpstr>
      <vt:lpstr>Phd objective</vt:lpstr>
      <vt:lpstr>Operational Goals</vt:lpstr>
      <vt:lpstr>Operation context envisioned</vt:lpstr>
      <vt:lpstr>Specific objectives - methodology</vt:lpstr>
      <vt:lpstr>Specific objectives – methodology-workplan</vt:lpstr>
      <vt:lpstr>What has been done so far</vt:lpstr>
      <vt:lpstr>Imitation learning for conflict free trajectory planning</vt:lpstr>
      <vt:lpstr>Preliminaries-Imitation learning</vt:lpstr>
      <vt:lpstr>Conflicts Free Trajectory Planning-Problem formulation</vt:lpstr>
      <vt:lpstr>Focus:  Modelling ATCO’s reactions</vt:lpstr>
      <vt:lpstr>When to react: ATCOs modes</vt:lpstr>
      <vt:lpstr>Predicting ACTO’s Reaction Computational Approach :  Variational Auto-Encoder (VAE)1</vt:lpstr>
      <vt:lpstr>State Observations (per neighboring flight)</vt:lpstr>
      <vt:lpstr>Actions to be predicted</vt:lpstr>
      <vt:lpstr>Training the model: Dataset’s Inherent limitations</vt:lpstr>
      <vt:lpstr>Resolving dataset’s inherent limitations</vt:lpstr>
      <vt:lpstr>Overall Process</vt:lpstr>
      <vt:lpstr>Simulating uncertainty in trajectory evolution</vt:lpstr>
      <vt:lpstr>Simulating uncertainty in trajectory evolution</vt:lpstr>
      <vt:lpstr>Overall Process</vt:lpstr>
      <vt:lpstr>Dataset Preprocessing-Dataset imbalance</vt:lpstr>
      <vt:lpstr>Overall Process</vt:lpstr>
      <vt:lpstr>Neighbors and Conflicts </vt:lpstr>
      <vt:lpstr>Overall Process</vt:lpstr>
      <vt:lpstr>Evaluation: Training &amp; Testing sets</vt:lpstr>
      <vt:lpstr>Experimental Evaluation-Evaluation methodology</vt:lpstr>
      <vt:lpstr>Experimental Evaluation - Evaluation methodology – Weighted Metrics-Formula</vt:lpstr>
      <vt:lpstr>Experimental Evaluation-Dataset</vt:lpstr>
      <vt:lpstr>Experimental Evaluation-Results</vt:lpstr>
      <vt:lpstr>Experimental Evaluation-Results</vt:lpstr>
      <vt:lpstr>Plots of ATCO modes-VAE</vt:lpstr>
      <vt:lpstr>Plots of ATCO modes-Encoder</vt:lpstr>
      <vt:lpstr>Concluding Remarks: What has been achieved</vt:lpstr>
      <vt:lpstr>Concluding Remarks: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Trajectory Planning for Conflict Free Trajectories  A Multi-Agent Reinforcement Learning Approach</dc:title>
  <dc:creator>ALEVIZOS BASTAS</dc:creator>
  <cp:lastModifiedBy>Graham Tanner</cp:lastModifiedBy>
  <cp:revision>475</cp:revision>
  <dcterms:created xsi:type="dcterms:W3CDTF">2019-11-28T14:42:50Z</dcterms:created>
  <dcterms:modified xsi:type="dcterms:W3CDTF">2022-03-10T15:29:22Z</dcterms:modified>
</cp:coreProperties>
</file>