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  <p:sldMasterId id="2147483703" r:id="rId2"/>
  </p:sldMasterIdLst>
  <p:notesMasterIdLst>
    <p:notesMasterId r:id="rId27"/>
  </p:notesMasterIdLst>
  <p:sldIdLst>
    <p:sldId id="256" r:id="rId3"/>
    <p:sldId id="260" r:id="rId4"/>
    <p:sldId id="341" r:id="rId5"/>
    <p:sldId id="337" r:id="rId6"/>
    <p:sldId id="327" r:id="rId7"/>
    <p:sldId id="326" r:id="rId8"/>
    <p:sldId id="325" r:id="rId9"/>
    <p:sldId id="324" r:id="rId10"/>
    <p:sldId id="267" r:id="rId11"/>
    <p:sldId id="323" r:id="rId12"/>
    <p:sldId id="329" r:id="rId13"/>
    <p:sldId id="330" r:id="rId14"/>
    <p:sldId id="328" r:id="rId15"/>
    <p:sldId id="335" r:id="rId16"/>
    <p:sldId id="340" r:id="rId17"/>
    <p:sldId id="320" r:id="rId18"/>
    <p:sldId id="339" r:id="rId19"/>
    <p:sldId id="318" r:id="rId20"/>
    <p:sldId id="332" r:id="rId21"/>
    <p:sldId id="331" r:id="rId22"/>
    <p:sldId id="319" r:id="rId23"/>
    <p:sldId id="300" r:id="rId24"/>
    <p:sldId id="338" r:id="rId25"/>
    <p:sldId id="278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stasia Lemetti" initials="AL" lastIdx="1" clrIdx="0">
    <p:extLst>
      <p:ext uri="{19B8F6BF-5375-455C-9EA6-DF929625EA0E}">
        <p15:presenceInfo xmlns:p15="http://schemas.microsoft.com/office/powerpoint/2012/main" userId="S::anale19@liu.se::fbb0a5d0-c6c8-4817-8dea-c23a872461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B637AE4-F38E-413D-A8E1-541A281BE783}">
  <a:tblStyle styleId="{4B637AE4-F38E-413D-A8E1-541A281BE78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C1F19A6-BAA3-4FD2-ADC5-F3C638DFF49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86000" autoAdjust="0"/>
  </p:normalViewPr>
  <p:slideViewPr>
    <p:cSldViewPr snapToGrid="0">
      <p:cViewPr varScale="1">
        <p:scale>
          <a:sx n="82" d="100"/>
          <a:sy n="82" d="100"/>
        </p:scale>
        <p:origin x="588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6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41cda7040d_0_0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41cda7040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10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3621361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Translate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different intensities of the weather phenomena 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numerical values for the thresholds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11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1937539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12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37490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E.g.: total number of moves  that any ATCO handles during a period is bounded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ATCOs are assigned only to those airports, for which they hold endorsements</a:t>
            </a:r>
            <a:endParaRPr lang="en-US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13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299092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14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4129350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15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4184837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16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63144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17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3536464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18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804072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19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46202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2</a:t>
            </a:fld>
            <a:endParaRPr sz="13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20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593000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21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3961682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88adf9c4ec_0_1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3" name="Google Shape;683;g88adf9c4ec_0_1398:notes"/>
          <p:cNvSpPr txBox="1">
            <a:spLocks noGrp="1"/>
          </p:cNvSpPr>
          <p:nvPr>
            <p:ph type="body" idx="1"/>
          </p:nvPr>
        </p:nvSpPr>
        <p:spPr>
          <a:xfrm>
            <a:off x="710247" y="4861441"/>
            <a:ext cx="5682000" cy="4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4" name="Google Shape;684;g88adf9c4ec_0_1398:notes"/>
          <p:cNvSpPr txBox="1">
            <a:spLocks noGrp="1"/>
          </p:cNvSpPr>
          <p:nvPr>
            <p:ph type="sldNum" idx="12"/>
          </p:nvPr>
        </p:nvSpPr>
        <p:spPr>
          <a:xfrm>
            <a:off x="4023092" y="9721106"/>
            <a:ext cx="3077700" cy="5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sv-SE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88adf9c4ec_0_13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3" name="Google Shape;683;g88adf9c4ec_0_1398:notes"/>
          <p:cNvSpPr txBox="1">
            <a:spLocks noGrp="1"/>
          </p:cNvSpPr>
          <p:nvPr>
            <p:ph type="body" idx="1"/>
          </p:nvPr>
        </p:nvSpPr>
        <p:spPr>
          <a:xfrm>
            <a:off x="710247" y="4861441"/>
            <a:ext cx="5682000" cy="4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4" name="Google Shape;684;g88adf9c4ec_0_1398:notes"/>
          <p:cNvSpPr txBox="1">
            <a:spLocks noGrp="1"/>
          </p:cNvSpPr>
          <p:nvPr>
            <p:ph type="sldNum" idx="12"/>
          </p:nvPr>
        </p:nvSpPr>
        <p:spPr>
          <a:xfrm>
            <a:off x="4023092" y="9721106"/>
            <a:ext cx="3077700" cy="5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sv-SE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05161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41cda7040d_0_3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41cda7040d_0_3501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427" name="Google Shape;427;g41cda7040d_0_3501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24</a:t>
            </a:fld>
            <a:endParaRPr sz="13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3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128279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4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2222935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5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3283494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6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4216603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7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3143459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1cda7040d_0_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1cda7040d_0_734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262" name="Google Shape;262;g41cda7040d_0_734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 sz="1300"/>
              <a:t>8</a:t>
            </a:fld>
            <a:endParaRPr sz="1300" dirty="0"/>
          </a:p>
        </p:txBody>
      </p:sp>
    </p:spTree>
    <p:extLst>
      <p:ext uri="{BB962C8B-B14F-4D97-AF65-F5344CB8AC3E}">
        <p14:creationId xmlns:p14="http://schemas.microsoft.com/office/powerpoint/2010/main" val="1949101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ac7f795d19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gac7f795d19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300" dirty="0"/>
          </a:p>
        </p:txBody>
      </p:sp>
      <p:sp>
        <p:nvSpPr>
          <p:cNvPr id="348" name="Google Shape;348;gac7f795d19_0_200:notes"/>
          <p:cNvSpPr txBox="1">
            <a:spLocks noGrp="1"/>
          </p:cNvSpPr>
          <p:nvPr>
            <p:ph type="sldNum" idx="12"/>
          </p:nvPr>
        </p:nvSpPr>
        <p:spPr>
          <a:xfrm>
            <a:off x="3884613" y="868522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075" tIns="86075" rIns="86075" bIns="860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en-GB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Blue (dark)">
  <p:cSld name="Title Page Blue (dark)">
    <p:bg>
      <p:bgPr>
        <a:solidFill>
          <a:srgbClr val="0099C6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ubrik">
  <p:cSld name="Rubri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5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685075" y="749419"/>
            <a:ext cx="7737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 and Text">
  <p:cSld name="Heading and 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16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685075" y="749419"/>
            <a:ext cx="7737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685075" y="1372768"/>
            <a:ext cx="7737600" cy="30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68" name="Google Shape;68;p16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69" name="Google Shape;69;p16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Blue" type="title">
  <p:cSld name="TITLE">
    <p:bg>
      <p:bgPr>
        <a:solidFill>
          <a:srgbClr val="00B9E7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3" name="Google Shape;73;p17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Turqoise">
  <p:cSld name="Title Page Turqoise">
    <p:bg>
      <p:bgPr>
        <a:solidFill>
          <a:srgbClr val="17C7D2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7" name="Google Shape;77;p18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Turqoise (dark)">
  <p:cSld name="Title Page Turqoise (dark)">
    <p:bg>
      <p:bgPr>
        <a:solidFill>
          <a:srgbClr val="009CA6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Green">
  <p:cSld name="Title Page Green">
    <p:bg>
      <p:bgPr>
        <a:solidFill>
          <a:srgbClr val="00CFB5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Page Green (dark)">
  <p:cSld name="Title Page Green (dark)">
    <p:bg>
      <p:bgPr>
        <a:solidFill>
          <a:srgbClr val="3BA890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>
            <a:spLocks noGrp="1"/>
          </p:cNvSpPr>
          <p:nvPr>
            <p:ph type="ctrTitle"/>
          </p:nvPr>
        </p:nvSpPr>
        <p:spPr>
          <a:xfrm>
            <a:off x="1371600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6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subTitle" idx="1"/>
          </p:nvPr>
        </p:nvSpPr>
        <p:spPr>
          <a:xfrm>
            <a:off x="1371600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9" name="Google Shape;89;p21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">
  <p:cSld name="Empty pag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blue">
  <p:cSld name="Empty page blue">
    <p:bg>
      <p:bgPr>
        <a:solidFill>
          <a:srgbClr val="00B9E7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blue (dark)">
  <p:cSld name="Empty page blue (dark)">
    <p:bg>
      <p:bgPr>
        <a:solidFill>
          <a:srgbClr val="0099C6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turqoise">
  <p:cSld name="Empty page turqoise">
    <p:bg>
      <p:bgPr>
        <a:solidFill>
          <a:srgbClr val="17C7D2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turqoise (dark)">
  <p:cSld name="Empty page turqoise (dark)">
    <p:bg>
      <p:bgPr>
        <a:solidFill>
          <a:srgbClr val="009CA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green">
  <p:cSld name="Empty page green">
    <p:bg>
      <p:bgPr>
        <a:solidFill>
          <a:srgbClr val="00CFB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 page green (dark)">
  <p:cSld name="Empty page green (dark)">
    <p:bg>
      <p:bgPr>
        <a:solidFill>
          <a:srgbClr val="3BA89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Blue">
  <p:cSld name="New Section Blue">
    <p:bg>
      <p:bgPr>
        <a:solidFill>
          <a:srgbClr val="00B9E7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9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00" name="Google Shape;100;p29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1" name="Google Shape;101;p29"/>
          <p:cNvPicPr preferRelativeResize="0"/>
          <p:nvPr/>
        </p:nvPicPr>
        <p:blipFill rotWithShape="1">
          <a:blip r:embed="rId2">
            <a:alphaModFix/>
          </a:blip>
          <a:srcRect l="6369" t="18998" r="6369" b="16381"/>
          <a:stretch/>
        </p:blipFill>
        <p:spPr>
          <a:xfrm>
            <a:off x="687600" y="4692600"/>
            <a:ext cx="1407600" cy="2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Blue (dark)">
  <p:cSld name="New Section Blue (dark)">
    <p:bg>
      <p:bgPr>
        <a:solidFill>
          <a:srgbClr val="0099C6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05" name="Google Shape;105;p30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6" name="Google Shape;106;p30"/>
          <p:cNvPicPr preferRelativeResize="0"/>
          <p:nvPr/>
        </p:nvPicPr>
        <p:blipFill rotWithShape="1">
          <a:blip r:embed="rId2">
            <a:alphaModFix/>
          </a:blip>
          <a:srcRect l="6369" t="18998" r="6369" b="16381"/>
          <a:stretch/>
        </p:blipFill>
        <p:spPr>
          <a:xfrm>
            <a:off x="687600" y="4692600"/>
            <a:ext cx="1407600" cy="2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Turqoise">
  <p:cSld name="New Section Turqoise">
    <p:bg>
      <p:bgPr>
        <a:solidFill>
          <a:srgbClr val="16C7D2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1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09" name="Google Shape;109;p31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10" name="Google Shape;110;p31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1" name="Google Shape;111;p31"/>
          <p:cNvPicPr preferRelativeResize="0"/>
          <p:nvPr/>
        </p:nvPicPr>
        <p:blipFill rotWithShape="1">
          <a:blip r:embed="rId2">
            <a:alphaModFix/>
          </a:blip>
          <a:srcRect l="6369" t="18998" r="6369" b="16381"/>
          <a:stretch/>
        </p:blipFill>
        <p:spPr>
          <a:xfrm>
            <a:off x="687600" y="4692600"/>
            <a:ext cx="1407600" cy="2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Turqoise (dark)">
  <p:cSld name="New Section Turqoise (dark)">
    <p:bg>
      <p:bgPr>
        <a:solidFill>
          <a:srgbClr val="009CA6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2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15" name="Google Shape;115;p32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6" name="Google Shape;116;p32"/>
          <p:cNvPicPr preferRelativeResize="0"/>
          <p:nvPr/>
        </p:nvPicPr>
        <p:blipFill rotWithShape="1">
          <a:blip r:embed="rId2">
            <a:alphaModFix/>
          </a:blip>
          <a:srcRect l="6369" t="18998" r="6369" b="16381"/>
          <a:stretch/>
        </p:blipFill>
        <p:spPr>
          <a:xfrm>
            <a:off x="687600" y="4692600"/>
            <a:ext cx="1407600" cy="2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Green">
  <p:cSld name="New Section Green">
    <p:bg>
      <p:bgPr>
        <a:solidFill>
          <a:srgbClr val="08CFB5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3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20" name="Google Shape;120;p33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1" name="Google Shape;121;p33"/>
          <p:cNvPicPr preferRelativeResize="0"/>
          <p:nvPr/>
        </p:nvPicPr>
        <p:blipFill rotWithShape="1">
          <a:blip r:embed="rId2">
            <a:alphaModFix/>
          </a:blip>
          <a:srcRect l="6369" t="18998" r="6369" b="16381"/>
          <a:stretch/>
        </p:blipFill>
        <p:spPr>
          <a:xfrm>
            <a:off x="687600" y="4692600"/>
            <a:ext cx="1407600" cy="2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Section Green (dark)">
  <p:cSld name="New Section Green (dark)">
    <p:bg>
      <p:bgPr>
        <a:solidFill>
          <a:srgbClr val="3BA890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4"/>
          <p:cNvSpPr txBox="1">
            <a:spLocks noGrp="1"/>
          </p:cNvSpPr>
          <p:nvPr>
            <p:ph type="ctrTitle"/>
          </p:nvPr>
        </p:nvSpPr>
        <p:spPr>
          <a:xfrm>
            <a:off x="1256095" y="1359674"/>
            <a:ext cx="64008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  <a:defRPr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4" name="Google Shape;124;p34"/>
          <p:cNvSpPr txBox="1">
            <a:spLocks noGrp="1"/>
          </p:cNvSpPr>
          <p:nvPr>
            <p:ph type="subTitle" idx="1"/>
          </p:nvPr>
        </p:nvSpPr>
        <p:spPr>
          <a:xfrm>
            <a:off x="1256095" y="2620472"/>
            <a:ext cx="64008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25" name="Google Shape;125;p34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6" name="Google Shape;126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5902" y="4691270"/>
            <a:ext cx="1408500" cy="27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p35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35"/>
          <p:cNvSpPr txBox="1">
            <a:spLocks noGrp="1"/>
          </p:cNvSpPr>
          <p:nvPr>
            <p:ph type="title"/>
          </p:nvPr>
        </p:nvSpPr>
        <p:spPr>
          <a:xfrm>
            <a:off x="685075" y="749419"/>
            <a:ext cx="7737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35"/>
          <p:cNvSpPr>
            <a:spLocks noGrp="1"/>
          </p:cNvSpPr>
          <p:nvPr>
            <p:ph type="pic" idx="2"/>
          </p:nvPr>
        </p:nvSpPr>
        <p:spPr>
          <a:xfrm>
            <a:off x="4137025" y="1383380"/>
            <a:ext cx="4286400" cy="29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1" name="Google Shape;131;p35"/>
          <p:cNvSpPr txBox="1">
            <a:spLocks noGrp="1"/>
          </p:cNvSpPr>
          <p:nvPr>
            <p:ph type="body" idx="1"/>
          </p:nvPr>
        </p:nvSpPr>
        <p:spPr>
          <a:xfrm>
            <a:off x="685075" y="1372768"/>
            <a:ext cx="3316200" cy="30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35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3" name="Google Shape;133;p35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34" name="Google Shape;134;p35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135" name="Google Shape;135;p35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yout graph">
  <p:cSld name="Layout graph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Google Shape;137;p36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8" name="Google Shape;138;p36"/>
          <p:cNvSpPr txBox="1">
            <a:spLocks noGrp="1"/>
          </p:cNvSpPr>
          <p:nvPr>
            <p:ph type="title"/>
          </p:nvPr>
        </p:nvSpPr>
        <p:spPr>
          <a:xfrm>
            <a:off x="685075" y="749419"/>
            <a:ext cx="7737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39" name="Google Shape;139;p36"/>
          <p:cNvSpPr>
            <a:spLocks noGrp="1"/>
          </p:cNvSpPr>
          <p:nvPr>
            <p:ph type="chart" idx="2"/>
          </p:nvPr>
        </p:nvSpPr>
        <p:spPr>
          <a:xfrm>
            <a:off x="685800" y="1428750"/>
            <a:ext cx="7737600" cy="29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0" name="Google Shape;140;p36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1" name="Google Shape;141;p36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42" name="Google Shape;142;p36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143" name="Google Shape;143;p36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">
  <p:cSld name="2 columns of 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Google Shape;145;p37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" name="Google Shape;146;p37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7" name="Google Shape;147;p37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48" name="Google Shape;148;p37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149" name="Google Shape;149;p37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7"/>
          <p:cNvSpPr txBox="1">
            <a:spLocks noGrp="1"/>
          </p:cNvSpPr>
          <p:nvPr>
            <p:ph type="body" idx="1"/>
          </p:nvPr>
        </p:nvSpPr>
        <p:spPr>
          <a:xfrm>
            <a:off x="687387" y="671513"/>
            <a:ext cx="3715200" cy="37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37"/>
          <p:cNvSpPr txBox="1">
            <a:spLocks noGrp="1"/>
          </p:cNvSpPr>
          <p:nvPr>
            <p:ph type="body" idx="2"/>
          </p:nvPr>
        </p:nvSpPr>
        <p:spPr>
          <a:xfrm>
            <a:off x="4764866" y="671513"/>
            <a:ext cx="3716700" cy="37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">
  <p:cSld name="Simple picture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Google Shape;153;p38"/>
          <p:cNvCxnSpPr/>
          <p:nvPr/>
        </p:nvCxnSpPr>
        <p:spPr>
          <a:xfrm>
            <a:off x="678458" y="4590458"/>
            <a:ext cx="774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4" name="Google Shape;154;p38"/>
          <p:cNvSpPr txBox="1">
            <a:spLocks noGrp="1"/>
          </p:cNvSpPr>
          <p:nvPr>
            <p:ph type="dt" idx="10"/>
          </p:nvPr>
        </p:nvSpPr>
        <p:spPr>
          <a:xfrm>
            <a:off x="6662092" y="270747"/>
            <a:ext cx="14313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55" name="Google Shape;155;p38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56" name="Google Shape;156;p38"/>
          <p:cNvSpPr txBox="1">
            <a:spLocks noGrp="1"/>
          </p:cNvSpPr>
          <p:nvPr>
            <p:ph type="ftr" idx="11"/>
          </p:nvPr>
        </p:nvSpPr>
        <p:spPr>
          <a:xfrm>
            <a:off x="593362" y="270750"/>
            <a:ext cx="5836800" cy="1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157" name="Google Shape;157;p38"/>
          <p:cNvPicPr preferRelativeResize="0"/>
          <p:nvPr/>
        </p:nvPicPr>
        <p:blipFill rotWithShape="1">
          <a:blip r:embed="rId2">
            <a:alphaModFix/>
          </a:blip>
          <a:srcRect l="5896" t="16387" r="5435" b="15071"/>
          <a:stretch/>
        </p:blipFill>
        <p:spPr>
          <a:xfrm>
            <a:off x="687600" y="4692600"/>
            <a:ext cx="1407600" cy="2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8"/>
          <p:cNvSpPr>
            <a:spLocks noGrp="1"/>
          </p:cNvSpPr>
          <p:nvPr>
            <p:ph type="pic" idx="2"/>
          </p:nvPr>
        </p:nvSpPr>
        <p:spPr>
          <a:xfrm>
            <a:off x="690464" y="685800"/>
            <a:ext cx="7735200" cy="36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Blue">
  <p:cSld name="End Blue">
    <p:bg>
      <p:bgPr>
        <a:solidFill>
          <a:srgbClr val="00B9E7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9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61" name="Google Shape;161;p39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2" name="Google Shape;162;p39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Blue (dark)">
  <p:cSld name="End Blue (dark)">
    <p:bg>
      <p:bgPr>
        <a:solidFill>
          <a:srgbClr val="0099C6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0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65" name="Google Shape;165;p40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6" name="Google Shape;166;p40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Turqoise">
  <p:cSld name="End Turqoise">
    <p:bg>
      <p:bgPr>
        <a:solidFill>
          <a:srgbClr val="17C7D2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69" name="Google Shape;169;p41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0" name="Google Shape;170;p41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Turqoise (dark)">
  <p:cSld name="End Turqoise (dark)">
    <p:bg>
      <p:bgPr>
        <a:solidFill>
          <a:srgbClr val="009CA6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73" name="Google Shape;173;p42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4" name="Google Shape;174;p42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Green">
  <p:cSld name="End Green">
    <p:bg>
      <p:bgPr>
        <a:solidFill>
          <a:srgbClr val="00CFB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3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77" name="Google Shape;177;p43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8" name="Google Shape;178;p43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Green (dark)">
  <p:cSld name="End Green (dark)">
    <p:bg>
      <p:bgPr>
        <a:solidFill>
          <a:srgbClr val="3BA890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4"/>
          <p:cNvSpPr txBox="1"/>
          <p:nvPr/>
        </p:nvSpPr>
        <p:spPr>
          <a:xfrm>
            <a:off x="1818134" y="2752538"/>
            <a:ext cx="5527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www.liu.se</a:t>
            </a:r>
            <a:endParaRPr dirty="0"/>
          </a:p>
        </p:txBody>
      </p:sp>
      <p:sp>
        <p:nvSpPr>
          <p:cNvPr id="181" name="Google Shape;181;p44"/>
          <p:cNvSpPr txBox="1">
            <a:spLocks noGrp="1"/>
          </p:cNvSpPr>
          <p:nvPr>
            <p:ph type="body" idx="1"/>
          </p:nvPr>
        </p:nvSpPr>
        <p:spPr>
          <a:xfrm>
            <a:off x="1320800" y="1360885"/>
            <a:ext cx="66516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82" name="Google Shape;182;p44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blue">
  <p:cSld name="2 columns of text blue">
    <p:bg>
      <p:bgPr>
        <a:solidFill>
          <a:srgbClr val="00B9E7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5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85" name="Google Shape;185;p45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45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blue (dark)">
  <p:cSld name="2 columns of text blue (dark)">
    <p:bg>
      <p:bgPr>
        <a:solidFill>
          <a:srgbClr val="0099C6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6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89" name="Google Shape;189;p46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6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turqoise">
  <p:cSld name="2 columns of text turqoise">
    <p:bg>
      <p:bgPr>
        <a:solidFill>
          <a:srgbClr val="17C7D2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7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3" name="Google Shape;193;p47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7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turqoise (dark)">
  <p:cSld name="2 columns of text turqoise (dark)">
    <p:bg>
      <p:bgPr>
        <a:solidFill>
          <a:srgbClr val="009CA6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8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7" name="Google Shape;197;p48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48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green">
  <p:cSld name="2 columns of text green">
    <p:bg>
      <p:bgPr>
        <a:solidFill>
          <a:srgbClr val="00CFB5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9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1" name="Google Shape;201;p49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9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 of text green (dark)">
  <p:cSld name="2 columns of text green (dark)">
    <p:bg>
      <p:bgPr>
        <a:solidFill>
          <a:srgbClr val="3BA890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0"/>
          <p:cNvSpPr txBox="1">
            <a:spLocks noGrp="1"/>
          </p:cNvSpPr>
          <p:nvPr>
            <p:ph type="body" idx="1"/>
          </p:nvPr>
        </p:nvSpPr>
        <p:spPr>
          <a:xfrm>
            <a:off x="410547" y="581025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5" name="Google Shape;205;p50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50"/>
          <p:cNvSpPr txBox="1">
            <a:spLocks noGrp="1"/>
          </p:cNvSpPr>
          <p:nvPr>
            <p:ph type="body" idx="2"/>
          </p:nvPr>
        </p:nvSpPr>
        <p:spPr>
          <a:xfrm>
            <a:off x="4674637" y="581024"/>
            <a:ext cx="4086900" cy="3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blue">
  <p:cSld name="Simple picture blue">
    <p:bg>
      <p:bgPr>
        <a:solidFill>
          <a:srgbClr val="00B9E7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1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09" name="Google Shape;209;p51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blue (dark)">
  <p:cSld name="Simple picture blue (dark)">
    <p:bg>
      <p:bgPr>
        <a:solidFill>
          <a:srgbClr val="0099C6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2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12" name="Google Shape;212;p52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turqoise">
  <p:cSld name="Simple picture turqoise">
    <p:bg>
      <p:bgPr>
        <a:solidFill>
          <a:srgbClr val="17C7D2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3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15" name="Google Shape;215;p53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turqoise (dark)">
  <p:cSld name="Simple picture turqoise (dark)">
    <p:bg>
      <p:bgPr>
        <a:solidFill>
          <a:srgbClr val="009CA6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4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18" name="Google Shape;218;p54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page green">
  <p:cSld name="Simple picture page green">
    <p:bg>
      <p:bgPr>
        <a:solidFill>
          <a:srgbClr val="00CFB5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5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21" name="Google Shape;221;p55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picture green (dark)">
  <p:cSld name="Simple picture green (dark)">
    <p:bg>
      <p:bgPr>
        <a:solidFill>
          <a:srgbClr val="3BA890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6"/>
          <p:cNvSpPr>
            <a:spLocks noGrp="1"/>
          </p:cNvSpPr>
          <p:nvPr>
            <p:ph type="pic" idx="2"/>
          </p:nvPr>
        </p:nvSpPr>
        <p:spPr>
          <a:xfrm>
            <a:off x="401213" y="461963"/>
            <a:ext cx="8238900" cy="3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marR="0" lvl="0" indent="266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2476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224" name="Google Shape;224;p56"/>
          <p:cNvPicPr preferRelativeResize="0"/>
          <p:nvPr/>
        </p:nvPicPr>
        <p:blipFill rotWithShape="1">
          <a:blip r:embed="rId2">
            <a:alphaModFix/>
          </a:blip>
          <a:srcRect l="6606" t="17688" r="6126" b="16383"/>
          <a:stretch/>
        </p:blipFill>
        <p:spPr>
          <a:xfrm>
            <a:off x="399600" y="4446900"/>
            <a:ext cx="2260800" cy="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5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nri.go.jp/eiwac/eiwac_2019_eng.html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eber.itn.liu.se/~tatpo46/pps/DASC2019.pdf" TargetMode="External"/><Relationship Id="rId7" Type="http://schemas.openxmlformats.org/officeDocument/2006/relationships/hyperlink" Target="http://weber.itn.liu.se/~tatpo46/pps/EIWAC2019.pdf" TargetMode="Externa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orkshop.opensky-network.org/" TargetMode="External"/><Relationship Id="rId11" Type="http://schemas.openxmlformats.org/officeDocument/2006/relationships/hyperlink" Target="https://weber.itn.liu.se/~tatpo46/pps/ICRAT2020GT.pdf" TargetMode="External"/><Relationship Id="rId5" Type="http://schemas.openxmlformats.org/officeDocument/2006/relationships/hyperlink" Target="http://weber.itn.liu.se/~tatpo46/pps/Opensky2019.pdf" TargetMode="External"/><Relationship Id="rId10" Type="http://schemas.openxmlformats.org/officeDocument/2006/relationships/hyperlink" Target="http://www.icrat.org/icrat/" TargetMode="External"/><Relationship Id="rId4" Type="http://schemas.openxmlformats.org/officeDocument/2006/relationships/hyperlink" Target="https://2019.dasconline.org/" TargetMode="External"/><Relationship Id="rId9" Type="http://schemas.openxmlformats.org/officeDocument/2006/relationships/hyperlink" Target="https://weber.itn.liu.se/~tatpo46/pps/ICRAT2020FE.pdf" TargetMode="External"/><Relationship Id="rId1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eber.itn.liu.se/~tatpo46/pps/SIDs2020_Covid.pdf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hyperlink" Target="https://weber.itn.liu.se/~tatpo46/pps/SIDs2020_WL.pdf" TargetMode="External"/><Relationship Id="rId4" Type="http://schemas.openxmlformats.org/officeDocument/2006/relationships/hyperlink" Target="https://www.sesarju.eu/node/3438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7"/>
          <p:cNvSpPr txBox="1">
            <a:spLocks noGrp="1"/>
          </p:cNvSpPr>
          <p:nvPr>
            <p:ph type="ctrTitle"/>
          </p:nvPr>
        </p:nvSpPr>
        <p:spPr>
          <a:xfrm>
            <a:off x="455575" y="493344"/>
            <a:ext cx="8310300" cy="20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r>
              <a:rPr lang="en-US" sz="3600" b="1" dirty="0">
                <a:solidFill>
                  <a:schemeClr val="lt1"/>
                </a:solidFill>
              </a:rPr>
              <a:t>PhD thesis: Integrating Weather Prediction Models into ATM Planning (IWA)</a:t>
            </a:r>
          </a:p>
        </p:txBody>
      </p:sp>
      <p:sp>
        <p:nvSpPr>
          <p:cNvPr id="230" name="Google Shape;230;p57"/>
          <p:cNvSpPr txBox="1"/>
          <p:nvPr/>
        </p:nvSpPr>
        <p:spPr>
          <a:xfrm>
            <a:off x="1410324" y="2494644"/>
            <a:ext cx="6400800" cy="1708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Anastasia</a:t>
            </a:r>
            <a:r>
              <a:rPr lang="en-GB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Lemetti, LIU</a:t>
            </a: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GB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Supervisor</a:t>
            </a:r>
            <a:r>
              <a:rPr lang="sv-SE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 Valentin Polishchuk, LIU</a:t>
            </a: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sv-SE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</a:t>
            </a:r>
            <a:r>
              <a:rPr lang="en-US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-supervisor</a:t>
            </a:r>
            <a:r>
              <a:rPr lang="sv-SE" sz="28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 Tatiana Polishchuk, LIU</a:t>
            </a:r>
            <a:endParaRPr sz="2800" i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 i="1" dirty="0">
              <a:solidFill>
                <a:srgbClr val="FFF2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 i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0478E36-8A2B-44A0-A43F-A7AD8CF0D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495160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107352D-DC99-4155-9DC2-F589CB254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80585" y="4462615"/>
            <a:ext cx="914400" cy="587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A5B75C1-EE79-443C-9C92-93D14B5EB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337" y="446261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10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34477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34478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2109BB-31F2-4D26-A447-3D0041DCF784}"/>
              </a:ext>
            </a:extLst>
          </p:cNvPr>
          <p:cNvSpPr txBox="1"/>
          <p:nvPr/>
        </p:nvSpPr>
        <p:spPr>
          <a:xfrm>
            <a:off x="377269" y="130832"/>
            <a:ext cx="802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Weather Intensity for Different Average Taskload-Driven Impact Factors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0E965D6D-69BA-47C0-8143-2F3A6446FF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8732" y="607163"/>
            <a:ext cx="4257328" cy="38782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9734C5-3C2A-4DBA-9F59-24B38F1DCA07}"/>
              </a:ext>
            </a:extLst>
          </p:cNvPr>
          <p:cNvSpPr txBox="1"/>
          <p:nvPr/>
        </p:nvSpPr>
        <p:spPr>
          <a:xfrm>
            <a:off x="457200" y="1041400"/>
            <a:ext cx="33951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 use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cutoff value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identify the intensity of impactful weather phenomena for each airport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cutoff value = 0.5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corresponds to “sometimes”, “can happen” or “several times”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cutoff value = 0.7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corresponds to “often”, “increased”, “more likely”, “higher”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cutoff value = 0.2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and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cutoff value = 0.3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close to </a:t>
            </a:r>
            <a:r>
              <a:rPr lang="sv-SE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rarely”, “not too much”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969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11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BE386D01-D430-402C-A670-E12A6DD259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9395" y="3631542"/>
            <a:ext cx="3816546" cy="920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DF101D-C343-439C-9AA5-46669960EDC5}"/>
              </a:ext>
            </a:extLst>
          </p:cNvPr>
          <p:cNvSpPr txBox="1"/>
          <p:nvPr/>
        </p:nvSpPr>
        <p:spPr>
          <a:xfrm>
            <a:off x="537418" y="3164793"/>
            <a:ext cx="756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General Numerical Thresholds for </a:t>
            </a:r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Impactful Weather Phenomena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27F051-5BF2-41FD-A805-C606A1BF14A0}"/>
              </a:ext>
            </a:extLst>
          </p:cNvPr>
          <p:cNvSpPr txBox="1"/>
          <p:nvPr/>
        </p:nvSpPr>
        <p:spPr>
          <a:xfrm>
            <a:off x="658678" y="794461"/>
            <a:ext cx="771313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ATCO answers (numbers can vary!)</a:t>
            </a:r>
          </a:p>
          <a:p>
            <a:pPr marL="311150" indent="-171450">
              <a:buSzPts val="1400"/>
              <a:buFont typeface="Arial" panose="020B0604020202020204" pitchFamily="34" charset="0"/>
              <a:buChar char="•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Taszarek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  <a:r>
              <a:rPr lang="en-GB" sz="1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“Hazardous weather affecting European airports: Climatological estimates of situations with limited visibility, thunderstorm, low-level wind shear and snowfall from ERA5”, Weather and Climate Extremes, vol.28, p.100243, 2020)</a:t>
            </a:r>
          </a:p>
          <a:p>
            <a:pPr marL="311150" indent="-171450">
              <a:buSzPts val="1400"/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Taszarek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  <a:r>
              <a:rPr lang="en-GB" sz="1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 climatology of thunderstorms across Europe from a synthesis of multiple data sources</a:t>
            </a:r>
            <a:r>
              <a:rPr lang="sv-SE" sz="12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Journal of Climate 32 (6) (2019) 1813 – 1837</a:t>
            </a:r>
          </a:p>
          <a:p>
            <a:pPr marL="311150" indent="-171450">
              <a:buSzPts val="1400"/>
              <a:buFont typeface="Arial" panose="020B0604020202020204" pitchFamily="34" charset="0"/>
              <a:buChar char="•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European Centre for Medium-Range Weather Forecasts, ERA5: data documentation</a:t>
            </a:r>
          </a:p>
          <a:p>
            <a:pPr marL="311150" indent="-171450">
              <a:buSzPts val="1400"/>
              <a:buFont typeface="Arial" panose="020B0604020202020204" pitchFamily="34" charset="0"/>
              <a:buChar char="•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guidelines of the Society Automotive Engineers’ (SAE) Ground Deicing group (accepted by ICAO)</a:t>
            </a:r>
          </a:p>
          <a:p>
            <a:pPr marL="311150" indent="-171450">
              <a:buSzPts val="1400"/>
              <a:buFont typeface="Arial" panose="020B0604020202020204" pitchFamily="34" charset="0"/>
              <a:buChar char="•"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17500"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guidelines of the World Meteorological Organization (accepted by ICAO)</a:t>
            </a:r>
            <a:endParaRPr lang="en-GB" sz="12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A095B0-E643-4AC8-AEF9-E88E9A50BF24}"/>
              </a:ext>
            </a:extLst>
          </p:cNvPr>
          <p:cNvSpPr txBox="1"/>
          <p:nvPr/>
        </p:nvSpPr>
        <p:spPr>
          <a:xfrm>
            <a:off x="658678" y="269786"/>
            <a:ext cx="7508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Numerical Thresholds for </a:t>
            </a:r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Impactful Weather Phenomena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391E10-5124-4B43-835B-FDF2BB511EB2}"/>
              </a:ext>
            </a:extLst>
          </p:cNvPr>
          <p:cNvSpPr txBox="1"/>
          <p:nvPr/>
        </p:nvSpPr>
        <p:spPr>
          <a:xfrm>
            <a:off x="5440576" y="3834550"/>
            <a:ext cx="2931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effectLst/>
                <a:latin typeface="Arial" panose="020B0604020202020204" pitchFamily="34" charset="0"/>
              </a:rPr>
              <a:t>Convective weather (binary variable):</a:t>
            </a:r>
          </a:p>
          <a:p>
            <a:r>
              <a:rPr lang="en-US" sz="1000" b="0" i="0" dirty="0">
                <a:effectLst/>
                <a:latin typeface="Arial" panose="020B0604020202020204" pitchFamily="34" charset="0"/>
              </a:rPr>
              <a:t>CAPE ≥ 1000 Jkg</a:t>
            </a:r>
            <a:r>
              <a:rPr lang="en-US" sz="1000" b="0" i="0" baseline="30000" dirty="0">
                <a:effectLst/>
                <a:latin typeface="Arial" panose="020B0604020202020204" pitchFamily="34" charset="0"/>
              </a:rPr>
              <a:t>−1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 and cp ≥ 0.075 mmh</a:t>
            </a:r>
            <a:r>
              <a:rPr lang="en-US" sz="1000" b="0" i="0" baseline="30000" dirty="0">
                <a:effectLst/>
                <a:latin typeface="Arial" panose="020B0604020202020204" pitchFamily="34" charset="0"/>
              </a:rPr>
              <a:t>−1</a:t>
            </a:r>
            <a:endParaRPr lang="en-US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3576143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12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E71705-6B41-465F-8C39-A5FEB760DD8A}"/>
              </a:ext>
            </a:extLst>
          </p:cNvPr>
          <p:cNvSpPr txBox="1"/>
          <p:nvPr/>
        </p:nvSpPr>
        <p:spPr>
          <a:xfrm>
            <a:off x="399025" y="184274"/>
            <a:ext cx="841588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Airport</a:t>
            </a:r>
            <a:r>
              <a:rPr lang="en-US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-Dependent Numerical Thresholds for </a:t>
            </a:r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Impactful Weather Phenomena</a:t>
            </a:r>
          </a:p>
          <a:p>
            <a:endParaRPr lang="en-US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4D5757A7-91EB-43BF-9E4B-71599C56F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7085" y="657216"/>
            <a:ext cx="4798540" cy="382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99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13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7F9413-7925-443E-8A55-55418E3AA459}"/>
              </a:ext>
            </a:extLst>
          </p:cNvPr>
          <p:cNvSpPr txBox="1"/>
          <p:nvPr/>
        </p:nvSpPr>
        <p:spPr>
          <a:xfrm>
            <a:off x="836794" y="370541"/>
            <a:ext cx="7679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Recap: Optimization of Staff Scheduling at RTC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DA21FE-5364-46B2-BB55-19D903A49B2D}"/>
              </a:ext>
            </a:extLst>
          </p:cNvPr>
          <p:cNvSpPr txBox="1"/>
          <p:nvPr/>
        </p:nvSpPr>
        <p:spPr>
          <a:xfrm>
            <a:off x="443883" y="1154097"/>
            <a:ext cx="80721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Input: 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flight movements at several RTC airports per hour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Output: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Optimal assignment of controllers to RTC airports per hour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Constraints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operational + controller shift constraints (number of airports assigned to one ATCO is bounded, in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multiple mode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- max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2 a/p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ATCO)</a:t>
            </a:r>
          </a:p>
          <a:p>
            <a:endParaRPr lang="en-US" dirty="0"/>
          </a:p>
        </p:txBody>
      </p:sp>
      <p:grpSp>
        <p:nvGrpSpPr>
          <p:cNvPr id="8" name="Google Shape;552;ga272c3650c_0_91">
            <a:extLst>
              <a:ext uri="{FF2B5EF4-FFF2-40B4-BE49-F238E27FC236}">
                <a16:creationId xmlns:a16="http://schemas.microsoft.com/office/drawing/2014/main" id="{4E51A19D-FA4A-4894-B0CD-B1941E6AB8A3}"/>
              </a:ext>
            </a:extLst>
          </p:cNvPr>
          <p:cNvGrpSpPr/>
          <p:nvPr/>
        </p:nvGrpSpPr>
        <p:grpSpPr>
          <a:xfrm>
            <a:off x="432675" y="3735113"/>
            <a:ext cx="8249550" cy="724500"/>
            <a:chOff x="792475" y="4004550"/>
            <a:chExt cx="8249550" cy="724500"/>
          </a:xfrm>
        </p:grpSpPr>
        <p:pic>
          <p:nvPicPr>
            <p:cNvPr id="9" name="Google Shape;553;ga272c3650c_0_91">
              <a:extLst>
                <a:ext uri="{FF2B5EF4-FFF2-40B4-BE49-F238E27FC236}">
                  <a16:creationId xmlns:a16="http://schemas.microsoft.com/office/drawing/2014/main" id="{9AAC2368-0A26-4FF1-9F42-ED3F42B0795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2475" y="4203900"/>
              <a:ext cx="325800" cy="32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554;ga272c3650c_0_91">
              <a:extLst>
                <a:ext uri="{FF2B5EF4-FFF2-40B4-BE49-F238E27FC236}">
                  <a16:creationId xmlns:a16="http://schemas.microsoft.com/office/drawing/2014/main" id="{898F6E32-D30F-4D26-B47E-D509806276E6}"/>
                </a:ext>
              </a:extLst>
            </p:cNvPr>
            <p:cNvSpPr txBox="1"/>
            <p:nvPr/>
          </p:nvSpPr>
          <p:spPr>
            <a:xfrm>
              <a:off x="1164925" y="4004550"/>
              <a:ext cx="7877100" cy="72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91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B. </a:t>
              </a:r>
              <a:r>
                <a:rPr lang="en-GB" sz="1200" dirty="0" err="1">
                  <a:latin typeface="Calibri"/>
                  <a:ea typeface="Calibri"/>
                  <a:cs typeface="Calibri"/>
                  <a:sym typeface="Calibri"/>
                </a:rPr>
                <a:t>Joseffson</a:t>
              </a: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, T. Polishchuk, V. Polishchuk, C. Schmidt. Scheduling Air Traffic Controllers at the Remote Tower Center. 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DASC 2017, St. Petersburg, USA. Awarded best in session.</a:t>
              </a:r>
              <a:endParaRPr sz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992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14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7F9413-7925-443E-8A55-55418E3AA459}"/>
              </a:ext>
            </a:extLst>
          </p:cNvPr>
          <p:cNvSpPr txBox="1"/>
          <p:nvPr/>
        </p:nvSpPr>
        <p:spPr>
          <a:xfrm>
            <a:off x="836794" y="370541"/>
            <a:ext cx="7679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Recap: Optimization of Staff Scheduling at RTC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DA21FE-5364-46B2-BB55-19D903A49B2D}"/>
              </a:ext>
            </a:extLst>
          </p:cNvPr>
          <p:cNvSpPr txBox="1"/>
          <p:nvPr/>
        </p:nvSpPr>
        <p:spPr>
          <a:xfrm>
            <a:off x="443883" y="1154097"/>
            <a:ext cx="8072177" cy="272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Input: 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flight movements at several RTC airports per hour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requirements for single operation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Output: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Optimal assignment of controllers to RTC airports per hour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Constraints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operational + controller shift constraints (number of airports assigned to one ATCO is bounded, in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multiple mode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- max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2 a/p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ATCO)</a:t>
            </a:r>
          </a:p>
          <a:p>
            <a:pPr marL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GB" sz="1400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constraint</a:t>
            </a: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force single operation</a:t>
            </a:r>
          </a:p>
          <a:p>
            <a:pPr marL="0" lvl="0" indent="0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Guarantees that airport</a:t>
            </a:r>
            <a:r>
              <a:rPr lang="en-US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is operated in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single mode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if some impactful weather event occurs at hour </a:t>
            </a:r>
            <a:r>
              <a:rPr lang="en-US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 the ATCO assigned to control airport 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not assigned any other airport at hour 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h)</a:t>
            </a:r>
            <a:endParaRPr lang="en-US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endParaRPr lang="en-US" sz="1400" dirty="0"/>
          </a:p>
          <a:p>
            <a:endParaRPr lang="en-US" dirty="0"/>
          </a:p>
        </p:txBody>
      </p:sp>
      <p:grpSp>
        <p:nvGrpSpPr>
          <p:cNvPr id="8" name="Google Shape;552;ga272c3650c_0_91">
            <a:extLst>
              <a:ext uri="{FF2B5EF4-FFF2-40B4-BE49-F238E27FC236}">
                <a16:creationId xmlns:a16="http://schemas.microsoft.com/office/drawing/2014/main" id="{4E51A19D-FA4A-4894-B0CD-B1941E6AB8A3}"/>
              </a:ext>
            </a:extLst>
          </p:cNvPr>
          <p:cNvGrpSpPr/>
          <p:nvPr/>
        </p:nvGrpSpPr>
        <p:grpSpPr>
          <a:xfrm>
            <a:off x="432675" y="3735113"/>
            <a:ext cx="8249550" cy="724500"/>
            <a:chOff x="792475" y="4004550"/>
            <a:chExt cx="8249550" cy="724500"/>
          </a:xfrm>
        </p:grpSpPr>
        <p:pic>
          <p:nvPicPr>
            <p:cNvPr id="9" name="Google Shape;553;ga272c3650c_0_91">
              <a:extLst>
                <a:ext uri="{FF2B5EF4-FFF2-40B4-BE49-F238E27FC236}">
                  <a16:creationId xmlns:a16="http://schemas.microsoft.com/office/drawing/2014/main" id="{9AAC2368-0A26-4FF1-9F42-ED3F42B0795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2475" y="4203900"/>
              <a:ext cx="325800" cy="32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554;ga272c3650c_0_91">
              <a:extLst>
                <a:ext uri="{FF2B5EF4-FFF2-40B4-BE49-F238E27FC236}">
                  <a16:creationId xmlns:a16="http://schemas.microsoft.com/office/drawing/2014/main" id="{898F6E32-D30F-4D26-B47E-D509806276E6}"/>
                </a:ext>
              </a:extLst>
            </p:cNvPr>
            <p:cNvSpPr txBox="1"/>
            <p:nvPr/>
          </p:nvSpPr>
          <p:spPr>
            <a:xfrm>
              <a:off x="1164925" y="4004550"/>
              <a:ext cx="7877100" cy="72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91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B. </a:t>
              </a:r>
              <a:r>
                <a:rPr lang="en-GB" sz="1200" dirty="0" err="1">
                  <a:latin typeface="Calibri"/>
                  <a:ea typeface="Calibri"/>
                  <a:cs typeface="Calibri"/>
                  <a:sym typeface="Calibri"/>
                </a:rPr>
                <a:t>Joseffson</a:t>
              </a: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, T. Polishchuk, V. Polishchuk, C. Schmidt. Scheduling Air Traffic Controllers at the Remote Tower Center. 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DASC 2017, St. Petersburg, USA. Awarded best in session.</a:t>
              </a:r>
              <a:endParaRPr sz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845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15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7F9413-7925-443E-8A55-55418E3AA459}"/>
              </a:ext>
            </a:extLst>
          </p:cNvPr>
          <p:cNvSpPr txBox="1"/>
          <p:nvPr/>
        </p:nvSpPr>
        <p:spPr>
          <a:xfrm>
            <a:off x="836794" y="370541"/>
            <a:ext cx="7679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Recap: Optimization of Staff Scheduling at RTC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DA21FE-5364-46B2-BB55-19D903A49B2D}"/>
              </a:ext>
            </a:extLst>
          </p:cNvPr>
          <p:cNvSpPr txBox="1"/>
          <p:nvPr/>
        </p:nvSpPr>
        <p:spPr>
          <a:xfrm>
            <a:off x="443883" y="1154097"/>
            <a:ext cx="8072177" cy="352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Input: 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flight movements at several RTC airports per hour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requirements for single operation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Output: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Optimal assignment of controllers to RTC airports per hour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Constraints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operational + controller shift constraints (number of airports assigned to one ATCO is bounded, in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multiple mode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- max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2 a/p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ATCO)</a:t>
            </a:r>
          </a:p>
          <a:p>
            <a:pPr marL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GB" sz="1400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constraint</a:t>
            </a: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force single operation</a:t>
            </a:r>
          </a:p>
          <a:p>
            <a:pPr marL="0" lvl="0" indent="0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Guarantees that airport</a:t>
            </a:r>
            <a:r>
              <a:rPr lang="en-US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is operated in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single mode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if some impactful weather event occurs at hour </a:t>
            </a:r>
            <a:r>
              <a:rPr lang="en-US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 the ATCO assigned to control airport 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not assigned any other airport at hour </a:t>
            </a:r>
            <a:r>
              <a:rPr lang="en-US" i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h)</a:t>
            </a:r>
          </a:p>
          <a:p>
            <a:pPr>
              <a:lnSpc>
                <a:spcPct val="150000"/>
              </a:lnSpc>
              <a:spcBef>
                <a:spcPts val="592"/>
              </a:spcBef>
            </a:pPr>
            <a:r>
              <a:rPr lang="en-GB" sz="1400" b="1" dirty="0">
                <a:solidFill>
                  <a:srgbClr val="98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Formulated as MIP </a:t>
            </a:r>
            <a:r>
              <a:rPr lang="en-GB" sz="1400" dirty="0">
                <a:solidFill>
                  <a:srgbClr val="98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(mixed-integer program)</a:t>
            </a:r>
          </a:p>
          <a:p>
            <a:pPr marL="0" lvl="0" indent="0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None/>
            </a:pPr>
            <a:endParaRPr lang="en-US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endParaRPr lang="en-US" sz="1400" dirty="0"/>
          </a:p>
          <a:p>
            <a:endParaRPr lang="en-US" dirty="0"/>
          </a:p>
        </p:txBody>
      </p:sp>
      <p:grpSp>
        <p:nvGrpSpPr>
          <p:cNvPr id="8" name="Google Shape;552;ga272c3650c_0_91">
            <a:extLst>
              <a:ext uri="{FF2B5EF4-FFF2-40B4-BE49-F238E27FC236}">
                <a16:creationId xmlns:a16="http://schemas.microsoft.com/office/drawing/2014/main" id="{4E51A19D-FA4A-4894-B0CD-B1941E6AB8A3}"/>
              </a:ext>
            </a:extLst>
          </p:cNvPr>
          <p:cNvGrpSpPr/>
          <p:nvPr/>
        </p:nvGrpSpPr>
        <p:grpSpPr>
          <a:xfrm>
            <a:off x="432675" y="3735113"/>
            <a:ext cx="8249550" cy="724500"/>
            <a:chOff x="792475" y="4004550"/>
            <a:chExt cx="8249550" cy="724500"/>
          </a:xfrm>
        </p:grpSpPr>
        <p:pic>
          <p:nvPicPr>
            <p:cNvPr id="9" name="Google Shape;553;ga272c3650c_0_91">
              <a:extLst>
                <a:ext uri="{FF2B5EF4-FFF2-40B4-BE49-F238E27FC236}">
                  <a16:creationId xmlns:a16="http://schemas.microsoft.com/office/drawing/2014/main" id="{9AAC2368-0A26-4FF1-9F42-ED3F42B0795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2475" y="4203900"/>
              <a:ext cx="325800" cy="32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554;ga272c3650c_0_91">
              <a:extLst>
                <a:ext uri="{FF2B5EF4-FFF2-40B4-BE49-F238E27FC236}">
                  <a16:creationId xmlns:a16="http://schemas.microsoft.com/office/drawing/2014/main" id="{898F6E32-D30F-4D26-B47E-D509806276E6}"/>
                </a:ext>
              </a:extLst>
            </p:cNvPr>
            <p:cNvSpPr txBox="1"/>
            <p:nvPr/>
          </p:nvSpPr>
          <p:spPr>
            <a:xfrm>
              <a:off x="1164925" y="4004550"/>
              <a:ext cx="7877100" cy="72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91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B. </a:t>
              </a:r>
              <a:r>
                <a:rPr lang="en-GB" sz="1200" dirty="0" err="1">
                  <a:latin typeface="Calibri"/>
                  <a:ea typeface="Calibri"/>
                  <a:cs typeface="Calibri"/>
                  <a:sym typeface="Calibri"/>
                </a:rPr>
                <a:t>Joseffson</a:t>
              </a: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, T. Polishchuk, V. Polishchuk, C. Schmidt. Scheduling Air Traffic Controllers at the Remote Tower Center. 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dirty="0">
                  <a:latin typeface="Calibri"/>
                  <a:ea typeface="Calibri"/>
                  <a:cs typeface="Calibri"/>
                  <a:sym typeface="Calibri"/>
                </a:rPr>
                <a:t>DASC 2017, St. Petersburg, USA. Awarded best in session.</a:t>
              </a:r>
              <a:endParaRPr sz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0609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16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48196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160AB79-1280-4849-9BF7-CA9754AB6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200" y="370541"/>
            <a:ext cx="7737600" cy="6234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Distribution of Necessary Number of ATCOs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1A45AB-591B-4B96-9FE0-16F20518752C}"/>
              </a:ext>
            </a:extLst>
          </p:cNvPr>
          <p:cNvSpPr txBox="1"/>
          <p:nvPr/>
        </p:nvSpPr>
        <p:spPr>
          <a:xfrm>
            <a:off x="720671" y="1186605"/>
            <a:ext cx="7808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We solve the MIP for each of the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EPS ensemble members and obtain the number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12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= 1 . . .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of ATCOs needed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291F41-7C9C-4B2A-884C-8B12BFF7A69B}"/>
              </a:ext>
            </a:extLst>
          </p:cNvPr>
          <p:cNvSpPr txBox="1"/>
          <p:nvPr/>
        </p:nvSpPr>
        <p:spPr>
          <a:xfrm>
            <a:off x="703200" y="1717244"/>
            <a:ext cx="5393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probability that at most k ATCOs are needed is:</a:t>
            </a:r>
          </a:p>
        </p:txBody>
      </p:sp>
      <p:pic>
        <p:nvPicPr>
          <p:cNvPr id="7" name="Picture 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72499666-C0C6-44B5-AE3D-4EEDDC730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7766" y="2187536"/>
            <a:ext cx="2121009" cy="6477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CE4359-EF17-4E08-B1BC-615328406A33}"/>
              </a:ext>
            </a:extLst>
          </p:cNvPr>
          <p:cNvSpPr txBox="1"/>
          <p:nvPr/>
        </p:nvSpPr>
        <p:spPr>
          <a:xfrm>
            <a:off x="720671" y="3149258"/>
            <a:ext cx="160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12B82B2-5C0C-4535-A314-7C5F806EA5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4312" y="3426257"/>
            <a:ext cx="3016405" cy="76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37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17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DF101D-C343-439C-9AA5-46669960EDC5}"/>
              </a:ext>
            </a:extLst>
          </p:cNvPr>
          <p:cNvSpPr txBox="1"/>
          <p:nvPr/>
        </p:nvSpPr>
        <p:spPr>
          <a:xfrm>
            <a:off x="397933" y="370541"/>
            <a:ext cx="788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Experimental Study - </a:t>
            </a:r>
            <a:r>
              <a:rPr lang="en-US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Exemplary Historical Dates and Weather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D0819-5B35-453F-AC66-5C029E1E21CD}"/>
              </a:ext>
            </a:extLst>
          </p:cNvPr>
          <p:cNvSpPr txBox="1"/>
          <p:nvPr/>
        </p:nvSpPr>
        <p:spPr>
          <a:xfrm>
            <a:off x="712922" y="1371601"/>
            <a:ext cx="75709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Weather data (ECMWF): 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ERA5 database, Ensemble members dataset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ensemble members with 3-hour granularity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 the dates when several weather phenomena occurred at several airports: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February 16, 2020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winter day during which four out of the five considered weather phenomena occurred: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snow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visibility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</a:t>
            </a:r>
            <a:r>
              <a:rPr lang="en-US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 wind 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precipitation</a:t>
            </a: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July 29, 2020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summer day during which three out of the five considered weather phenomena occurred: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low visibility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wind</a:t>
            </a:r>
            <a:r>
              <a:rPr lang="en-US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precipitation</a:t>
            </a:r>
            <a:endParaRPr lang="en-US" sz="1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993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1"/>
          <p:cNvSpPr txBox="1">
            <a:spLocks noGrp="1"/>
          </p:cNvSpPr>
          <p:nvPr>
            <p:ph type="title"/>
          </p:nvPr>
        </p:nvSpPr>
        <p:spPr>
          <a:xfrm>
            <a:off x="703200" y="208800"/>
            <a:ext cx="7510902" cy="5810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Experimental Study (cont.)</a:t>
            </a:r>
            <a:br>
              <a:rPr lang="en-GB" sz="2000" dirty="0"/>
            </a:br>
            <a:r>
              <a:rPr lang="en-GB" sz="4000" b="1" dirty="0">
                <a:solidFill>
                  <a:srgbClr val="1C4587"/>
                </a:solidFill>
              </a:rPr>
              <a:t> </a:t>
            </a:r>
            <a:endParaRPr sz="4000" dirty="0"/>
          </a:p>
        </p:txBody>
      </p:sp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18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48196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11C27D5-4243-4AEA-B5B6-8BE82C0E47DF}"/>
              </a:ext>
            </a:extLst>
          </p:cNvPr>
          <p:cNvGrpSpPr/>
          <p:nvPr/>
        </p:nvGrpSpPr>
        <p:grpSpPr>
          <a:xfrm>
            <a:off x="1307321" y="1509751"/>
            <a:ext cx="6208807" cy="1108606"/>
            <a:chOff x="1299572" y="1251210"/>
            <a:chExt cx="6208807" cy="1108606"/>
          </a:xfrm>
        </p:grpSpPr>
        <p:pic>
          <p:nvPicPr>
            <p:cNvPr id="4" name="Picture 3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A0E37701-3683-4D37-9A73-E3B1B75E5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99572" y="1251210"/>
              <a:ext cx="2863996" cy="1093526"/>
            </a:xfrm>
            <a:prstGeom prst="rect">
              <a:avLst/>
            </a:prstGeom>
          </p:spPr>
        </p:pic>
        <p:pic>
          <p:nvPicPr>
            <p:cNvPr id="6" name="Picture 5" descr="A picture containing crossword puzzle, telephone, clipart&#10;&#10;Description automatically generated">
              <a:extLst>
                <a:ext uri="{FF2B5EF4-FFF2-40B4-BE49-F238E27FC236}">
                  <a16:creationId xmlns:a16="http://schemas.microsoft.com/office/drawing/2014/main" id="{AB7F7FEA-EB89-4864-A45E-2C147C9BD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59709" y="1254882"/>
              <a:ext cx="2948670" cy="1104934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77AD2C8-9F92-4FF6-8FFB-EC3DB4628964}"/>
              </a:ext>
            </a:extLst>
          </p:cNvPr>
          <p:cNvSpPr txBox="1"/>
          <p:nvPr/>
        </p:nvSpPr>
        <p:spPr>
          <a:xfrm>
            <a:off x="836390" y="927321"/>
            <a:ext cx="4990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Flight data (FR24):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number of movements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94E1DD-2ED1-4CA8-A67D-CCBD82687F7A}"/>
              </a:ext>
            </a:extLst>
          </p:cNvPr>
          <p:cNvSpPr txBox="1"/>
          <p:nvPr/>
        </p:nvSpPr>
        <p:spPr>
          <a:xfrm>
            <a:off x="836390" y="2893010"/>
            <a:ext cx="8128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6 cutoff values x 10 EPS members =&gt; 60 scenarios for each day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CDA08-0DBF-40F3-8870-0B55D2C61E89}"/>
              </a:ext>
            </a:extLst>
          </p:cNvPr>
          <p:cNvSpPr txBox="1"/>
          <p:nvPr/>
        </p:nvSpPr>
        <p:spPr>
          <a:xfrm>
            <a:off x="836390" y="3585989"/>
            <a:ext cx="754767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Solved MIP using AMPL </a:t>
            </a:r>
            <a:r>
              <a:rPr lang="en-GB" sz="1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Gurobi</a:t>
            </a:r>
            <a:r>
              <a:rPr lang="en-GB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solver (60 + 60 + 2 scenarios)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on a powerful </a:t>
            </a:r>
            <a:r>
              <a:rPr lang="en-GB" sz="1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Tetralith</a:t>
            </a:r>
            <a:r>
              <a:rPr lang="en-GB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server (provided by SNIC, LIU:  Intel  HNS2600BPB  nodes  with  32  CPU  cores and 384 GiB RAM)</a:t>
            </a:r>
          </a:p>
        </p:txBody>
      </p:sp>
    </p:spTree>
    <p:extLst>
      <p:ext uri="{BB962C8B-B14F-4D97-AF65-F5344CB8AC3E}">
        <p14:creationId xmlns:p14="http://schemas.microsoft.com/office/powerpoint/2010/main" val="26018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19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15C7D0-6733-4801-8102-0860800ABB6C}"/>
              </a:ext>
            </a:extLst>
          </p:cNvPr>
          <p:cNvSpPr txBox="1"/>
          <p:nvPr/>
        </p:nvSpPr>
        <p:spPr>
          <a:xfrm>
            <a:off x="627940" y="469841"/>
            <a:ext cx="8074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Results: Distribution of the Optimal Number of Controllers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EFE876-D16C-484F-967F-9A78994912DA}"/>
              </a:ext>
            </a:extLst>
          </p:cNvPr>
          <p:cNvSpPr txBox="1"/>
          <p:nvPr/>
        </p:nvSpPr>
        <p:spPr>
          <a:xfrm>
            <a:off x="720671" y="1050760"/>
            <a:ext cx="7981627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February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 16, 2020 (06:00 - 14:00)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No weather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impact: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controllers needed 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With weather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impact taken into account: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A3DE24C6-727C-4C08-AD89-E08E47308A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8698" y="2099844"/>
            <a:ext cx="3367727" cy="24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88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1"/>
          <p:cNvSpPr txBox="1">
            <a:spLocks noGrp="1"/>
          </p:cNvSpPr>
          <p:nvPr>
            <p:ph type="title"/>
          </p:nvPr>
        </p:nvSpPr>
        <p:spPr>
          <a:xfrm>
            <a:off x="703200" y="208800"/>
            <a:ext cx="7737600" cy="695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1C4587"/>
                </a:solidFill>
              </a:rPr>
              <a:t>IWA</a:t>
            </a:r>
            <a:r>
              <a:rPr lang="en-GB" sz="4000" b="1" dirty="0">
                <a:solidFill>
                  <a:srgbClr val="1C4587"/>
                </a:solidFill>
              </a:rPr>
              <a:t> </a:t>
            </a:r>
            <a:r>
              <a:rPr lang="en-US" sz="4000" b="1" dirty="0">
                <a:solidFill>
                  <a:srgbClr val="1C4587"/>
                </a:solidFill>
              </a:rPr>
              <a:t>Project</a:t>
            </a:r>
            <a:r>
              <a:rPr lang="en-GB" sz="4000" b="1" dirty="0">
                <a:solidFill>
                  <a:srgbClr val="1C4587"/>
                </a:solidFill>
              </a:rPr>
              <a:t> </a:t>
            </a:r>
            <a:endParaRPr sz="4000" dirty="0"/>
          </a:p>
        </p:txBody>
      </p:sp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2</a:t>
            </a:fld>
            <a:endParaRPr dirty="0"/>
          </a:p>
        </p:txBody>
      </p:sp>
      <p:sp>
        <p:nvSpPr>
          <p:cNvPr id="266" name="Google Shape;266;p61"/>
          <p:cNvSpPr txBox="1"/>
          <p:nvPr/>
        </p:nvSpPr>
        <p:spPr>
          <a:xfrm>
            <a:off x="614723" y="904597"/>
            <a:ext cx="8168027" cy="367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Integrating Weather Prediction Models into ATM Planning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Supported by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SESAR Joint Undertaking under the European Union’s Horizon 2020 research and innovation programme  under grant agreement No 783287.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Evaluate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impact of different weather conditions on route planning in TMA and on staff scheduling at Remote Tower Center</a:t>
            </a: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Study optimization techniques to support efficient decision-making for aviation authorities developed by LiU together with LFV (Swedish ANSP)</a:t>
            </a:r>
          </a:p>
          <a:p>
            <a:endParaRPr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Study and apply probabilistic models and the corresponding weather data</a:t>
            </a:r>
          </a:p>
          <a:p>
            <a:pPr lvl="0"/>
            <a:endParaRPr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Prototype and test the mathematical tools which will help take into account the influence of bad weather conditions on the developed optimization techniques solutions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48196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20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CC4E2614-4646-49A0-B000-BD18F20BFF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3374" y="2034745"/>
            <a:ext cx="3866687" cy="25155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07838D-A65E-4E41-A255-E273226BA30C}"/>
              </a:ext>
            </a:extLst>
          </p:cNvPr>
          <p:cNvSpPr txBox="1"/>
          <p:nvPr/>
        </p:nvSpPr>
        <p:spPr>
          <a:xfrm>
            <a:off x="705313" y="1053885"/>
            <a:ext cx="8438687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July 29, 2020 (14:00 - 22:00)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No weather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impact: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controllers needed </a:t>
            </a: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With weather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impact taken into account: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4C314C-0203-467B-AF37-06239F6AD7EE}"/>
              </a:ext>
            </a:extLst>
          </p:cNvPr>
          <p:cNvSpPr txBox="1"/>
          <p:nvPr/>
        </p:nvSpPr>
        <p:spPr>
          <a:xfrm>
            <a:off x="627940" y="482482"/>
            <a:ext cx="8074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Results: Distribution of the Optimal Number of Controllers</a:t>
            </a:r>
          </a:p>
        </p:txBody>
      </p:sp>
    </p:spTree>
    <p:extLst>
      <p:ext uri="{BB962C8B-B14F-4D97-AF65-F5344CB8AC3E}">
        <p14:creationId xmlns:p14="http://schemas.microsoft.com/office/powerpoint/2010/main" val="262596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21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369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676;ga272c3650c_0_253">
            <a:extLst>
              <a:ext uri="{FF2B5EF4-FFF2-40B4-BE49-F238E27FC236}">
                <a16:creationId xmlns:a16="http://schemas.microsoft.com/office/drawing/2014/main" id="{7B43E430-46F0-4FBA-8E9F-027EB70160BB}"/>
              </a:ext>
            </a:extLst>
          </p:cNvPr>
          <p:cNvSpPr txBox="1"/>
          <p:nvPr/>
        </p:nvSpPr>
        <p:spPr>
          <a:xfrm>
            <a:off x="550733" y="317913"/>
            <a:ext cx="78867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CCF4A-5EEC-4561-B7AF-3816F3406BDA}"/>
              </a:ext>
            </a:extLst>
          </p:cNvPr>
          <p:cNvSpPr txBox="1"/>
          <p:nvPr/>
        </p:nvSpPr>
        <p:spPr>
          <a:xfrm>
            <a:off x="658524" y="943460"/>
            <a:ext cx="7671118" cy="347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No measures or classifications of weather impact on ATCO work exists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roposed a method to account for weather impact on ATCO work in RTC staff scheduling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0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Deduced taskload-driven impact factors </a:t>
            </a:r>
          </a:p>
          <a:p>
            <a:pPr marL="285750" indent="-285750">
              <a:lnSpc>
                <a:spcPct val="20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Incorporated into staff scheduling framework for RTC</a:t>
            </a:r>
          </a:p>
          <a:p>
            <a:pPr marL="285750" indent="-285750">
              <a:lnSpc>
                <a:spcPct val="20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Presented a sensitivity analysis on the cutoff value for the taskload-driven impact factors</a:t>
            </a:r>
          </a:p>
          <a:p>
            <a:pPr marL="285750" indent="-285750">
              <a:lnSpc>
                <a:spcPct val="20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Used probabilistic weather products to obtain an ensemble of staffing solutions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Obtained example probability distributions for optimal number of controllers </a:t>
            </a: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Demonstrated that ignoring weather impact  can lead to understaffing</a:t>
            </a:r>
          </a:p>
        </p:txBody>
      </p:sp>
    </p:spTree>
    <p:extLst>
      <p:ext uri="{BB962C8B-B14F-4D97-AF65-F5344CB8AC3E}">
        <p14:creationId xmlns:p14="http://schemas.microsoft.com/office/powerpoint/2010/main" val="2894429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88adf9c4ec_0_1398"/>
          <p:cNvSpPr txBox="1">
            <a:spLocks noGrp="1"/>
          </p:cNvSpPr>
          <p:nvPr>
            <p:ph type="sldNum" idx="12"/>
          </p:nvPr>
        </p:nvSpPr>
        <p:spPr>
          <a:xfrm>
            <a:off x="7114695" y="271241"/>
            <a:ext cx="415350" cy="198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sv-SE"/>
              <a:pPr/>
              <a:t>22</a:t>
            </a:fld>
            <a:endParaRPr/>
          </a:p>
        </p:txBody>
      </p:sp>
      <p:sp>
        <p:nvSpPr>
          <p:cNvPr id="687" name="Google Shape;687;g88adf9c4ec_0_1398"/>
          <p:cNvSpPr txBox="1">
            <a:spLocks noGrp="1"/>
          </p:cNvSpPr>
          <p:nvPr>
            <p:ph type="title"/>
          </p:nvPr>
        </p:nvSpPr>
        <p:spPr>
          <a:xfrm>
            <a:off x="1298363" y="271241"/>
            <a:ext cx="6390450" cy="57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/>
            <a:r>
              <a:rPr lang="en-US" sz="3200" b="1" dirty="0">
                <a:solidFill>
                  <a:srgbClr val="1C4587"/>
                </a:solidFill>
              </a:rPr>
              <a:t>References</a:t>
            </a:r>
          </a:p>
        </p:txBody>
      </p:sp>
      <p:sp>
        <p:nvSpPr>
          <p:cNvPr id="688" name="Google Shape;688;g88adf9c4ec_0_1398"/>
          <p:cNvSpPr txBox="1"/>
          <p:nvPr/>
        </p:nvSpPr>
        <p:spPr>
          <a:xfrm>
            <a:off x="913479" y="1023140"/>
            <a:ext cx="7160217" cy="341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Lemetti, T. Polishchuk, R. Sáez, X. Prats.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Evaluation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of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 Flight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Efficiency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 for Stockholm Arlanda Airport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Arrivals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. 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</a:t>
            </a:r>
            <a:r>
              <a:rPr lang="sv-SE" sz="1200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DASC 2019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San Diego.</a:t>
            </a: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Lemetti, T. Polishchuk, R. Sáez.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Evaluation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of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Flight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Efficiency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for Stockholm Arlanda Airport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using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OpenSky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Network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 Data.</a:t>
            </a:r>
            <a:r>
              <a:rPr lang="sv-S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2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</a:t>
            </a:r>
            <a:r>
              <a:rPr lang="sv-SE" sz="1200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6"/>
              </a:rPr>
              <a:t>OpenSky</a:t>
            </a:r>
            <a:r>
              <a:rPr lang="sv-SE" sz="1200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6"/>
              </a:rPr>
              <a:t> Workshop 2019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Zürich.</a:t>
            </a: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Lemetti, T. Polishchuk, R. Sáez, X. Prats.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Analysis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of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Weather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Impact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 on Flight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Efficiency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 for Stockholm Arlanda Airport </a:t>
            </a:r>
            <a:r>
              <a:rPr lang="sv-SE" sz="1200" i="1" u="sng" dirty="0" err="1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Arrivals</a:t>
            </a:r>
            <a:r>
              <a:rPr lang="sv-SE" sz="1200" i="1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. 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</a:t>
            </a:r>
            <a:r>
              <a:rPr lang="sv-SE" sz="1200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8"/>
              </a:rPr>
              <a:t>EIWAC 2019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Tokyo.</a:t>
            </a:r>
            <a:endParaRPr sz="12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Lemetti, T. Polishchuk, </a:t>
            </a:r>
            <a:r>
              <a:rPr lang="sv-SE" sz="1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V.Polishchuk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R.</a:t>
            </a:r>
            <a:r>
              <a:rPr lang="sv-SE" sz="1200" dirty="0">
                <a:solidFill>
                  <a:schemeClr val="dk1"/>
                </a:solidFill>
                <a:highlight>
                  <a:schemeClr val="lt1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Sáez, </a:t>
            </a:r>
            <a:r>
              <a:rPr lang="sv-SE" sz="1200" dirty="0" err="1">
                <a:solidFill>
                  <a:schemeClr val="dk1"/>
                </a:solidFill>
                <a:highlight>
                  <a:schemeClr val="lt1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X.Prats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r>
              <a:rPr lang="sv-SE" sz="12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9"/>
              </a:rPr>
              <a:t> </a:t>
            </a:r>
            <a:r>
              <a:rPr lang="en-US" sz="12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9"/>
              </a:rPr>
              <a:t>Identification of Significant Impact Factors on Arrival Flight Efficiency within </a:t>
            </a:r>
            <a:r>
              <a:rPr lang="sv-SE" sz="12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9"/>
              </a:rPr>
              <a:t>TMA.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9"/>
              </a:rPr>
              <a:t> 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 </a:t>
            </a:r>
            <a:r>
              <a:rPr lang="sv-SE" sz="1200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10"/>
              </a:rPr>
              <a:t>ICRAT 2020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2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en-US" sz="12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200" b="0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Bulusu</a:t>
            </a:r>
            <a:r>
              <a:rPr lang="en-US" sz="12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 H. </a:t>
            </a:r>
            <a:r>
              <a:rPr lang="en-US" sz="1200" b="0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Hardell</a:t>
            </a:r>
            <a:r>
              <a:rPr lang="en-US" sz="12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 A. Lemetti, T. Polishchuk, V. Polishchuk, E. </a:t>
            </a:r>
            <a:r>
              <a:rPr lang="en-US" sz="1200" b="0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Royo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2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Morphing STARs vs drones and weather in TMA</a:t>
            </a:r>
            <a:r>
              <a:rPr lang="en-US" sz="12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11"/>
              </a:rPr>
              <a:t>.</a:t>
            </a:r>
            <a:r>
              <a:rPr lang="en-US" sz="12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 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 </a:t>
            </a:r>
            <a:r>
              <a:rPr lang="en-US" sz="1200" u="sng" dirty="0">
                <a:solidFill>
                  <a:schemeClr val="hlin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10"/>
              </a:rPr>
              <a:t>ICRAT 2020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35AD5649-A304-43DC-93BF-EB54191F0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88063" y="4621213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126027D-8DB2-4C13-886A-F7F032A93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4125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51D3E049-F462-4559-8909-E96EF61F5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369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88adf9c4ec_0_1398"/>
          <p:cNvSpPr txBox="1">
            <a:spLocks noGrp="1"/>
          </p:cNvSpPr>
          <p:nvPr>
            <p:ph type="sldNum" idx="12"/>
          </p:nvPr>
        </p:nvSpPr>
        <p:spPr>
          <a:xfrm>
            <a:off x="7114695" y="271241"/>
            <a:ext cx="415350" cy="198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sv-SE"/>
              <a:pPr/>
              <a:t>23</a:t>
            </a:fld>
            <a:endParaRPr/>
          </a:p>
        </p:txBody>
      </p:sp>
      <p:sp>
        <p:nvSpPr>
          <p:cNvPr id="687" name="Google Shape;687;g88adf9c4ec_0_1398"/>
          <p:cNvSpPr txBox="1">
            <a:spLocks noGrp="1"/>
          </p:cNvSpPr>
          <p:nvPr>
            <p:ph type="title"/>
          </p:nvPr>
        </p:nvSpPr>
        <p:spPr>
          <a:xfrm>
            <a:off x="1298363" y="271241"/>
            <a:ext cx="6390450" cy="57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/>
            <a:r>
              <a:rPr lang="en-US" sz="3200" b="1" dirty="0">
                <a:solidFill>
                  <a:srgbClr val="1C4587"/>
                </a:solidFill>
              </a:rPr>
              <a:t>References (cont.)</a:t>
            </a:r>
          </a:p>
        </p:txBody>
      </p:sp>
      <p:sp>
        <p:nvSpPr>
          <p:cNvPr id="688" name="Google Shape;688;g88adf9c4ec_0_1398"/>
          <p:cNvSpPr txBox="1"/>
          <p:nvPr/>
        </p:nvSpPr>
        <p:spPr>
          <a:xfrm>
            <a:off x="913479" y="799211"/>
            <a:ext cx="7160217" cy="154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 startAt="6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Hardell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, A. Lemetti, T. Polishchuk.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Arrival Flight Efficiency in Numbers: What New the Covid-19 Crisis is Bringing to the Picture?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SIDs 2020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 startAt="6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Josefsson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A. Lemetti, T. Polishchuk, V. Polishchuk, C. Schmidt.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Integrating Weather Impact in RTC Staff Scheduling.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SIDs 2020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 startAt="6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35AD5649-A304-43DC-93BF-EB54191F0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21213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126027D-8DB2-4C13-886A-F7F032A93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4125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768C56-2045-46B4-93DD-C592E20F60A1}"/>
              </a:ext>
            </a:extLst>
          </p:cNvPr>
          <p:cNvSpPr txBox="1"/>
          <p:nvPr/>
        </p:nvSpPr>
        <p:spPr>
          <a:xfrm>
            <a:off x="3324386" y="2196278"/>
            <a:ext cx="2138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C458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On-going work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080F8-B180-4A6D-B3B9-49FDCF0BF875}"/>
              </a:ext>
            </a:extLst>
          </p:cNvPr>
          <p:cNvSpPr txBox="1"/>
          <p:nvPr/>
        </p:nvSpPr>
        <p:spPr>
          <a:xfrm>
            <a:off x="882021" y="2716389"/>
            <a:ext cx="7223131" cy="1538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E. Hernandez-Romero, B.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Josefsson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A. Lemetti, T. Polishchuk, C. Schmidt.</a:t>
            </a:r>
            <a:r>
              <a:rPr lang="sv-SE" sz="1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Integrating Weather Impact in Air Traffic Controller Shift Scheduling in Remote and Conventional Towers.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Submitted</a:t>
            </a:r>
            <a:r>
              <a:rPr lang="sv-SE" sz="12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US" sz="1200" i="0" dirty="0">
                <a:solidFill>
                  <a:srgbClr val="32313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EURO Journal on Transportation and Logistics (</a:t>
            </a:r>
            <a:r>
              <a:rPr lang="en-US" sz="1200" b="0" i="0" u="none" strike="noStrike" dirty="0">
                <a:solidFill>
                  <a:srgbClr val="32313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accepted for publication after revision</a:t>
            </a:r>
            <a:r>
              <a:rPr lang="en-US" sz="1200" i="0" dirty="0">
                <a:solidFill>
                  <a:srgbClr val="32313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28600" indent="-228600">
              <a:lnSpc>
                <a:spcPct val="150000"/>
              </a:lnSpc>
              <a:spcBef>
                <a:spcPts val="683"/>
              </a:spcBef>
              <a:buClr>
                <a:srgbClr val="EA7600"/>
              </a:buClr>
              <a:buSzPts val="1550"/>
              <a:buFont typeface="+mj-lt"/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Hardell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A. Lemetti, T. Polishchuk. 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Evaluation of COVID-19 Impact on Arrival Flight Efficiency at Stockholm Arlanda and 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Göteborg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Landvetter Airports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(Journal paper)</a:t>
            </a:r>
            <a:endParaRPr lang="sv-SE" sz="12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EF73AF50-8A3B-4BD0-BDCF-FAB142A10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369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198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9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24</a:t>
            </a:fld>
            <a:endParaRPr dirty="0"/>
          </a:p>
        </p:txBody>
      </p:sp>
      <p:sp>
        <p:nvSpPr>
          <p:cNvPr id="430" name="Google Shape;430;p79"/>
          <p:cNvSpPr txBox="1"/>
          <p:nvPr/>
        </p:nvSpPr>
        <p:spPr>
          <a:xfrm>
            <a:off x="495150" y="834731"/>
            <a:ext cx="8153700" cy="28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31" name="Google Shape;431;p79"/>
          <p:cNvSpPr txBox="1"/>
          <p:nvPr/>
        </p:nvSpPr>
        <p:spPr>
          <a:xfrm>
            <a:off x="629360" y="1900764"/>
            <a:ext cx="78867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Calibri"/>
              <a:buNone/>
            </a:pPr>
            <a:r>
              <a:rPr lang="en-GB" sz="3509" b="1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Georgia"/>
                <a:cs typeface="Calibri" panose="020F0502020204030204" pitchFamily="34" charset="0"/>
                <a:sym typeface="Georgia"/>
              </a:rPr>
              <a:t>THANK  YOU!</a:t>
            </a:r>
            <a:endParaRPr dirty="0">
              <a:latin typeface="Calibri" panose="020F0502020204030204" pitchFamily="34" charset="0"/>
              <a:ea typeface="Georgia"/>
              <a:cs typeface="Calibri" panose="020F0502020204030204" pitchFamily="34" charset="0"/>
              <a:sym typeface="Georgia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692A5FB1-03F6-4915-B337-75B1EE93E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95813" y="4621212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E1CED4-66E9-4A03-85F0-89176061C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488C28-BF60-48F3-BB1C-2E0293A0B8BB}"/>
              </a:ext>
            </a:extLst>
          </p:cNvPr>
          <p:cNvSpPr txBox="1"/>
          <p:nvPr/>
        </p:nvSpPr>
        <p:spPr>
          <a:xfrm>
            <a:off x="1247553" y="3211033"/>
            <a:ext cx="479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e-mail: Anastasia.Lemetti@liu.se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A81AA368-C327-48CF-91B5-F0EECE282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369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1"/>
          <p:cNvSpPr txBox="1">
            <a:spLocks noGrp="1"/>
          </p:cNvSpPr>
          <p:nvPr>
            <p:ph type="title"/>
          </p:nvPr>
        </p:nvSpPr>
        <p:spPr>
          <a:xfrm>
            <a:off x="599576" y="306249"/>
            <a:ext cx="7737600" cy="695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dirty="0">
                <a:solidFill>
                  <a:srgbClr val="1C458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Integrating Weather Impact in Air Traffic Controller Shift Scheduling in Remote and Conventional Towers</a:t>
            </a:r>
            <a:endParaRPr sz="2000" dirty="0"/>
          </a:p>
        </p:txBody>
      </p:sp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3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48196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F94315B3-EC86-4079-8EDC-E666D6897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0078"/>
            <a:ext cx="9144000" cy="148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DF1756-4A5F-4E39-AF17-B25AF6A60BA0}"/>
              </a:ext>
            </a:extLst>
          </p:cNvPr>
          <p:cNvSpPr txBox="1"/>
          <p:nvPr/>
        </p:nvSpPr>
        <p:spPr>
          <a:xfrm>
            <a:off x="441702" y="1371600"/>
            <a:ext cx="8190854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first RTC was opened in Sweden in 2015 (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Sundsvall RTC)</a:t>
            </a:r>
          </a:p>
          <a:p>
            <a:pPr marL="17145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 Swedish ANSP </a:t>
            </a:r>
            <a:r>
              <a:rPr lang="en-US" sz="1200" b="0" i="0" u="none" strike="noStrike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Luftfartsverket</a:t>
            </a: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(LFV) serves Sundsvall Airport, Örnsköldsvik Airport and Linköping Airport from the center</a:t>
            </a:r>
          </a:p>
          <a:p>
            <a:pPr marL="17145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Currently all service is provided in single mode (one ATCO controls one airport)</a:t>
            </a:r>
          </a:p>
          <a:p>
            <a:pPr marL="17145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ultiple operation is planned in Sweden, as well as in other countries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644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1"/>
          <p:cNvSpPr txBox="1">
            <a:spLocks noGrp="1"/>
          </p:cNvSpPr>
          <p:nvPr>
            <p:ph type="title"/>
          </p:nvPr>
        </p:nvSpPr>
        <p:spPr>
          <a:xfrm>
            <a:off x="565367" y="480004"/>
            <a:ext cx="7737600" cy="4653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Measuring Weather Impact</a:t>
            </a:r>
            <a:br>
              <a:rPr lang="en-GB" sz="2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dirty="0"/>
          </a:p>
        </p:txBody>
      </p:sp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4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21213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57997" y="4577565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48196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A55032-3E80-4062-8186-A8A3D380C161}"/>
              </a:ext>
            </a:extLst>
          </p:cNvPr>
          <p:cNvSpPr txBox="1"/>
          <p:nvPr/>
        </p:nvSpPr>
        <p:spPr>
          <a:xfrm>
            <a:off x="531159" y="1257300"/>
            <a:ext cx="7806017" cy="287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 good measures or classifications for weather impact on ATCOs exist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Research questions: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How do different weather phenomena impact ATCO workload at different airports?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How to quantify the weather-induced capacity reductions?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How can we integrate this impact in RTC staff scheduling?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Contributes to: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safety assessment of multiple operation (required by unions and regulation bodies)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5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5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F83552-4F8E-4742-8C82-FA4081013D81}"/>
              </a:ext>
            </a:extLst>
          </p:cNvPr>
          <p:cNvSpPr txBox="1"/>
          <p:nvPr/>
        </p:nvSpPr>
        <p:spPr>
          <a:xfrm>
            <a:off x="3372784" y="571500"/>
            <a:ext cx="2669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Strategy 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8BA56F-8593-455E-AB75-4240EDEED845}"/>
              </a:ext>
            </a:extLst>
          </p:cNvPr>
          <p:cNvSpPr txBox="1"/>
          <p:nvPr/>
        </p:nvSpPr>
        <p:spPr>
          <a:xfrm>
            <a:off x="487935" y="1188046"/>
            <a:ext cx="8041342" cy="2873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To integrate weather impact into RTC staff scheduling we propose the following steps: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Identify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impactful weather phenomena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for each considered airport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Define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threshold values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these impactful weather phenomena 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Obtain weather data in form of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EPS</a:t>
            </a:r>
            <a:endParaRPr lang="en-US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Choose exemplary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historical dates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time periods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For each airport determine the hours the airport should operate in a single mode (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weather phenomena exceed the threshold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values from (2))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Obtain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flight movements data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all airports for the chosen dates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Get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the necessary number of ATCOs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RTC staffing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each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EPS member 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Calculate a </a:t>
            </a:r>
            <a:r>
              <a:rPr lang="en-US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distribution of the necessary number of ATCOs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RTC staffing</a:t>
            </a:r>
          </a:p>
        </p:txBody>
      </p:sp>
    </p:spTree>
    <p:extLst>
      <p:ext uri="{BB962C8B-B14F-4D97-AF65-F5344CB8AC3E}">
        <p14:creationId xmlns:p14="http://schemas.microsoft.com/office/powerpoint/2010/main" val="240621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6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537C39-B392-4DFD-9EBD-BFBD42B01DE0}"/>
              </a:ext>
            </a:extLst>
          </p:cNvPr>
          <p:cNvSpPr txBox="1"/>
          <p:nvPr/>
        </p:nvSpPr>
        <p:spPr>
          <a:xfrm>
            <a:off x="1640541" y="381190"/>
            <a:ext cx="5717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Airports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62CD51-62D4-410D-8564-191993D4E1EE}"/>
              </a:ext>
            </a:extLst>
          </p:cNvPr>
          <p:cNvGrpSpPr/>
          <p:nvPr/>
        </p:nvGrpSpPr>
        <p:grpSpPr>
          <a:xfrm>
            <a:off x="6900964" y="876725"/>
            <a:ext cx="1518034" cy="3476414"/>
            <a:chOff x="6678740" y="945300"/>
            <a:chExt cx="1518034" cy="3476414"/>
          </a:xfrm>
        </p:grpSpPr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09E6AD04-124F-47F1-ADDA-D74D1F6FE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78740" y="945300"/>
              <a:ext cx="1518034" cy="347641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73BD4D-77D7-4F58-B884-53A4B6BDF7AA}"/>
                </a:ext>
              </a:extLst>
            </p:cNvPr>
            <p:cNvSpPr txBox="1"/>
            <p:nvPr/>
          </p:nvSpPr>
          <p:spPr>
            <a:xfrm>
              <a:off x="7365206" y="1667175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AP1</a:t>
              </a:r>
              <a:endParaRPr lang="sv-SE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0C757A-3563-4F5C-AFB5-BDC31323DC19}"/>
                </a:ext>
              </a:extLst>
            </p:cNvPr>
            <p:cNvSpPr txBox="1"/>
            <p:nvPr/>
          </p:nvSpPr>
          <p:spPr>
            <a:xfrm>
              <a:off x="7342505" y="2254969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AP2</a:t>
              </a:r>
              <a:endParaRPr lang="sv-SE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E80E36-35BA-4451-A9C5-4B3C73C94E96}"/>
                </a:ext>
              </a:extLst>
            </p:cNvPr>
            <p:cNvSpPr txBox="1"/>
            <p:nvPr/>
          </p:nvSpPr>
          <p:spPr>
            <a:xfrm>
              <a:off x="7342504" y="2656614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AP4</a:t>
              </a:r>
              <a:endParaRPr lang="sv-SE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FFE1BA-7B77-4CDF-9939-DD9A9B1719C9}"/>
                </a:ext>
              </a:extLst>
            </p:cNvPr>
            <p:cNvSpPr txBox="1"/>
            <p:nvPr/>
          </p:nvSpPr>
          <p:spPr>
            <a:xfrm>
              <a:off x="7342505" y="3014660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AP3</a:t>
              </a:r>
              <a:endParaRPr lang="sv-SE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E70D5D3-9D91-421A-934A-F61B2A00F675}"/>
                </a:ext>
              </a:extLst>
            </p:cNvPr>
            <p:cNvSpPr txBox="1"/>
            <p:nvPr/>
          </p:nvSpPr>
          <p:spPr>
            <a:xfrm>
              <a:off x="6838322" y="3797156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AP5</a:t>
              </a:r>
              <a:endParaRPr lang="sv-SE" dirty="0"/>
            </a:p>
          </p:txBody>
        </p:sp>
      </p:grpSp>
      <p:sp>
        <p:nvSpPr>
          <p:cNvPr id="15" name="Google Shape;282;gac7f795d19_0_108">
            <a:extLst>
              <a:ext uri="{FF2B5EF4-FFF2-40B4-BE49-F238E27FC236}">
                <a16:creationId xmlns:a16="http://schemas.microsoft.com/office/drawing/2014/main" id="{E7426A98-0061-42BA-97DD-5B487523FF2B}"/>
              </a:ext>
            </a:extLst>
          </p:cNvPr>
          <p:cNvSpPr txBox="1"/>
          <p:nvPr/>
        </p:nvSpPr>
        <p:spPr>
          <a:xfrm>
            <a:off x="449451" y="999159"/>
            <a:ext cx="6124192" cy="3231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Five airports, operated remotely or planned for remote operation: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AP1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Small AP w/ low traffic, few scheduled flights per hour. Inland location north of the Arctic Circle and other 4 airports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AP2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Small regional AP with regular scheduled flights (usually open 24/7). Coastal location, north of AP3-5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AP3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Small regional AP with regular scheduled flights. Coastal location, north of AP5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AP4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Small regional AP with regular scheduled flights. Coastal location, north of AP3 and AP5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AP5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Medium-sized AP, multiple scheduled flights per hour (usually open 24/7). Coastal location in the South of Sweden, Marine West Coast Climate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2429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7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D44ADA-E33C-4ABC-8A6D-EA03A1224448}"/>
              </a:ext>
            </a:extLst>
          </p:cNvPr>
          <p:cNvSpPr txBox="1"/>
          <p:nvPr/>
        </p:nvSpPr>
        <p:spPr>
          <a:xfrm>
            <a:off x="2252382" y="2146453"/>
            <a:ext cx="4639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Structured Interview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3CC9EE-1EB0-4656-B829-882343115A8F}"/>
              </a:ext>
            </a:extLst>
          </p:cNvPr>
          <p:cNvSpPr txBox="1"/>
          <p:nvPr/>
        </p:nvSpPr>
        <p:spPr>
          <a:xfrm>
            <a:off x="907676" y="1116105"/>
            <a:ext cx="71202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ATCOs with 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significant operational experience + some with experience in remote towers (Two of the three worked remotely)</a:t>
            </a:r>
          </a:p>
          <a:p>
            <a:endParaRPr lang="en-US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ATCO answered questionnaires about AP1-AP3, one about AP3-4, one about AP5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439C51-704B-4451-B8DA-688025C1E7E5}"/>
              </a:ext>
            </a:extLst>
          </p:cNvPr>
          <p:cNvSpPr txBox="1"/>
          <p:nvPr/>
        </p:nvSpPr>
        <p:spPr>
          <a:xfrm>
            <a:off x="303018" y="2765377"/>
            <a:ext cx="7936142" cy="181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 </a:t>
            </a: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ATCO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on the airport</a:t>
            </a:r>
          </a:p>
          <a:p>
            <a:pPr marL="9144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 questions on the </a:t>
            </a: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weather at the airport </a:t>
            </a:r>
          </a:p>
          <a:p>
            <a:pPr marL="9144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 controllers' tasks associated with each weather phenomenon:</a:t>
            </a: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snow, low visibility, precipitation 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(excluding snow), </a:t>
            </a: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 and convective weather</a:t>
            </a:r>
          </a:p>
          <a:p>
            <a:pPr marL="9144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measured</a:t>
            </a:r>
          </a:p>
          <a:p>
            <a:pPr marL="9144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list of additional tasks (from </a:t>
            </a:r>
            <a:r>
              <a:rPr lang="en-US" sz="1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Eurocontrol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hazard weather assessment cards) associated with </a:t>
            </a:r>
            <a:r>
              <a:rPr lang="en-US" sz="1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minor, moderate or severe</a:t>
            </a:r>
            <a:r>
              <a:rPr lang="en-US" sz="1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occurrence of each weather phenomenon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75F14D-F704-4848-8612-60B5AB655683}"/>
              </a:ext>
            </a:extLst>
          </p:cNvPr>
          <p:cNvSpPr txBox="1"/>
          <p:nvPr/>
        </p:nvSpPr>
        <p:spPr>
          <a:xfrm>
            <a:off x="3869391" y="516644"/>
            <a:ext cx="119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ATCOs</a:t>
            </a:r>
          </a:p>
        </p:txBody>
      </p:sp>
    </p:spTree>
    <p:extLst>
      <p:ext uri="{BB962C8B-B14F-4D97-AF65-F5344CB8AC3E}">
        <p14:creationId xmlns:p14="http://schemas.microsoft.com/office/powerpoint/2010/main" val="2845725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1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fld id="{00000000-1234-1234-1234-123412341234}" type="slidenum">
              <a:rPr lang="en-GB"/>
              <a:t>8</a:t>
            </a:fld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445A3C-E4F8-4D41-B5DF-6BD4D90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18979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3C7A062-5BAB-43FB-A69F-C70E4BE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18980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39C956-21CE-4B9E-8922-C8459111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1643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343;gac7f795d19_0_176">
            <a:extLst>
              <a:ext uri="{FF2B5EF4-FFF2-40B4-BE49-F238E27FC236}">
                <a16:creationId xmlns:a16="http://schemas.microsoft.com/office/drawing/2014/main" id="{CB18D58C-FFDF-4987-9C5B-A434BA88A355}"/>
              </a:ext>
            </a:extLst>
          </p:cNvPr>
          <p:cNvSpPr txBox="1"/>
          <p:nvPr/>
        </p:nvSpPr>
        <p:spPr>
          <a:xfrm>
            <a:off x="658678" y="1052475"/>
            <a:ext cx="8102872" cy="1892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additional tasks due to weather: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500" u="sng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Anticipation and condition detection, Visual observation, RWY closing and re-opening for inspection,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Change of departure/arrival RWY, Early warning to pilots, Clear arrivals to holding areas, Increased separation requirements, Increased coordination, Increased frequency occupancy time, Frequent MET reports</a:t>
            </a:r>
            <a:endParaRPr sz="1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500" u="sng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u="sng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Controllers’ answers translated to numerical values</a:t>
            </a:r>
            <a:r>
              <a:rPr lang="en-GB" sz="15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sz="15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</a:endParaRPr>
          </a:p>
        </p:txBody>
      </p:sp>
      <p:pic>
        <p:nvPicPr>
          <p:cNvPr id="7" name="Google Shape;344;gac7f795d19_0_176">
            <a:extLst>
              <a:ext uri="{FF2B5EF4-FFF2-40B4-BE49-F238E27FC236}">
                <a16:creationId xmlns:a16="http://schemas.microsoft.com/office/drawing/2014/main" id="{FBB4731D-375E-4135-9595-72BA81A1A683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62375" y="2922256"/>
            <a:ext cx="5419250" cy="16620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A40235-398C-4CDF-A8B3-A8F2868091FA}"/>
              </a:ext>
            </a:extLst>
          </p:cNvPr>
          <p:cNvSpPr txBox="1"/>
          <p:nvPr/>
        </p:nvSpPr>
        <p:spPr>
          <a:xfrm>
            <a:off x="2870947" y="469841"/>
            <a:ext cx="3489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8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Structured Interview</a:t>
            </a:r>
          </a:p>
        </p:txBody>
      </p:sp>
    </p:spTree>
    <p:extLst>
      <p:ext uri="{BB962C8B-B14F-4D97-AF65-F5344CB8AC3E}">
        <p14:creationId xmlns:p14="http://schemas.microsoft.com/office/powerpoint/2010/main" val="1781117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ac7f795d19_0_200"/>
          <p:cNvSpPr txBox="1">
            <a:spLocks noGrp="1"/>
          </p:cNvSpPr>
          <p:nvPr>
            <p:ph type="sldNum" idx="12"/>
          </p:nvPr>
        </p:nvSpPr>
        <p:spPr>
          <a:xfrm>
            <a:off x="7962260" y="271241"/>
            <a:ext cx="5538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354" name="Google Shape;354;gac7f795d19_0_200"/>
          <p:cNvSpPr txBox="1"/>
          <p:nvPr/>
        </p:nvSpPr>
        <p:spPr>
          <a:xfrm>
            <a:off x="574683" y="381655"/>
            <a:ext cx="78867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GB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Interview Results</a:t>
            </a:r>
            <a:endParaRPr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gac7f795d19_0_200"/>
          <p:cNvSpPr txBox="1"/>
          <p:nvPr/>
        </p:nvSpPr>
        <p:spPr>
          <a:xfrm>
            <a:off x="323700" y="817176"/>
            <a:ext cx="8820300" cy="427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dk1"/>
                </a:solidFill>
              </a:rPr>
              <a:t> We summed up the numerical values reflecting controller’s answers and divided by the number of additional tasks</a:t>
            </a:r>
            <a:endParaRPr sz="1300" dirty="0">
              <a:solidFill>
                <a:schemeClr val="dk1"/>
              </a:solidFill>
            </a:endParaRPr>
          </a:p>
        </p:txBody>
      </p:sp>
      <p:pic>
        <p:nvPicPr>
          <p:cNvPr id="356" name="Google Shape;356;gac7f795d19_0_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3360" y="1158817"/>
            <a:ext cx="2605621" cy="170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9C1450DE-5738-4FD5-8DBF-F4FC3F788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023" y="2897436"/>
            <a:ext cx="2605621" cy="1679553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303636C3-50D1-4C83-A06A-C375D9B16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02" y="4563695"/>
            <a:ext cx="11715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E01B90BA-3042-481B-A841-B915E864E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" t="14677" r="-95" b="22635"/>
          <a:stretch>
            <a:fillRect/>
          </a:stretch>
        </p:blipFill>
        <p:spPr bwMode="auto">
          <a:xfrm>
            <a:off x="4016375" y="4634477"/>
            <a:ext cx="111125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7B0E4E2F-1576-4F9C-9449-468BAA342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" t="-172" r="-114" b="-172"/>
          <a:stretch>
            <a:fillRect/>
          </a:stretch>
        </p:blipFill>
        <p:spPr bwMode="auto">
          <a:xfrm>
            <a:off x="5127625" y="4634478"/>
            <a:ext cx="914400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71F2E5AA-4025-45ED-97C7-DC8E229A37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8022" y="1195660"/>
            <a:ext cx="2605621" cy="1666385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70D7EC23-6B4C-4861-B24E-A2E445D3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3360" y="2895582"/>
            <a:ext cx="2664172" cy="16452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LIU Färger 3">
      <a:dk1>
        <a:srgbClr val="000000"/>
      </a:dk1>
      <a:lt1>
        <a:srgbClr val="FFFFFF"/>
      </a:lt1>
      <a:dk2>
        <a:srgbClr val="646464"/>
      </a:dk2>
      <a:lt2>
        <a:srgbClr val="C8C8C8"/>
      </a:lt2>
      <a:accent1>
        <a:srgbClr val="1BC8A6"/>
      </a:accent1>
      <a:accent2>
        <a:srgbClr val="43D9C0"/>
      </a:accent2>
      <a:accent3>
        <a:srgbClr val="70E4D2"/>
      </a:accent3>
      <a:accent4>
        <a:srgbClr val="A5F0E4"/>
      </a:accent4>
      <a:accent5>
        <a:srgbClr val="C3F3EC"/>
      </a:accent5>
      <a:accent6>
        <a:srgbClr val="1EBCC8"/>
      </a:accent6>
      <a:hlink>
        <a:srgbClr val="14A3E1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9291</TotalTime>
  <Words>2128</Words>
  <Application>Microsoft Office PowerPoint</Application>
  <PresentationFormat>On-screen Show (16:9)</PresentationFormat>
  <Paragraphs>236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Georgia</vt:lpstr>
      <vt:lpstr>Simple Light</vt:lpstr>
      <vt:lpstr>Office-tema</vt:lpstr>
      <vt:lpstr>PhD thesis: Integrating Weather Prediction Models into ATM Planning (IWA)</vt:lpstr>
      <vt:lpstr>IWA Project </vt:lpstr>
      <vt:lpstr>Integrating Weather Impact in Air Traffic Controller Shift Scheduling in Remote and Conventional Towers</vt:lpstr>
      <vt:lpstr>Measuring Weather Impact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Distribution of Necessary Number of ATCOs</vt:lpstr>
      <vt:lpstr>PowerPoint Presentation</vt:lpstr>
      <vt:lpstr>Experimental Study (cont.)  </vt:lpstr>
      <vt:lpstr>PowerPoint Presentation</vt:lpstr>
      <vt:lpstr>PowerPoint Presentation</vt:lpstr>
      <vt:lpstr>PowerPoint Presentation</vt:lpstr>
      <vt:lpstr>References</vt:lpstr>
      <vt:lpstr>References (cont.)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thesis: Integrating Weather Prediction Models into ATM Planning (IWA)</dc:title>
  <dc:creator>Anastasia Lemetti</dc:creator>
  <cp:lastModifiedBy>Anastasia Lemetti</cp:lastModifiedBy>
  <cp:revision>170</cp:revision>
  <dcterms:modified xsi:type="dcterms:W3CDTF">2021-09-01T14:34:49Z</dcterms:modified>
</cp:coreProperties>
</file>